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4" r:id="rId2"/>
    <p:sldId id="617" r:id="rId3"/>
    <p:sldId id="630" r:id="rId4"/>
    <p:sldId id="816" r:id="rId5"/>
    <p:sldId id="802" r:id="rId6"/>
    <p:sldId id="811" r:id="rId7"/>
    <p:sldId id="814" r:id="rId8"/>
    <p:sldId id="803" r:id="rId9"/>
    <p:sldId id="804" r:id="rId10"/>
    <p:sldId id="817" r:id="rId11"/>
    <p:sldId id="806" r:id="rId12"/>
    <p:sldId id="813" r:id="rId13"/>
    <p:sldId id="815" r:id="rId14"/>
    <p:sldId id="406" r:id="rId15"/>
    <p:sldId id="631" r:id="rId16"/>
    <p:sldId id="79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žanginės skaidrės" id="{6AA4A592-09C2-4BDA-AEE8-680958EFE34D}">
          <p14:sldIdLst>
            <p14:sldId id="544"/>
            <p14:sldId id="617"/>
          </p14:sldIdLst>
        </p14:section>
        <p14:section name="Turinio, skiriamosios skaidrės" id="{E6AD65FF-08BB-48F5-B08E-1BD4FAF73C59}">
          <p14:sldIdLst>
            <p14:sldId id="630"/>
            <p14:sldId id="816"/>
            <p14:sldId id="802"/>
            <p14:sldId id="811"/>
            <p14:sldId id="814"/>
            <p14:sldId id="803"/>
            <p14:sldId id="804"/>
            <p14:sldId id="817"/>
            <p14:sldId id="806"/>
            <p14:sldId id="813"/>
            <p14:sldId id="815"/>
            <p14:sldId id="406"/>
            <p14:sldId id="631"/>
            <p14:sldId id="7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161F28"/>
    <a:srgbClr val="2D3E50"/>
    <a:srgbClr val="081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1859" autoAdjust="0"/>
  </p:normalViewPr>
  <p:slideViewPr>
    <p:cSldViewPr>
      <p:cViewPr varScale="1">
        <p:scale>
          <a:sx n="100" d="100"/>
          <a:sy n="100" d="100"/>
        </p:scale>
        <p:origin x="186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696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daugas Rauba" userId="5600e5ff-1878-4289-b7f3-0f0f52e8e3f0" providerId="ADAL" clId="{DB8EEBFC-B2C2-4F36-AC7F-6B31F067CBFA}"/>
    <pc:docChg chg="modSld">
      <pc:chgData name="Mindaugas Rauba" userId="5600e5ff-1878-4289-b7f3-0f0f52e8e3f0" providerId="ADAL" clId="{DB8EEBFC-B2C2-4F36-AC7F-6B31F067CBFA}" dt="2025-02-12T06:22:19.364" v="5" actId="6549"/>
      <pc:docMkLst>
        <pc:docMk/>
      </pc:docMkLst>
      <pc:sldChg chg="modNotesTx">
        <pc:chgData name="Mindaugas Rauba" userId="5600e5ff-1878-4289-b7f3-0f0f52e8e3f0" providerId="ADAL" clId="{DB8EEBFC-B2C2-4F36-AC7F-6B31F067CBFA}" dt="2025-02-12T06:22:02.476" v="0" actId="6549"/>
        <pc:sldMkLst>
          <pc:docMk/>
          <pc:sldMk cId="3377069874" sldId="802"/>
        </pc:sldMkLst>
      </pc:sldChg>
      <pc:sldChg chg="modNotesTx">
        <pc:chgData name="Mindaugas Rauba" userId="5600e5ff-1878-4289-b7f3-0f0f52e8e3f0" providerId="ADAL" clId="{DB8EEBFC-B2C2-4F36-AC7F-6B31F067CBFA}" dt="2025-02-12T06:22:13.996" v="3" actId="6549"/>
        <pc:sldMkLst>
          <pc:docMk/>
          <pc:sldMk cId="2869855490" sldId="806"/>
        </pc:sldMkLst>
      </pc:sldChg>
      <pc:sldChg chg="modNotesTx">
        <pc:chgData name="Mindaugas Rauba" userId="5600e5ff-1878-4289-b7f3-0f0f52e8e3f0" providerId="ADAL" clId="{DB8EEBFC-B2C2-4F36-AC7F-6B31F067CBFA}" dt="2025-02-12T06:22:05.302" v="1" actId="6549"/>
        <pc:sldMkLst>
          <pc:docMk/>
          <pc:sldMk cId="1881650472" sldId="811"/>
        </pc:sldMkLst>
      </pc:sldChg>
      <pc:sldChg chg="modNotesTx">
        <pc:chgData name="Mindaugas Rauba" userId="5600e5ff-1878-4289-b7f3-0f0f52e8e3f0" providerId="ADAL" clId="{DB8EEBFC-B2C2-4F36-AC7F-6B31F067CBFA}" dt="2025-02-12T06:22:16.741" v="4" actId="6549"/>
        <pc:sldMkLst>
          <pc:docMk/>
          <pc:sldMk cId="4198226988" sldId="813"/>
        </pc:sldMkLst>
      </pc:sldChg>
      <pc:sldChg chg="modNotesTx">
        <pc:chgData name="Mindaugas Rauba" userId="5600e5ff-1878-4289-b7f3-0f0f52e8e3f0" providerId="ADAL" clId="{DB8EEBFC-B2C2-4F36-AC7F-6B31F067CBFA}" dt="2025-02-12T06:22:08.602" v="2" actId="6549"/>
        <pc:sldMkLst>
          <pc:docMk/>
          <pc:sldMk cId="2094454842" sldId="814"/>
        </pc:sldMkLst>
      </pc:sldChg>
      <pc:sldChg chg="modNotesTx">
        <pc:chgData name="Mindaugas Rauba" userId="5600e5ff-1878-4289-b7f3-0f0f52e8e3f0" providerId="ADAL" clId="{DB8EEBFC-B2C2-4F36-AC7F-6B31F067CBFA}" dt="2025-02-12T06:22:19.364" v="5" actId="6549"/>
        <pc:sldMkLst>
          <pc:docMk/>
          <pc:sldMk cId="4289835209" sldId="81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39428557600527E-2"/>
          <c:y val="0.10562345903174633"/>
          <c:w val="0.85929211481279444"/>
          <c:h val="0.8283057424510811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05E-4A1B-A481-F61F4CD8F21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05E-4A1B-A481-F61F4CD8F215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405E-4A1B-A481-F61F4CD8F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23543195082546E-2"/>
          <c:y val="0.12514004853139057"/>
          <c:w val="0.8214733145078249"/>
          <c:h val="0.74972037211152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FA3-4C0B-A468-5A880D679EB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FA3-4C0B-A468-5A880D679EBD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A3-4C0B-A468-5A880D679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98123258242066E-2"/>
          <c:y val="8.103588188967345E-2"/>
          <c:w val="0.84213407853969158"/>
          <c:h val="0.817055780749439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E68-4772-A20B-5BAF8A5D6D7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E68-4772-A20B-5BAF8A5D6D7A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68-4772-A20B-5BAF8A5D6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53239409877956E-2"/>
          <c:y val="0.14465089856590191"/>
          <c:w val="0.82009992522674657"/>
          <c:h val="0.7682809659115040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05E-4A1B-A481-F61F4CD8F21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05E-4A1B-A481-F61F4CD8F215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405E-4A1B-A481-F61F4CD8F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FA3-4C0B-A468-5A880D679EB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FA3-4C0B-A468-5A880D679EBD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A3-4C0B-A468-5A880D679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26565518330116E-2"/>
          <c:y val="0.11229374276514205"/>
          <c:w val="0.83066684728869611"/>
          <c:h val="0.7568971097501828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05E-4A1B-A481-F61F4CD8F21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05E-4A1B-A481-F61F4CD8F215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405E-4A1B-A481-F61F4CD8F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61707465513604E-2"/>
          <c:y val="9.8214435032986297E-2"/>
          <c:w val="0.8500740394475701"/>
          <c:h val="0.825066779274855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FA3-4C0B-A468-5A880D679EB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FA3-4C0B-A468-5A880D679EBD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A3-4C0B-A468-5A880D679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52302305568666E-2"/>
          <c:y val="0.11068664807322151"/>
          <c:w val="0.85221453075381626"/>
          <c:h val="0.827144302156577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E68-4772-A20B-5BAF8A5D6D7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E68-4772-A20B-5BAF8A5D6D7A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68-4772-A20B-5BAF8A5D6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1747963995721"/>
          <c:y val="0.13226053222440903"/>
          <c:w val="0.78881062261348633"/>
          <c:h val="0.747615559534202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FA3-4C0B-A468-5A880D679EB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FA3-4C0B-A468-5A880D679EBD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A3-4C0B-A468-5A880D679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52984207039726E-2"/>
          <c:y val="0.11583129978954436"/>
          <c:w val="0.83839717031451821"/>
          <c:h val="0.770763029425791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E68-4772-A20B-5BAF8A5D6D7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E68-4772-A20B-5BAF8A5D6D7A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68-4772-A20B-5BAF8A5D6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06587192973664E-2"/>
          <c:y val="0.12905442275035145"/>
          <c:w val="0.84421349950560054"/>
          <c:h val="0.756342344701309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05E-4A1B-A481-F61F4CD8F21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05E-4A1B-A481-F61F4CD8F215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405E-4A1B-A481-F61F4CD8F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33932847358475E-2"/>
          <c:y val="0.11035063392388707"/>
          <c:w val="0.83795555002430877"/>
          <c:h val="0.791434406294228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FA3-4C0B-A468-5A880D679EB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FA3-4C0B-A468-5A880D679EBD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A3-4C0B-A468-5A880D679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06587192973664E-2"/>
          <c:y val="0.14436797529220752"/>
          <c:w val="0.83066684728869622"/>
          <c:h val="0.7357455679358005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05E-4A1B-A481-F61F4CD8F21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05E-4A1B-A481-F61F4CD8F215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405E-4A1B-A481-F61F4CD8F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33932847358475E-2"/>
          <c:y val="0.11035105901600649"/>
          <c:w val="0.84458051015121771"/>
          <c:h val="0.791434028131165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FA3-4C0B-A468-5A880D679EB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FA3-4C0B-A468-5A880D679EBD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A3-4C0B-A468-5A880D679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7847907589078"/>
          <c:y val="0.10609272130088152"/>
          <c:w val="0.80475060003476506"/>
          <c:h val="0.7941599903289264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E68-4772-A20B-5BAF8A5D6D7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E68-4772-A20B-5BAF8A5D6D7A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68-4772-A20B-5BAF8A5D6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5188482093676E-2"/>
          <c:y val="0.12050849115150683"/>
          <c:w val="0.81976991098347074"/>
          <c:h val="0.722872044341881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05E-4A1B-A481-F61F4CD8F21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05E-4A1B-A481-F61F4CD8F215}"/>
              </c:ext>
            </c:extLst>
          </c:dPt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Invisible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405E-4A1B-A481-F61F4CD8F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54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FDFD6-76A4-490F-A7EE-5ED3BC8EB3DD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181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4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82DD-B7AA-3191-B01F-F5C263919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53BB7B-094A-4CD9-EA9B-7CC7AB1E8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D3EA0-A4EC-8E95-9435-C917A90AF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3368A-2BC6-758C-E05C-49BD18DE8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82DD-B7AA-3191-B01F-F5C263919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53BB7B-094A-4CD9-EA9B-7CC7AB1E8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D3EA0-A4EC-8E95-9435-C917A90AF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3368A-2BC6-758C-E05C-49BD18DE8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5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09E8E-804E-047F-F4A9-28E1D9753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6A9CA-3ABB-581B-B42A-C0A9C1BB5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4ABFB-A829-5E06-FC3B-C4AC38E06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07989-70D7-7738-E300-A7C2B623E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5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82DD-B7AA-3191-B01F-F5C263919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53BB7B-094A-4CD9-EA9B-7CC7AB1E8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D3EA0-A4EC-8E95-9435-C917A90AF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  <a:p>
            <a:pPr marL="228600" indent="-228600">
              <a:buAutoNum type="arabicPeriod"/>
            </a:pPr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3368A-2BC6-758C-E05C-49BD18DE8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0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48" name="Diamond 47"/>
          <p:cNvSpPr/>
          <p:nvPr userDrawn="1"/>
        </p:nvSpPr>
        <p:spPr>
          <a:xfrm>
            <a:off x="390525" y="1625800"/>
            <a:ext cx="1521994" cy="1521994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1523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4432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432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Diamond 34"/>
          <p:cNvSpPr/>
          <p:nvPr userDrawn="1"/>
        </p:nvSpPr>
        <p:spPr>
          <a:xfrm>
            <a:off x="2143125" y="1625800"/>
            <a:ext cx="1521994" cy="1521994"/>
          </a:xfrm>
          <a:prstGeom prst="diamon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6783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19692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19692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Diamond 51"/>
          <p:cNvSpPr/>
          <p:nvPr userDrawn="1"/>
        </p:nvSpPr>
        <p:spPr>
          <a:xfrm>
            <a:off x="3867150" y="1625800"/>
            <a:ext cx="1521994" cy="152199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91860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920949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920949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Diamond 60"/>
          <p:cNvSpPr/>
          <p:nvPr userDrawn="1"/>
        </p:nvSpPr>
        <p:spPr>
          <a:xfrm>
            <a:off x="5562600" y="1625800"/>
            <a:ext cx="1521994" cy="1521994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687310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616399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616399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Diamond 45"/>
          <p:cNvSpPr/>
          <p:nvPr userDrawn="1"/>
        </p:nvSpPr>
        <p:spPr>
          <a:xfrm>
            <a:off x="7238115" y="1625800"/>
            <a:ext cx="1521994" cy="1521994"/>
          </a:xfrm>
          <a:prstGeom prst="diamond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362825" y="1750510"/>
            <a:ext cx="1272574" cy="1272574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291914" y="3239772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7291914" y="3520723"/>
            <a:ext cx="1414396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386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 rot="16200000">
            <a:off x="1727078" y="56591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837797" y="1314346"/>
            <a:ext cx="1276750" cy="127675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11983" y="1388532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285587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285587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270762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 flipH="1">
            <a:off x="5824140" y="56591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 userDrawn="1"/>
        </p:nvSpPr>
        <p:spPr>
          <a:xfrm>
            <a:off x="7019525" y="1314346"/>
            <a:ext cx="1276750" cy="127675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093711" y="1388532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024975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024975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010150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 userDrawn="1"/>
        </p:nvSpPr>
        <p:spPr>
          <a:xfrm rot="16200000">
            <a:off x="1727078" y="1824435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 userDrawn="1"/>
        </p:nvSpPr>
        <p:spPr>
          <a:xfrm>
            <a:off x="837797" y="3082190"/>
            <a:ext cx="1276750" cy="127675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11983" y="3156376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85587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285587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2270762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ounded Rectangle 103"/>
          <p:cNvSpPr/>
          <p:nvPr userDrawn="1"/>
        </p:nvSpPr>
        <p:spPr>
          <a:xfrm rot="5400000" flipH="1">
            <a:off x="5824140" y="1824435"/>
            <a:ext cx="1592782" cy="3792262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 userDrawn="1"/>
        </p:nvSpPr>
        <p:spPr>
          <a:xfrm>
            <a:off x="7019525" y="3082190"/>
            <a:ext cx="1276750" cy="127675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093711" y="3156376"/>
            <a:ext cx="1128378" cy="112837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024975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024975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5010150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72" grpId="0" animBg="1"/>
      <p:bldP spid="7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96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16" grpId="0" animBg="1"/>
      <p:bldP spid="1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 rot="16200000">
            <a:off x="1727078" y="56591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837797" y="1314346"/>
            <a:ext cx="1276750" cy="127675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11983" y="1388532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285587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285587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270762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 flipH="1">
            <a:off x="5824140" y="56591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 userDrawn="1"/>
        </p:nvSpPr>
        <p:spPr>
          <a:xfrm>
            <a:off x="7019525" y="1314346"/>
            <a:ext cx="1276750" cy="1276750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093711" y="1388532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024975" y="1396080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024975" y="1618759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010150" y="1824714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 userDrawn="1"/>
        </p:nvSpPr>
        <p:spPr>
          <a:xfrm rot="16200000">
            <a:off x="1727078" y="1824435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 userDrawn="1"/>
        </p:nvSpPr>
        <p:spPr>
          <a:xfrm>
            <a:off x="837797" y="3082190"/>
            <a:ext cx="1276750" cy="1276750"/>
          </a:xfrm>
          <a:prstGeom prst="round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11983" y="3156376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85587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285587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2270762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ounded Rectangle 103"/>
          <p:cNvSpPr/>
          <p:nvPr userDrawn="1"/>
        </p:nvSpPr>
        <p:spPr>
          <a:xfrm rot="5400000" flipH="1">
            <a:off x="5824140" y="1824435"/>
            <a:ext cx="1592782" cy="3792262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 userDrawn="1"/>
        </p:nvSpPr>
        <p:spPr>
          <a:xfrm>
            <a:off x="7019525" y="3082190"/>
            <a:ext cx="1276750" cy="1276750"/>
          </a:xfrm>
          <a:prstGeom prst="round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rtl="0"/>
            <a:endParaRPr lang="en-US" sz="1400"/>
          </a:p>
        </p:txBody>
      </p:sp>
      <p:sp>
        <p:nvSpPr>
          <p:cNvPr id="1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093711" y="3156376"/>
            <a:ext cx="1128378" cy="11283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024975" y="3147016"/>
            <a:ext cx="1822064" cy="22772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024975" y="3369695"/>
            <a:ext cx="1822064" cy="1897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5010150" y="3575650"/>
            <a:ext cx="1844038" cy="5806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72" grpId="0" animBg="1"/>
      <p:bldP spid="7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96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16" grpId="0" animBg="1"/>
      <p:bldP spid="1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363511"/>
            <a:ext cx="5312548" cy="2706707"/>
            <a:chOff x="0" y="1363511"/>
            <a:chExt cx="5312548" cy="2706707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159936"/>
              <a:ext cx="2620817" cy="3833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0" y="1363511"/>
              <a:ext cx="5312548" cy="2706707"/>
              <a:chOff x="0" y="1363511"/>
              <a:chExt cx="5312548" cy="2706707"/>
            </a:xfrm>
          </p:grpSpPr>
          <p:grpSp>
            <p:nvGrpSpPr>
              <p:cNvPr id="3" name="Group 2"/>
              <p:cNvGrpSpPr/>
              <p:nvPr userDrawn="1"/>
            </p:nvGrpSpPr>
            <p:grpSpPr>
              <a:xfrm>
                <a:off x="0" y="1363511"/>
                <a:ext cx="4690917" cy="1150090"/>
                <a:chOff x="0" y="1363511"/>
                <a:chExt cx="4690917" cy="1828800"/>
              </a:xfrm>
            </p:grpSpPr>
            <p:sp>
              <p:nvSpPr>
                <p:cNvPr id="2" name="Rectangle 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Pentagon 9"/>
                <p:cNvSpPr/>
                <p:nvPr userDrawn="1"/>
              </p:nvSpPr>
              <p:spPr>
                <a:xfrm>
                  <a:off x="2620817" y="1363511"/>
                  <a:ext cx="2070100" cy="1828800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0100" h="1828800">
                      <a:moveTo>
                        <a:pt x="0" y="1219200"/>
                      </a:moveTo>
                      <a:lnTo>
                        <a:pt x="1587500" y="0"/>
                      </a:lnTo>
                      <a:lnTo>
                        <a:pt x="2070100" y="127000"/>
                      </a:lnTo>
                      <a:lnTo>
                        <a:pt x="1955800" y="609600"/>
                      </a:lnTo>
                      <a:lnTo>
                        <a:pt x="0" y="18288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/>
              <p:cNvGrpSpPr/>
              <p:nvPr userDrawn="1"/>
            </p:nvGrpSpPr>
            <p:grpSpPr>
              <a:xfrm>
                <a:off x="0" y="1842991"/>
                <a:ext cx="5071917" cy="1181276"/>
                <a:chOff x="0" y="1949301"/>
                <a:chExt cx="5071917" cy="1443189"/>
              </a:xfrm>
            </p:grpSpPr>
            <p:sp>
              <p:nvSpPr>
                <p:cNvPr id="12" name="Rectangle 11"/>
                <p:cNvSpPr/>
                <p:nvPr userDrawn="1"/>
              </p:nvSpPr>
              <p:spPr>
                <a:xfrm>
                  <a:off x="0" y="2924127"/>
                  <a:ext cx="2620817" cy="46836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Pentagon 9"/>
                <p:cNvSpPr/>
                <p:nvPr userDrawn="1"/>
              </p:nvSpPr>
              <p:spPr>
                <a:xfrm>
                  <a:off x="2620817" y="1949301"/>
                  <a:ext cx="2451100" cy="1443189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451100"/>
                    <a:gd name="connsiteY0" fmla="*/ 1219200 h 1828800"/>
                    <a:gd name="connsiteX1" fmla="*/ 1587500 w 2451100"/>
                    <a:gd name="connsiteY1" fmla="*/ 0 h 1828800"/>
                    <a:gd name="connsiteX2" fmla="*/ 2451100 w 2451100"/>
                    <a:gd name="connsiteY2" fmla="*/ 93941 h 1828800"/>
                    <a:gd name="connsiteX3" fmla="*/ 1955800 w 2451100"/>
                    <a:gd name="connsiteY3" fmla="*/ 609600 h 1828800"/>
                    <a:gd name="connsiteX4" fmla="*/ 0 w 2451100"/>
                    <a:gd name="connsiteY4" fmla="*/ 1828800 h 1828800"/>
                    <a:gd name="connsiteX5" fmla="*/ 0 w 2451100"/>
                    <a:gd name="connsiteY5" fmla="*/ 1219200 h 1828800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1955800 w 2451100"/>
                    <a:gd name="connsiteY3" fmla="*/ 75836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2247900 w 2451100"/>
                    <a:gd name="connsiteY3" fmla="*/ 74183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247900 w 2451100"/>
                    <a:gd name="connsiteY3" fmla="*/ 642660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181225 w 2451100"/>
                    <a:gd name="connsiteY3" fmla="*/ 803825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51100" h="1878390">
                      <a:moveTo>
                        <a:pt x="0" y="1268790"/>
                      </a:moveTo>
                      <a:lnTo>
                        <a:pt x="1993900" y="0"/>
                      </a:lnTo>
                      <a:lnTo>
                        <a:pt x="2451100" y="143531"/>
                      </a:lnTo>
                      <a:lnTo>
                        <a:pt x="2181225" y="803825"/>
                      </a:lnTo>
                      <a:lnTo>
                        <a:pt x="0" y="1878390"/>
                      </a:lnTo>
                      <a:lnTo>
                        <a:pt x="0" y="126879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Pentagon 9"/>
              <p:cNvSpPr/>
              <p:nvPr userDrawn="1"/>
            </p:nvSpPr>
            <p:spPr>
              <a:xfrm>
                <a:off x="2620816" y="2456566"/>
                <a:ext cx="2691732" cy="1086734"/>
              </a:xfrm>
              <a:custGeom>
                <a:avLst/>
                <a:gdLst>
                  <a:gd name="connsiteX0" fmla="*/ 0 w 1981200"/>
                  <a:gd name="connsiteY0" fmla="*/ 0 h 609600"/>
                  <a:gd name="connsiteX1" fmla="*/ 1676400 w 1981200"/>
                  <a:gd name="connsiteY1" fmla="*/ 0 h 609600"/>
                  <a:gd name="connsiteX2" fmla="*/ 1981200 w 1981200"/>
                  <a:gd name="connsiteY2" fmla="*/ 304800 h 609600"/>
                  <a:gd name="connsiteX3" fmla="*/ 1676400 w 1981200"/>
                  <a:gd name="connsiteY3" fmla="*/ 609600 h 609600"/>
                  <a:gd name="connsiteX4" fmla="*/ 0 w 1981200"/>
                  <a:gd name="connsiteY4" fmla="*/ 609600 h 609600"/>
                  <a:gd name="connsiteX5" fmla="*/ 0 w 1981200"/>
                  <a:gd name="connsiteY5" fmla="*/ 0 h 609600"/>
                  <a:gd name="connsiteX0" fmla="*/ 0 w 1981200"/>
                  <a:gd name="connsiteY0" fmla="*/ 1219200 h 1828800"/>
                  <a:gd name="connsiteX1" fmla="*/ 1587500 w 1981200"/>
                  <a:gd name="connsiteY1" fmla="*/ 0 h 1828800"/>
                  <a:gd name="connsiteX2" fmla="*/ 1981200 w 1981200"/>
                  <a:gd name="connsiteY2" fmla="*/ 1524000 h 1828800"/>
                  <a:gd name="connsiteX3" fmla="*/ 1676400 w 1981200"/>
                  <a:gd name="connsiteY3" fmla="*/ 1828800 h 1828800"/>
                  <a:gd name="connsiteX4" fmla="*/ 0 w 1981200"/>
                  <a:gd name="connsiteY4" fmla="*/ 1828800 h 1828800"/>
                  <a:gd name="connsiteX5" fmla="*/ 0 w 19812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676400 w 2070100"/>
                  <a:gd name="connsiteY3" fmla="*/ 18288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955800 w 2070100"/>
                  <a:gd name="connsiteY3" fmla="*/ 6096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451100"/>
                  <a:gd name="connsiteY0" fmla="*/ 1219200 h 1828800"/>
                  <a:gd name="connsiteX1" fmla="*/ 1587500 w 2451100"/>
                  <a:gd name="connsiteY1" fmla="*/ 0 h 1828800"/>
                  <a:gd name="connsiteX2" fmla="*/ 2451100 w 2451100"/>
                  <a:gd name="connsiteY2" fmla="*/ 93941 h 1828800"/>
                  <a:gd name="connsiteX3" fmla="*/ 1955800 w 2451100"/>
                  <a:gd name="connsiteY3" fmla="*/ 609600 h 1828800"/>
                  <a:gd name="connsiteX4" fmla="*/ 0 w 2451100"/>
                  <a:gd name="connsiteY4" fmla="*/ 1828800 h 1828800"/>
                  <a:gd name="connsiteX5" fmla="*/ 0 w 2451100"/>
                  <a:gd name="connsiteY5" fmla="*/ 1219200 h 1828800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1955800 w 2451100"/>
                  <a:gd name="connsiteY3" fmla="*/ 75836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2247900 w 2451100"/>
                  <a:gd name="connsiteY3" fmla="*/ 74183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247900 w 2451100"/>
                  <a:gd name="connsiteY3" fmla="*/ 642660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181225 w 2451100"/>
                  <a:gd name="connsiteY3" fmla="*/ 803825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3192246"/>
                  <a:gd name="connsiteY0" fmla="*/ 1268790 h 1878390"/>
                  <a:gd name="connsiteX1" fmla="*/ 1993900 w 3192246"/>
                  <a:gd name="connsiteY1" fmla="*/ 0 h 1878390"/>
                  <a:gd name="connsiteX2" fmla="*/ 3192246 w 3192246"/>
                  <a:gd name="connsiteY2" fmla="*/ 43309 h 1878390"/>
                  <a:gd name="connsiteX3" fmla="*/ 2181225 w 3192246"/>
                  <a:gd name="connsiteY3" fmla="*/ 803825 h 1878390"/>
                  <a:gd name="connsiteX4" fmla="*/ 0 w 3192246"/>
                  <a:gd name="connsiteY4" fmla="*/ 1878390 h 1878390"/>
                  <a:gd name="connsiteX5" fmla="*/ 0 w 3192246"/>
                  <a:gd name="connsiteY5" fmla="*/ 1268790 h 1878390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181225 w 3192246"/>
                  <a:gd name="connsiteY3" fmla="*/ 76051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777991 w 3192246"/>
                  <a:gd name="connsiteY3" fmla="*/ 82315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575860 w 3192246"/>
                  <a:gd name="connsiteY3" fmla="*/ 885794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575860 w 2941989"/>
                  <a:gd name="connsiteY3" fmla="*/ 785572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441106 w 2941989"/>
                  <a:gd name="connsiteY3" fmla="*/ 877406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797610"/>
                  <a:gd name="connsiteY0" fmla="*/ 1118456 h 1728056"/>
                  <a:gd name="connsiteX1" fmla="*/ 2253782 w 2797610"/>
                  <a:gd name="connsiteY1" fmla="*/ 0 h 1728056"/>
                  <a:gd name="connsiteX2" fmla="*/ 2797610 w 2797610"/>
                  <a:gd name="connsiteY2" fmla="*/ 100336 h 1728056"/>
                  <a:gd name="connsiteX3" fmla="*/ 2441106 w 2797610"/>
                  <a:gd name="connsiteY3" fmla="*/ 870603 h 1728056"/>
                  <a:gd name="connsiteX4" fmla="*/ 0 w 2797610"/>
                  <a:gd name="connsiteY4" fmla="*/ 1728056 h 1728056"/>
                  <a:gd name="connsiteX5" fmla="*/ 0 w 2797610"/>
                  <a:gd name="connsiteY5" fmla="*/ 1118456 h 1728056"/>
                  <a:gd name="connsiteX0" fmla="*/ 0 w 2691732"/>
                  <a:gd name="connsiteY0" fmla="*/ 1118456 h 1728056"/>
                  <a:gd name="connsiteX1" fmla="*/ 2253782 w 2691732"/>
                  <a:gd name="connsiteY1" fmla="*/ 0 h 1728056"/>
                  <a:gd name="connsiteX2" fmla="*/ 2691732 w 2691732"/>
                  <a:gd name="connsiteY2" fmla="*/ 253392 h 1728056"/>
                  <a:gd name="connsiteX3" fmla="*/ 2441106 w 2691732"/>
                  <a:gd name="connsiteY3" fmla="*/ 870603 h 1728056"/>
                  <a:gd name="connsiteX4" fmla="*/ 0 w 2691732"/>
                  <a:gd name="connsiteY4" fmla="*/ 1728056 h 1728056"/>
                  <a:gd name="connsiteX5" fmla="*/ 0 w 2691732"/>
                  <a:gd name="connsiteY5" fmla="*/ 1118456 h 172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1732" h="1728056">
                    <a:moveTo>
                      <a:pt x="0" y="1118456"/>
                    </a:moveTo>
                    <a:lnTo>
                      <a:pt x="2253782" y="0"/>
                    </a:lnTo>
                    <a:lnTo>
                      <a:pt x="2691732" y="253392"/>
                    </a:lnTo>
                    <a:lnTo>
                      <a:pt x="2441106" y="870603"/>
                    </a:lnTo>
                    <a:lnTo>
                      <a:pt x="0" y="1728056"/>
                    </a:lnTo>
                    <a:lnTo>
                      <a:pt x="0" y="11184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 userDrawn="1"/>
            </p:nvGrpSpPr>
            <p:grpSpPr>
              <a:xfrm>
                <a:off x="0" y="3208886"/>
                <a:ext cx="5181807" cy="861332"/>
                <a:chOff x="0" y="1822675"/>
                <a:chExt cx="5181807" cy="1369636"/>
              </a:xfrm>
            </p:grpSpPr>
            <p:sp>
              <p:nvSpPr>
                <p:cNvPr id="22" name="Rectangle 2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Pentagon 9"/>
                <p:cNvSpPr/>
                <p:nvPr userDrawn="1"/>
              </p:nvSpPr>
              <p:spPr>
                <a:xfrm>
                  <a:off x="2620818" y="1822675"/>
                  <a:ext cx="2560989" cy="1369636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1955800 w 2349233"/>
                    <a:gd name="connsiteY3" fmla="*/ 609600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2254183 w 2349233"/>
                    <a:gd name="connsiteY3" fmla="*/ 1267736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698814 h 1308414"/>
                    <a:gd name="connsiteX1" fmla="*/ 1991761 w 2349233"/>
                    <a:gd name="connsiteY1" fmla="*/ 0 h 1308414"/>
                    <a:gd name="connsiteX2" fmla="*/ 2349233 w 2349233"/>
                    <a:gd name="connsiteY2" fmla="*/ 127000 h 1308414"/>
                    <a:gd name="connsiteX3" fmla="*/ 2254183 w 2349233"/>
                    <a:gd name="connsiteY3" fmla="*/ 747350 h 1308414"/>
                    <a:gd name="connsiteX4" fmla="*/ 0 w 2349233"/>
                    <a:gd name="connsiteY4" fmla="*/ 1308414 h 1308414"/>
                    <a:gd name="connsiteX5" fmla="*/ 0 w 2349233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254183 w 2551364"/>
                    <a:gd name="connsiteY3" fmla="*/ 747350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129055 w 2551364"/>
                    <a:gd name="connsiteY3" fmla="*/ 823877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760036 h 1369636"/>
                    <a:gd name="connsiteX1" fmla="*/ 2136140 w 2551364"/>
                    <a:gd name="connsiteY1" fmla="*/ 0 h 1369636"/>
                    <a:gd name="connsiteX2" fmla="*/ 2551364 w 2551364"/>
                    <a:gd name="connsiteY2" fmla="*/ 295360 h 1369636"/>
                    <a:gd name="connsiteX3" fmla="*/ 2129055 w 2551364"/>
                    <a:gd name="connsiteY3" fmla="*/ 885099 h 1369636"/>
                    <a:gd name="connsiteX4" fmla="*/ 0 w 2551364"/>
                    <a:gd name="connsiteY4" fmla="*/ 1369636 h 1369636"/>
                    <a:gd name="connsiteX5" fmla="*/ 0 w 2551364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29055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96432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560989"/>
                    <a:gd name="connsiteY0" fmla="*/ 760036 h 1369636"/>
                    <a:gd name="connsiteX1" fmla="*/ 2136140 w 2560989"/>
                    <a:gd name="connsiteY1" fmla="*/ 0 h 1369636"/>
                    <a:gd name="connsiteX2" fmla="*/ 2560989 w 2560989"/>
                    <a:gd name="connsiteY2" fmla="*/ 310664 h 1369636"/>
                    <a:gd name="connsiteX3" fmla="*/ 2196432 w 2560989"/>
                    <a:gd name="connsiteY3" fmla="*/ 885099 h 1369636"/>
                    <a:gd name="connsiteX4" fmla="*/ 0 w 2560989"/>
                    <a:gd name="connsiteY4" fmla="*/ 1369636 h 1369636"/>
                    <a:gd name="connsiteX5" fmla="*/ 0 w 2560989"/>
                    <a:gd name="connsiteY5" fmla="*/ 760036 h 1369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989" h="1369636">
                      <a:moveTo>
                        <a:pt x="0" y="760036"/>
                      </a:moveTo>
                      <a:lnTo>
                        <a:pt x="2136140" y="0"/>
                      </a:lnTo>
                      <a:lnTo>
                        <a:pt x="2560989" y="310664"/>
                      </a:lnTo>
                      <a:lnTo>
                        <a:pt x="2196432" y="885099"/>
                      </a:lnTo>
                      <a:lnTo>
                        <a:pt x="0" y="1369636"/>
                      </a:lnTo>
                      <a:lnTo>
                        <a:pt x="0" y="760036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4" name="Group 23"/>
          <p:cNvGrpSpPr/>
          <p:nvPr userDrawn="1"/>
        </p:nvGrpSpPr>
        <p:grpSpPr>
          <a:xfrm rot="20331427">
            <a:off x="1108306" y="1241827"/>
            <a:ext cx="1843262" cy="3432862"/>
            <a:chOff x="6140449" y="1116114"/>
            <a:chExt cx="1927226" cy="3589236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 rot="20331427">
            <a:off x="1228255" y="1731181"/>
            <a:ext cx="1603364" cy="24096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558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grpSp>
        <p:nvGrpSpPr>
          <p:cNvPr id="13" name="Group 20"/>
          <p:cNvGrpSpPr/>
          <p:nvPr userDrawn="1"/>
        </p:nvGrpSpPr>
        <p:grpSpPr>
          <a:xfrm>
            <a:off x="2989156" y="1276350"/>
            <a:ext cx="3165688" cy="2518786"/>
            <a:chOff x="2094899" y="1081795"/>
            <a:chExt cx="4400683" cy="3501414"/>
          </a:xfrm>
        </p:grpSpPr>
        <p:sp>
          <p:nvSpPr>
            <p:cNvPr id="14" name="Rectangle 13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/>
                <a:t> </a:t>
              </a: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130174" y="1395636"/>
            <a:ext cx="2883652" cy="162566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143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-9524"/>
            <a:ext cx="9143999" cy="2733675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317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361949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lIns="0" tIns="91440" rIns="0" bIns="9144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5113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99449" y="1123950"/>
            <a:ext cx="8345102" cy="2041657"/>
          </a:xfrm>
          <a:custGeom>
            <a:avLst/>
            <a:gdLst>
              <a:gd name="connsiteX0" fmla="*/ 0 w 8345102"/>
              <a:gd name="connsiteY0" fmla="*/ 0 h 2041657"/>
              <a:gd name="connsiteX1" fmla="*/ 8345102 w 8345102"/>
              <a:gd name="connsiteY1" fmla="*/ 0 h 2041657"/>
              <a:gd name="connsiteX2" fmla="*/ 8345102 w 8345102"/>
              <a:gd name="connsiteY2" fmla="*/ 1773254 h 2041657"/>
              <a:gd name="connsiteX3" fmla="*/ 4360744 w 8345102"/>
              <a:gd name="connsiteY3" fmla="*/ 1773254 h 2041657"/>
              <a:gd name="connsiteX4" fmla="*/ 4172551 w 8345102"/>
              <a:gd name="connsiteY4" fmla="*/ 2041657 h 2041657"/>
              <a:gd name="connsiteX5" fmla="*/ 3984359 w 8345102"/>
              <a:gd name="connsiteY5" fmla="*/ 1773254 h 2041657"/>
              <a:gd name="connsiteX6" fmla="*/ 0 w 8345102"/>
              <a:gd name="connsiteY6" fmla="*/ 1773254 h 204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5102" h="2041657">
                <a:moveTo>
                  <a:pt x="0" y="0"/>
                </a:moveTo>
                <a:lnTo>
                  <a:pt x="8345102" y="0"/>
                </a:lnTo>
                <a:lnTo>
                  <a:pt x="8345102" y="1773254"/>
                </a:lnTo>
                <a:lnTo>
                  <a:pt x="4360744" y="1773254"/>
                </a:lnTo>
                <a:lnTo>
                  <a:pt x="4172551" y="2041657"/>
                </a:lnTo>
                <a:lnTo>
                  <a:pt x="3984359" y="1773254"/>
                </a:lnTo>
                <a:lnTo>
                  <a:pt x="0" y="1773254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326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3950"/>
            <a:ext cx="9144000" cy="2362200"/>
          </a:xfrm>
          <a:custGeom>
            <a:avLst/>
            <a:gdLst>
              <a:gd name="connsiteX0" fmla="*/ 0 w 8345102"/>
              <a:gd name="connsiteY0" fmla="*/ 0 h 1752600"/>
              <a:gd name="connsiteX1" fmla="*/ 8345102 w 8345102"/>
              <a:gd name="connsiteY1" fmla="*/ 0 h 1752600"/>
              <a:gd name="connsiteX2" fmla="*/ 8345102 w 8345102"/>
              <a:gd name="connsiteY2" fmla="*/ 1752600 h 1752600"/>
              <a:gd name="connsiteX3" fmla="*/ 0 w 8345102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5102" h="1752600">
                <a:moveTo>
                  <a:pt x="0" y="0"/>
                </a:moveTo>
                <a:lnTo>
                  <a:pt x="8345102" y="0"/>
                </a:lnTo>
                <a:lnTo>
                  <a:pt x="8345102" y="175260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646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79900" y="770021"/>
            <a:ext cx="44502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4279900" y="337687"/>
            <a:ext cx="44502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350"/>
            <a:ext cx="4167739" cy="5137150"/>
          </a:xfrm>
          <a:custGeom>
            <a:avLst/>
            <a:gdLst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41677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32152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739" h="5137150">
                <a:moveTo>
                  <a:pt x="0" y="0"/>
                </a:moveTo>
                <a:lnTo>
                  <a:pt x="4167739" y="0"/>
                </a:lnTo>
                <a:lnTo>
                  <a:pt x="3215239" y="5137150"/>
                </a:lnTo>
                <a:lnTo>
                  <a:pt x="0" y="51371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815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543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0" y="1378484"/>
            <a:ext cx="49149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0" y="946150"/>
            <a:ext cx="49149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1336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74700" y="1212850"/>
            <a:ext cx="2717800" cy="27178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0" y="1733550"/>
            <a:ext cx="4914900" cy="1066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4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1" grpId="0" animBg="1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48" name="Oval 47"/>
          <p:cNvSpPr/>
          <p:nvPr userDrawn="1"/>
        </p:nvSpPr>
        <p:spPr>
          <a:xfrm>
            <a:off x="641158" y="1625800"/>
            <a:ext cx="1521994" cy="152199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65868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91123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91123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2787426" y="1625800"/>
            <a:ext cx="1521994" cy="152199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912136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637391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637391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Oval 51"/>
          <p:cNvSpPr/>
          <p:nvPr userDrawn="1"/>
        </p:nvSpPr>
        <p:spPr>
          <a:xfrm>
            <a:off x="4894505" y="1625800"/>
            <a:ext cx="1521994" cy="152199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019215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44470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44470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Oval 60"/>
          <p:cNvSpPr/>
          <p:nvPr userDrawn="1"/>
        </p:nvSpPr>
        <p:spPr>
          <a:xfrm>
            <a:off x="6996229" y="1625800"/>
            <a:ext cx="1521994" cy="152199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120939" y="1750510"/>
            <a:ext cx="1272574" cy="127257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846194" y="3239772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846194" y="3520723"/>
            <a:ext cx="182206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307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 userDrawn="1"/>
        </p:nvSpPr>
        <p:spPr>
          <a:xfrm rot="16200000">
            <a:off x="94134" y="4644550"/>
            <a:ext cx="233216" cy="421484"/>
          </a:xfrm>
          <a:prstGeom prst="flowChartOffpageConnector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 bwMode="gray">
          <a:xfrm>
            <a:off x="21437" y="4778348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400" rtl="0" eaLnBrk="1" latinLnBrk="0" hangingPunct="1"/>
            <a:fld id="{6C5AF65D-6854-49AF-ABC5-48B5BA0EA842}" type="slidenum">
              <a:rPr lang="en-US" sz="10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/>
                <a:ea typeface="+mn-ea"/>
                <a:cs typeface="HP Simplified"/>
              </a:rPr>
              <a:pPr marL="0" algn="ctr" defTabSz="914400" rtl="0" eaLnBrk="1" latinLnBrk="0" hangingPunct="1"/>
              <a:t>‹#›</a:t>
            </a:fld>
            <a:endParaRPr lang="en-US" sz="10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HP Simplified"/>
              <a:ea typeface="+mn-ea"/>
              <a:cs typeface="HP Simplified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481755"/>
            <a:ext cx="622807" cy="593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5" r:id="rId2"/>
    <p:sldLayoutId id="2147483700" r:id="rId3"/>
    <p:sldLayoutId id="2147483704" r:id="rId4"/>
    <p:sldLayoutId id="2147483701" r:id="rId5"/>
    <p:sldLayoutId id="2147483671" r:id="rId6"/>
    <p:sldLayoutId id="2147483720" r:id="rId7"/>
    <p:sldLayoutId id="2147483699" r:id="rId8"/>
    <p:sldLayoutId id="2147483707" r:id="rId9"/>
    <p:sldLayoutId id="2147483709" r:id="rId10"/>
    <p:sldLayoutId id="2147483696" r:id="rId11"/>
    <p:sldLayoutId id="2147483708" r:id="rId12"/>
    <p:sldLayoutId id="2147483717" r:id="rId13"/>
    <p:sldLayoutId id="2147483716" r:id="rId14"/>
    <p:sldLayoutId id="2147483721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0" name="Freeform 19"/>
          <p:cNvSpPr/>
          <p:nvPr/>
        </p:nvSpPr>
        <p:spPr>
          <a:xfrm>
            <a:off x="0" y="1515776"/>
            <a:ext cx="9144000" cy="3174492"/>
          </a:xfrm>
          <a:custGeom>
            <a:avLst/>
            <a:gdLst>
              <a:gd name="connsiteX0" fmla="*/ 0 w 9144000"/>
              <a:gd name="connsiteY0" fmla="*/ 0 h 2169351"/>
              <a:gd name="connsiteX1" fmla="*/ 4324906 w 9144000"/>
              <a:gd name="connsiteY1" fmla="*/ 0 h 2169351"/>
              <a:gd name="connsiteX2" fmla="*/ 4571999 w 9144000"/>
              <a:gd name="connsiteY2" fmla="*/ 242381 h 2169351"/>
              <a:gd name="connsiteX3" fmla="*/ 4819093 w 9144000"/>
              <a:gd name="connsiteY3" fmla="*/ 0 h 2169351"/>
              <a:gd name="connsiteX4" fmla="*/ 9144000 w 9144000"/>
              <a:gd name="connsiteY4" fmla="*/ 0 h 2169351"/>
              <a:gd name="connsiteX5" fmla="*/ 9144000 w 9144000"/>
              <a:gd name="connsiteY5" fmla="*/ 1929384 h 2169351"/>
              <a:gd name="connsiteX6" fmla="*/ 4816632 w 9144000"/>
              <a:gd name="connsiteY6" fmla="*/ 1929384 h 2169351"/>
              <a:gd name="connsiteX7" fmla="*/ 4571999 w 9144000"/>
              <a:gd name="connsiteY7" fmla="*/ 2169351 h 2169351"/>
              <a:gd name="connsiteX8" fmla="*/ 4327367 w 9144000"/>
              <a:gd name="connsiteY8" fmla="*/ 1929384 h 2169351"/>
              <a:gd name="connsiteX9" fmla="*/ 0 w 9144000"/>
              <a:gd name="connsiteY9" fmla="*/ 1929384 h 216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2169351">
                <a:moveTo>
                  <a:pt x="0" y="0"/>
                </a:moveTo>
                <a:lnTo>
                  <a:pt x="4324906" y="0"/>
                </a:lnTo>
                <a:lnTo>
                  <a:pt x="4571999" y="242381"/>
                </a:lnTo>
                <a:lnTo>
                  <a:pt x="4819093" y="0"/>
                </a:lnTo>
                <a:lnTo>
                  <a:pt x="9144000" y="0"/>
                </a:lnTo>
                <a:lnTo>
                  <a:pt x="9144000" y="1929384"/>
                </a:lnTo>
                <a:lnTo>
                  <a:pt x="4816632" y="1929384"/>
                </a:lnTo>
                <a:lnTo>
                  <a:pt x="4571999" y="2169351"/>
                </a:lnTo>
                <a:lnTo>
                  <a:pt x="4327367" y="1929384"/>
                </a:lnTo>
                <a:lnTo>
                  <a:pt x="0" y="192938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4324906" y="1491168"/>
            <a:ext cx="494187" cy="24238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7200" y="1834072"/>
            <a:ext cx="84582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2021-2027 VSF ir SVVP projektai. Vertinimas ir sutarčių pasirašymas</a:t>
            </a:r>
            <a:endParaRPr lang="en-US" sz="4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52799" y="3867150"/>
            <a:ext cx="2438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lt-LT" sz="1200" b="1" i="1" dirty="0">
                <a:solidFill>
                  <a:schemeClr val="bg1"/>
                </a:solidFill>
              </a:rPr>
              <a:t>Mindaugas Rauba</a:t>
            </a:r>
          </a:p>
          <a:p>
            <a:pPr algn="ctr"/>
            <a:r>
              <a:rPr lang="lt-LT" sz="1200" b="1" i="1" dirty="0">
                <a:solidFill>
                  <a:schemeClr val="bg1"/>
                </a:solidFill>
              </a:rPr>
              <a:t>2025-02-12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0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4ECEC-7C55-AD2F-06D1-E9C44FE7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>
            <a:extLst>
              <a:ext uri="{FF2B5EF4-FFF2-40B4-BE49-F238E27FC236}">
                <a16:creationId xmlns:a16="http://schemas.microsoft.com/office/drawing/2014/main" id="{E801E345-12DA-E4B0-D163-24209502C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Pavadinimas 2">
            <a:extLst>
              <a:ext uri="{FF2B5EF4-FFF2-40B4-BE49-F238E27FC236}">
                <a16:creationId xmlns:a16="http://schemas.microsoft.com/office/drawing/2014/main" id="{ADB1BB07-3E83-DCAC-062A-890A14AA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Detalizuotas SVVP14 kvietimas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C73C9FA3-18A5-D720-93BD-516B794487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</a:rPr>
              <a:t>Pakviesta: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9580AA8F-6735-C3F0-8D87-52107241C5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lt-LT" dirty="0">
                <a:solidFill>
                  <a:srgbClr val="646464"/>
                </a:solidFill>
              </a:rPr>
              <a:t>2024-12-30, 3 PĮP</a:t>
            </a:r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id="{449227AA-AFC8-4CE5-1D2F-7FAA6C12E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</a:rPr>
              <a:t>Numatoma gauti: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F12D036C-B638-7B37-DA31-7149CF7C57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lt-LT" dirty="0">
                <a:solidFill>
                  <a:srgbClr val="646464"/>
                </a:solidFill>
              </a:rPr>
              <a:t>2025-02-27 / 2025-03-20</a:t>
            </a:r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18D13EB3-E95B-85CB-2A34-56FE7BAB6F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</a:rPr>
              <a:t>Vertinimas iki:</a:t>
            </a:r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id="{D6D25699-058D-09F2-BC41-46FF055E0B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lt-LT" dirty="0">
                <a:solidFill>
                  <a:srgbClr val="646464"/>
                </a:solidFill>
              </a:rPr>
              <a:t>2025-04-18 / 2025-05-26</a:t>
            </a:r>
          </a:p>
        </p:txBody>
      </p:sp>
      <p:sp>
        <p:nvSpPr>
          <p:cNvPr id="14" name="Teksto vietos rezervavimo ženklas 13">
            <a:extLst>
              <a:ext uri="{FF2B5EF4-FFF2-40B4-BE49-F238E27FC236}">
                <a16:creationId xmlns:a16="http://schemas.microsoft.com/office/drawing/2014/main" id="{C9963B4A-6043-5711-BAC8-D58166BD44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</a:rPr>
              <a:t>Vertė:</a:t>
            </a:r>
          </a:p>
        </p:txBody>
      </p:sp>
      <p:sp>
        <p:nvSpPr>
          <p:cNvPr id="15" name="Teksto vietos rezervavimo ženklas 14">
            <a:extLst>
              <a:ext uri="{FF2B5EF4-FFF2-40B4-BE49-F238E27FC236}">
                <a16:creationId xmlns:a16="http://schemas.microsoft.com/office/drawing/2014/main" id="{F27B7819-2782-658C-D907-3BD36CCC32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722623" y="3457222"/>
            <a:ext cx="2069206" cy="422627"/>
          </a:xfrm>
        </p:spPr>
        <p:txBody>
          <a:bodyPr/>
          <a:lstStyle/>
          <a:p>
            <a:r>
              <a:rPr lang="lt-LT" dirty="0">
                <a:solidFill>
                  <a:srgbClr val="646464"/>
                </a:solidFill>
              </a:rPr>
              <a:t>2,7 mln. Eur, iš jų ES 2,5 mln. EUR</a:t>
            </a:r>
          </a:p>
        </p:txBody>
      </p:sp>
      <p:pic>
        <p:nvPicPr>
          <p:cNvPr id="16" name="Paveikslėlio vietos rezervavimo ženklas 24">
            <a:extLst>
              <a:ext uri="{FF2B5EF4-FFF2-40B4-BE49-F238E27FC236}">
                <a16:creationId xmlns:a16="http://schemas.microsoft.com/office/drawing/2014/main" id="{704EAC67-99DD-1FE3-0AD4-4FE06D384B6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8432" r="18432"/>
          <a:stretch/>
        </p:blipFill>
        <p:spPr>
          <a:xfrm>
            <a:off x="765175" y="1751013"/>
            <a:ext cx="1273175" cy="1271587"/>
          </a:xfrm>
        </p:spPr>
      </p:pic>
      <p:pic>
        <p:nvPicPr>
          <p:cNvPr id="17" name="Paveikslėlio vietos rezervavimo ženklas 6">
            <a:extLst>
              <a:ext uri="{FF2B5EF4-FFF2-40B4-BE49-F238E27FC236}">
                <a16:creationId xmlns:a16="http://schemas.microsoft.com/office/drawing/2014/main" id="{DA72EF2A-8501-BFD3-E319-6F181471493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7044" r="7044"/>
          <a:stretch/>
        </p:blipFill>
        <p:spPr>
          <a:xfrm>
            <a:off x="2911475" y="1751013"/>
            <a:ext cx="1273175" cy="1271587"/>
          </a:xfrm>
        </p:spPr>
      </p:pic>
      <p:pic>
        <p:nvPicPr>
          <p:cNvPr id="18" name="Paveikslėlio vietos rezervavimo ženklas 4">
            <a:extLst>
              <a:ext uri="{FF2B5EF4-FFF2-40B4-BE49-F238E27FC236}">
                <a16:creationId xmlns:a16="http://schemas.microsoft.com/office/drawing/2014/main" id="{A7281576-3B55-7A9E-434A-B164F5E56F4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l="4281" r="4281"/>
          <a:stretch/>
        </p:blipFill>
        <p:spPr>
          <a:xfrm>
            <a:off x="5019675" y="1751013"/>
            <a:ext cx="1271588" cy="12715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</p:pic>
      <p:pic>
        <p:nvPicPr>
          <p:cNvPr id="19" name="Paveikslėlio vietos rezervavimo ženklas 5">
            <a:extLst>
              <a:ext uri="{FF2B5EF4-FFF2-40B4-BE49-F238E27FC236}">
                <a16:creationId xmlns:a16="http://schemas.microsoft.com/office/drawing/2014/main" id="{2420173E-F693-DFA2-0D24-C10F2D78D15F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/>
          <a:srcRect l="4728" r="4728"/>
          <a:stretch/>
        </p:blipFill>
        <p:spPr>
          <a:xfrm>
            <a:off x="7121525" y="1751013"/>
            <a:ext cx="1271588" cy="1271587"/>
          </a:xfrm>
        </p:spPr>
      </p:pic>
    </p:spTree>
    <p:extLst>
      <p:ext uri="{BB962C8B-B14F-4D97-AF65-F5344CB8AC3E}">
        <p14:creationId xmlns:p14="http://schemas.microsoft.com/office/powerpoint/2010/main" val="159224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9796" y="1440103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65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sp>
        <p:nvSpPr>
          <p:cNvPr id="11" name="Oval 10"/>
          <p:cNvSpPr/>
          <p:nvPr/>
        </p:nvSpPr>
        <p:spPr>
          <a:xfrm>
            <a:off x="3471665" y="1405011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93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sp>
        <p:nvSpPr>
          <p:cNvPr id="14" name="Oval 13"/>
          <p:cNvSpPr/>
          <p:nvPr/>
        </p:nvSpPr>
        <p:spPr>
          <a:xfrm>
            <a:off x="6428366" y="1440103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93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767506988"/>
              </p:ext>
            </p:extLst>
          </p:nvPr>
        </p:nvGraphicFramePr>
        <p:xfrm>
          <a:off x="467131" y="1313637"/>
          <a:ext cx="2047469" cy="21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71071409"/>
              </p:ext>
            </p:extLst>
          </p:nvPr>
        </p:nvGraphicFramePr>
        <p:xfrm>
          <a:off x="3439336" y="1278546"/>
          <a:ext cx="1945234" cy="213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060512426"/>
              </p:ext>
            </p:extLst>
          </p:nvPr>
        </p:nvGraphicFramePr>
        <p:xfrm>
          <a:off x="6428366" y="1405010"/>
          <a:ext cx="1918072" cy="200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SVVP programos kvietimų apibendrinimas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77482" y="3506329"/>
            <a:ext cx="17396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1-13 kvietimais teikti PĮP nuo visų planuojamų projektų skaičiaus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49688" y="3471237"/>
            <a:ext cx="17396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Kvietimų vertė vertinant visą SVVP projektų krepšelį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01221" y="3506329"/>
            <a:ext cx="17396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Pasirašytų sutarčių vertė vertinant visą SVVP projektų krepšelį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3CD041D5-87FC-3035-ADFE-EDE3A0A86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770021"/>
            <a:ext cx="8349114" cy="173255"/>
          </a:xfrm>
        </p:spPr>
        <p:txBody>
          <a:bodyPr/>
          <a:lstStyle/>
          <a:p>
            <a:r>
              <a:rPr lang="lt-LT" dirty="0"/>
              <a:t>1-13 kvietimai, viso pasirašyta 51 paramos sutartis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  <p:bldP spid="14" grpId="0" animBg="1"/>
      <p:bldGraphic spid="17" grpId="0">
        <p:bldAsOne/>
      </p:bldGraphic>
      <p:bldGraphic spid="10" grpId="0">
        <p:bldAsOne/>
      </p:bldGraphic>
      <p:bldGraphic spid="12" grpId="0">
        <p:bldAsOne/>
      </p:bldGraphic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902D5-098A-54C1-64C9-4C3396258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77B039CE-CD5D-1A5D-11A5-8B64D9D688E8}"/>
              </a:ext>
            </a:extLst>
          </p:cNvPr>
          <p:cNvSpPr/>
          <p:nvPr/>
        </p:nvSpPr>
        <p:spPr>
          <a:xfrm>
            <a:off x="2057400" y="1440103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69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39BAA8-64FD-28DF-E1A7-8083ACC383A7}"/>
              </a:ext>
            </a:extLst>
          </p:cNvPr>
          <p:cNvSpPr/>
          <p:nvPr/>
        </p:nvSpPr>
        <p:spPr>
          <a:xfrm>
            <a:off x="5626344" y="1440104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94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7391640-DC6B-A30C-7043-D43A816E9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622755"/>
              </p:ext>
            </p:extLst>
          </p:nvPr>
        </p:nvGraphicFramePr>
        <p:xfrm>
          <a:off x="2057400" y="1313637"/>
          <a:ext cx="1875001" cy="200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99A454-92C7-D831-D19E-77038FF8D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591889"/>
              </p:ext>
            </p:extLst>
          </p:nvPr>
        </p:nvGraphicFramePr>
        <p:xfrm>
          <a:off x="5626344" y="1313638"/>
          <a:ext cx="1912905" cy="209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0A5DF3F2-34F7-8674-07DB-7FF64500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SVVP </a:t>
            </a:r>
            <a:r>
              <a:rPr lang="lt-LT" dirty="0"/>
              <a:t>programos kvietimų apibendrinimas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1F1378-E7AD-0A5D-FA0F-3E4E631ED8A1}"/>
              </a:ext>
            </a:extLst>
          </p:cNvPr>
          <p:cNvSpPr/>
          <p:nvPr/>
        </p:nvSpPr>
        <p:spPr>
          <a:xfrm>
            <a:off x="2125086" y="3506329"/>
            <a:ext cx="17396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Pakviesta teikti PĮP nuo visų planuojamų projektų skaičiaus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2E7C9D-0CED-C5AA-698A-77F5CE2DFA64}"/>
              </a:ext>
            </a:extLst>
          </p:cNvPr>
          <p:cNvSpPr/>
          <p:nvPr/>
        </p:nvSpPr>
        <p:spPr>
          <a:xfrm>
            <a:off x="5704367" y="3506330"/>
            <a:ext cx="17396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Kvietimų vertė vertinant visą SVVP projektų krepšelį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99578551-F907-C964-92D5-BA47C8339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770021"/>
            <a:ext cx="8349114" cy="173255"/>
          </a:xfrm>
        </p:spPr>
        <p:txBody>
          <a:bodyPr/>
          <a:lstStyle/>
          <a:p>
            <a:r>
              <a:rPr lang="lt-LT" dirty="0"/>
              <a:t>Vertinant šiuo metu paskelbtą kvietimą Nr.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  <p:bldGraphic spid="17" grpId="0">
        <p:bldAsOne/>
      </p:bldGraphic>
      <p:bldGraphic spid="10" grpId="0">
        <p:bldAsOne/>
      </p:bldGraphic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2EAF6-EC75-C6F3-A878-2EF1D9E30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364E7109-C39E-91C1-5036-1A44C7AF6F23}"/>
              </a:ext>
            </a:extLst>
          </p:cNvPr>
          <p:cNvSpPr/>
          <p:nvPr/>
        </p:nvSpPr>
        <p:spPr>
          <a:xfrm>
            <a:off x="509796" y="1440103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46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72B64-27A2-2674-49B1-57913BAB1E35}"/>
              </a:ext>
            </a:extLst>
          </p:cNvPr>
          <p:cNvSpPr/>
          <p:nvPr/>
        </p:nvSpPr>
        <p:spPr>
          <a:xfrm>
            <a:off x="3471665" y="1405011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66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2707E1-ABB1-5491-B484-D13B155142A4}"/>
              </a:ext>
            </a:extLst>
          </p:cNvPr>
          <p:cNvSpPr/>
          <p:nvPr/>
        </p:nvSpPr>
        <p:spPr>
          <a:xfrm>
            <a:off x="6428366" y="1440103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75%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C45EF39-A173-8BBF-5A83-3CA6C0294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119805"/>
              </p:ext>
            </p:extLst>
          </p:nvPr>
        </p:nvGraphicFramePr>
        <p:xfrm>
          <a:off x="509796" y="1313637"/>
          <a:ext cx="1875002" cy="219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9850DC-3EBB-E281-854B-621D54699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165696"/>
              </p:ext>
            </p:extLst>
          </p:nvPr>
        </p:nvGraphicFramePr>
        <p:xfrm>
          <a:off x="3407921" y="1278546"/>
          <a:ext cx="1976649" cy="206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BDF678B-F421-96F0-D3B7-D69888F08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736413"/>
              </p:ext>
            </p:extLst>
          </p:nvPr>
        </p:nvGraphicFramePr>
        <p:xfrm>
          <a:off x="6354285" y="1302609"/>
          <a:ext cx="1976649" cy="203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1F9BBFC-33EC-2534-F915-22FE28B3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SVVP programos lėšų įsisavinimas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C08D38-FF75-02FE-DD39-43DA96675D24}"/>
              </a:ext>
            </a:extLst>
          </p:cNvPr>
          <p:cNvSpPr/>
          <p:nvPr/>
        </p:nvSpPr>
        <p:spPr>
          <a:xfrm>
            <a:off x="248463" y="3506329"/>
            <a:ext cx="23943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Iki 2024-12-31 apmokėta SVVP fonde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90BFC9-FF69-A158-E54E-96E80410047E}"/>
              </a:ext>
            </a:extLst>
          </p:cNvPr>
          <p:cNvSpPr/>
          <p:nvPr/>
        </p:nvSpPr>
        <p:spPr>
          <a:xfrm>
            <a:off x="3351689" y="3519991"/>
            <a:ext cx="20891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Planuojamas įvykdymas 2025 m.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C46F61-C450-CDB4-A45E-CF86AD1920F2}"/>
              </a:ext>
            </a:extLst>
          </p:cNvPr>
          <p:cNvSpPr/>
          <p:nvPr/>
        </p:nvSpPr>
        <p:spPr>
          <a:xfrm>
            <a:off x="6501220" y="3506329"/>
            <a:ext cx="206529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Planuojamas įvykdymas 2026 m.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E4797F15-7ACA-C090-75CD-36B7AE158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770021"/>
            <a:ext cx="8349114" cy="1732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  <p:bldP spid="14" grpId="0" animBg="1"/>
      <p:bldGraphic spid="17" grpId="0">
        <p:bldAsOne/>
      </p:bldGraphic>
      <p:bldGraphic spid="10" grpId="0">
        <p:bldAsOne/>
      </p:bldGraphic>
      <p:bldGraphic spid="12" grpId="0">
        <p:bldAsOne/>
      </p:bldGraphic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Darbai VSF ir SVVP programose per 2024 m.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437744" y="1230773"/>
            <a:ext cx="3890524" cy="962434"/>
            <a:chOff x="352425" y="1131025"/>
            <a:chExt cx="8439149" cy="1157425"/>
          </a:xfrm>
        </p:grpSpPr>
        <p:sp>
          <p:nvSpPr>
            <p:cNvPr id="5" name="Freeform 4"/>
            <p:cNvSpPr/>
            <p:nvPr/>
          </p:nvSpPr>
          <p:spPr>
            <a:xfrm>
              <a:off x="361949" y="1152525"/>
              <a:ext cx="8429625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52425" y="1131025"/>
              <a:ext cx="8401050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3"/>
          <p:cNvSpPr txBox="1">
            <a:spLocks/>
          </p:cNvSpPr>
          <p:nvPr/>
        </p:nvSpPr>
        <p:spPr>
          <a:xfrm>
            <a:off x="1682886" y="1463323"/>
            <a:ext cx="2441100" cy="4616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lt-LT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  <a:t>Sutartys</a:t>
            </a:r>
            <a:br>
              <a:rPr lang="ar-SY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</a:br>
            <a:r>
              <a:rPr lang="lt-LT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Parengta ir pasirašyta projektų sutarčių</a:t>
            </a:r>
          </a:p>
        </p:txBody>
      </p:sp>
      <p:grpSp>
        <p:nvGrpSpPr>
          <p:cNvPr id="8" name="Group 41"/>
          <p:cNvGrpSpPr/>
          <p:nvPr/>
        </p:nvGrpSpPr>
        <p:grpSpPr>
          <a:xfrm>
            <a:off x="437744" y="2392856"/>
            <a:ext cx="3890524" cy="962434"/>
            <a:chOff x="352425" y="1131025"/>
            <a:chExt cx="8439149" cy="1157425"/>
          </a:xfrm>
        </p:grpSpPr>
        <p:sp>
          <p:nvSpPr>
            <p:cNvPr id="9" name="Freeform 8"/>
            <p:cNvSpPr/>
            <p:nvPr/>
          </p:nvSpPr>
          <p:spPr>
            <a:xfrm>
              <a:off x="361949" y="1152525"/>
              <a:ext cx="8429625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2425" y="1131025"/>
              <a:ext cx="8401050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48"/>
          <p:cNvGrpSpPr/>
          <p:nvPr/>
        </p:nvGrpSpPr>
        <p:grpSpPr>
          <a:xfrm>
            <a:off x="437744" y="3554940"/>
            <a:ext cx="3890524" cy="962434"/>
            <a:chOff x="352425" y="1131025"/>
            <a:chExt cx="8439149" cy="1157425"/>
          </a:xfrm>
        </p:grpSpPr>
        <p:sp>
          <p:nvSpPr>
            <p:cNvPr id="12" name="Freeform 11"/>
            <p:cNvSpPr/>
            <p:nvPr/>
          </p:nvSpPr>
          <p:spPr>
            <a:xfrm>
              <a:off x="361949" y="1152525"/>
              <a:ext cx="8429625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2425" y="1131025"/>
              <a:ext cx="8401050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3"/>
          <p:cNvSpPr txBox="1">
            <a:spLocks/>
          </p:cNvSpPr>
          <p:nvPr/>
        </p:nvSpPr>
        <p:spPr>
          <a:xfrm>
            <a:off x="1682886" y="2571750"/>
            <a:ext cx="2441100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lt-LT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  <a:t>Esminiai pakeitimai</a:t>
            </a:r>
            <a:br>
              <a:rPr lang="ar-SY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</a:br>
            <a:r>
              <a:rPr lang="lt-LT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Parengti ir pasirašyti projektų sutarčių keitimai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682886" y="3714750"/>
            <a:ext cx="2441100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lt-LT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  <a:t>Neesminiai pakeitimai</a:t>
            </a:r>
            <a:br>
              <a:rPr lang="ar-SY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</a:br>
            <a:r>
              <a:rPr lang="lt-LT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Patvirtinti neesminiai projektų sutarčių keitimai</a:t>
            </a:r>
          </a:p>
        </p:txBody>
      </p:sp>
      <p:grpSp>
        <p:nvGrpSpPr>
          <p:cNvPr id="16" name="Group 6"/>
          <p:cNvGrpSpPr/>
          <p:nvPr/>
        </p:nvGrpSpPr>
        <p:grpSpPr>
          <a:xfrm>
            <a:off x="4800600" y="1230773"/>
            <a:ext cx="3890524" cy="962434"/>
            <a:chOff x="352425" y="1131025"/>
            <a:chExt cx="8439149" cy="1157425"/>
          </a:xfrm>
        </p:grpSpPr>
        <p:sp>
          <p:nvSpPr>
            <p:cNvPr id="17" name="Freeform 16"/>
            <p:cNvSpPr/>
            <p:nvPr/>
          </p:nvSpPr>
          <p:spPr>
            <a:xfrm>
              <a:off x="361949" y="1152525"/>
              <a:ext cx="8429625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52425" y="1131025"/>
              <a:ext cx="8401050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 Placeholder 3"/>
          <p:cNvSpPr txBox="1">
            <a:spLocks/>
          </p:cNvSpPr>
          <p:nvPr/>
        </p:nvSpPr>
        <p:spPr>
          <a:xfrm>
            <a:off x="6001966" y="1386379"/>
            <a:ext cx="2484875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lt-LT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  <a:t>MP</a:t>
            </a:r>
            <a:br>
              <a:rPr lang="ar-SY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</a:br>
            <a:r>
              <a:rPr lang="lt-LT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Patikrinti ir patvirtinti mokėjimo dokumentai</a:t>
            </a:r>
          </a:p>
        </p:txBody>
      </p:sp>
      <p:grpSp>
        <p:nvGrpSpPr>
          <p:cNvPr id="20" name="Group 41"/>
          <p:cNvGrpSpPr/>
          <p:nvPr/>
        </p:nvGrpSpPr>
        <p:grpSpPr>
          <a:xfrm>
            <a:off x="4800600" y="2392856"/>
            <a:ext cx="3890524" cy="962434"/>
            <a:chOff x="352425" y="1131025"/>
            <a:chExt cx="8439149" cy="1157425"/>
          </a:xfrm>
        </p:grpSpPr>
        <p:sp>
          <p:nvSpPr>
            <p:cNvPr id="21" name="Freeform 20"/>
            <p:cNvSpPr/>
            <p:nvPr/>
          </p:nvSpPr>
          <p:spPr>
            <a:xfrm>
              <a:off x="361949" y="1152525"/>
              <a:ext cx="8429625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2425" y="1131025"/>
              <a:ext cx="8401050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48"/>
          <p:cNvGrpSpPr/>
          <p:nvPr/>
        </p:nvGrpSpPr>
        <p:grpSpPr>
          <a:xfrm>
            <a:off x="4800600" y="3554940"/>
            <a:ext cx="3890524" cy="962434"/>
            <a:chOff x="352425" y="1131025"/>
            <a:chExt cx="8439149" cy="1157425"/>
          </a:xfrm>
        </p:grpSpPr>
        <p:sp>
          <p:nvSpPr>
            <p:cNvPr id="24" name="Freeform 23"/>
            <p:cNvSpPr/>
            <p:nvPr/>
          </p:nvSpPr>
          <p:spPr>
            <a:xfrm>
              <a:off x="361949" y="1152525"/>
              <a:ext cx="8429625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2425" y="1131025"/>
              <a:ext cx="8401050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 Placeholder 3"/>
          <p:cNvSpPr txBox="1">
            <a:spLocks/>
          </p:cNvSpPr>
          <p:nvPr/>
        </p:nvSpPr>
        <p:spPr>
          <a:xfrm>
            <a:off x="6001966" y="2664083"/>
            <a:ext cx="2484875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lt-LT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  <a:t>Patikros</a:t>
            </a:r>
            <a:br>
              <a:rPr lang="ar-SY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</a:br>
            <a:r>
              <a:rPr lang="lt-LT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Atlikto projektų patikrų vietoje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001966" y="3714750"/>
            <a:ext cx="2484875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lt-LT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  <a:t>Pirkimo dokumentai</a:t>
            </a:r>
            <a:br>
              <a:rPr lang="ar-SY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</a:br>
            <a:r>
              <a:rPr lang="lt-LT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Išankstinės patikros metu patikrinta pirkimo dokumentų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85800" y="1328011"/>
            <a:ext cx="762794" cy="677108"/>
            <a:chOff x="838200" y="1366923"/>
            <a:chExt cx="762794" cy="677108"/>
          </a:xfrm>
        </p:grpSpPr>
        <p:cxnSp>
          <p:nvCxnSpPr>
            <p:cNvPr id="29" name="Straight Connector 28"/>
            <p:cNvCxnSpPr/>
            <p:nvPr/>
          </p:nvCxnSpPr>
          <p:spPr>
            <a:xfrm rot="5400000">
              <a:off x="1333500" y="1695450"/>
              <a:ext cx="533400" cy="158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838200" y="1366923"/>
              <a:ext cx="609600" cy="6771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lt-LT" sz="4400" b="1" dirty="0">
                  <a:solidFill>
                    <a:schemeClr val="accent1"/>
                  </a:solidFill>
                  <a:cs typeface="+mj-cs"/>
                </a:rPr>
                <a:t>34</a:t>
              </a:r>
              <a:endParaRPr lang="en-US" sz="4400" b="1" dirty="0">
                <a:solidFill>
                  <a:schemeClr val="accent1"/>
                </a:solidFill>
                <a:cs typeface="+mj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5800" y="2509129"/>
            <a:ext cx="762794" cy="677108"/>
            <a:chOff x="838200" y="2548041"/>
            <a:chExt cx="762794" cy="677108"/>
          </a:xfrm>
        </p:grpSpPr>
        <p:cxnSp>
          <p:nvCxnSpPr>
            <p:cNvPr id="32" name="Straight Connector 31"/>
            <p:cNvCxnSpPr/>
            <p:nvPr/>
          </p:nvCxnSpPr>
          <p:spPr>
            <a:xfrm rot="5400000">
              <a:off x="1333500" y="2876568"/>
              <a:ext cx="533400" cy="158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838200" y="2548041"/>
              <a:ext cx="609600" cy="6771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lt-LT" sz="4400" b="1" dirty="0">
                  <a:solidFill>
                    <a:schemeClr val="accent2"/>
                  </a:solidFill>
                  <a:cs typeface="+mj-cs"/>
                </a:rPr>
                <a:t>12</a:t>
              </a:r>
              <a:endParaRPr lang="en-US" sz="4400" b="1" dirty="0">
                <a:solidFill>
                  <a:schemeClr val="accent2"/>
                </a:solidFill>
                <a:cs typeface="+mj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5800" y="3689417"/>
            <a:ext cx="762794" cy="677108"/>
            <a:chOff x="838200" y="3728329"/>
            <a:chExt cx="762794" cy="677108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1333500" y="4056856"/>
              <a:ext cx="533400" cy="158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Placeholder 3"/>
            <p:cNvSpPr txBox="1">
              <a:spLocks/>
            </p:cNvSpPr>
            <p:nvPr/>
          </p:nvSpPr>
          <p:spPr>
            <a:xfrm>
              <a:off x="838200" y="3728329"/>
              <a:ext cx="609600" cy="6771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lt-LT" sz="4400" b="1" dirty="0">
                  <a:solidFill>
                    <a:schemeClr val="accent3"/>
                  </a:solidFill>
                  <a:cs typeface="+mj-cs"/>
                </a:rPr>
                <a:t>96</a:t>
              </a:r>
              <a:endParaRPr lang="en-US" sz="4400" b="1" dirty="0">
                <a:solidFill>
                  <a:schemeClr val="accent3"/>
                </a:solidFill>
                <a:cs typeface="+mj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850789" y="1344398"/>
            <a:ext cx="941206" cy="677109"/>
            <a:chOff x="816520" y="1397515"/>
            <a:chExt cx="784474" cy="469075"/>
          </a:xfrm>
        </p:grpSpPr>
        <p:cxnSp>
          <p:nvCxnSpPr>
            <p:cNvPr id="38" name="Straight Connector 37"/>
            <p:cNvCxnSpPr>
              <a:cxnSpLocks/>
            </p:cNvCxnSpPr>
            <p:nvPr/>
          </p:nvCxnSpPr>
          <p:spPr>
            <a:xfrm flipH="1">
              <a:off x="1599670" y="1429544"/>
              <a:ext cx="1324" cy="38421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Placeholder 3"/>
            <p:cNvSpPr txBox="1">
              <a:spLocks/>
            </p:cNvSpPr>
            <p:nvPr/>
          </p:nvSpPr>
          <p:spPr>
            <a:xfrm>
              <a:off x="816520" y="1397515"/>
              <a:ext cx="744978" cy="46907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lt-LT" sz="4400" b="1" dirty="0">
                  <a:solidFill>
                    <a:schemeClr val="accent4"/>
                  </a:solidFill>
                  <a:cs typeface="+mj-cs"/>
                </a:rPr>
                <a:t>156</a:t>
              </a:r>
              <a:endParaRPr lang="en-US" sz="4400" b="1" dirty="0">
                <a:solidFill>
                  <a:schemeClr val="accent4"/>
                </a:solidFill>
                <a:cs typeface="+mj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29200" y="2509129"/>
            <a:ext cx="762794" cy="677108"/>
            <a:chOff x="838200" y="2548041"/>
            <a:chExt cx="762794" cy="677108"/>
          </a:xfrm>
        </p:grpSpPr>
        <p:cxnSp>
          <p:nvCxnSpPr>
            <p:cNvPr id="41" name="Straight Connector 40"/>
            <p:cNvCxnSpPr/>
            <p:nvPr/>
          </p:nvCxnSpPr>
          <p:spPr>
            <a:xfrm rot="5400000">
              <a:off x="1333500" y="2876568"/>
              <a:ext cx="533400" cy="1588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Placeholder 3"/>
            <p:cNvSpPr txBox="1">
              <a:spLocks/>
            </p:cNvSpPr>
            <p:nvPr/>
          </p:nvSpPr>
          <p:spPr>
            <a:xfrm>
              <a:off x="838200" y="2548041"/>
              <a:ext cx="609600" cy="6771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lt-LT" sz="4400" b="1" dirty="0">
                  <a:solidFill>
                    <a:schemeClr val="accent5"/>
                  </a:solidFill>
                  <a:cs typeface="+mj-cs"/>
                </a:rPr>
                <a:t>18</a:t>
              </a:r>
              <a:endParaRPr lang="en-US" sz="4400" b="1" dirty="0">
                <a:solidFill>
                  <a:schemeClr val="accent5"/>
                </a:solidFill>
                <a:cs typeface="+mj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76799" y="3652977"/>
            <a:ext cx="938448" cy="677108"/>
            <a:chOff x="838200" y="3837091"/>
            <a:chExt cx="762795" cy="389746"/>
          </a:xfrm>
        </p:grpSpPr>
        <p:cxnSp>
          <p:nvCxnSpPr>
            <p:cNvPr id="44" name="Straight Connector 43"/>
            <p:cNvCxnSpPr>
              <a:cxnSpLocks/>
            </p:cNvCxnSpPr>
            <p:nvPr/>
          </p:nvCxnSpPr>
          <p:spPr>
            <a:xfrm>
              <a:off x="1600995" y="3894111"/>
              <a:ext cx="0" cy="30702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Placeholder 3"/>
            <p:cNvSpPr txBox="1">
              <a:spLocks/>
            </p:cNvSpPr>
            <p:nvPr/>
          </p:nvSpPr>
          <p:spPr>
            <a:xfrm>
              <a:off x="838200" y="3837091"/>
              <a:ext cx="721753" cy="38974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77">
                <a:spcBef>
                  <a:spcPct val="20000"/>
                </a:spcBef>
                <a:defRPr/>
              </a:pPr>
              <a:r>
                <a:rPr lang="lt-LT" sz="4400" b="1" dirty="0">
                  <a:solidFill>
                    <a:schemeClr val="accent6"/>
                  </a:solidFill>
                  <a:cs typeface="+mj-cs"/>
                </a:rPr>
                <a:t>139</a:t>
              </a:r>
              <a:endParaRPr lang="en-US" sz="4400" b="1" dirty="0">
                <a:solidFill>
                  <a:schemeClr val="accent6"/>
                </a:solidFill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65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8000" decel="4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48000" decel="4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accel="48000" decel="4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accel="48000" decel="4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accel="48000" decel="4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4" accel="48000" decel="4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9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ded Corner 24"/>
          <p:cNvSpPr/>
          <p:nvPr/>
        </p:nvSpPr>
        <p:spPr>
          <a:xfrm>
            <a:off x="4572000" y="1276350"/>
            <a:ext cx="4163438" cy="601088"/>
          </a:xfrm>
          <a:prstGeom prst="foldedCorner">
            <a:avLst>
              <a:gd name="adj" fmla="val 39324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olded Corner 35"/>
          <p:cNvSpPr/>
          <p:nvPr/>
        </p:nvSpPr>
        <p:spPr>
          <a:xfrm flipH="1">
            <a:off x="390728" y="1943100"/>
            <a:ext cx="4163438" cy="601088"/>
          </a:xfrm>
          <a:prstGeom prst="foldedCorner">
            <a:avLst>
              <a:gd name="adj" fmla="val 39324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olded Corner 36"/>
          <p:cNvSpPr/>
          <p:nvPr/>
        </p:nvSpPr>
        <p:spPr>
          <a:xfrm>
            <a:off x="4572000" y="2609850"/>
            <a:ext cx="4163438" cy="601088"/>
          </a:xfrm>
          <a:prstGeom prst="foldedCorner">
            <a:avLst>
              <a:gd name="adj" fmla="val 39324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olded Corner 37"/>
          <p:cNvSpPr/>
          <p:nvPr/>
        </p:nvSpPr>
        <p:spPr>
          <a:xfrm flipH="1">
            <a:off x="390728" y="3276600"/>
            <a:ext cx="4163438" cy="601088"/>
          </a:xfrm>
          <a:prstGeom prst="foldedCorner">
            <a:avLst>
              <a:gd name="adj" fmla="val 39324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olded Corner 38"/>
          <p:cNvSpPr/>
          <p:nvPr/>
        </p:nvSpPr>
        <p:spPr>
          <a:xfrm>
            <a:off x="4572000" y="3943350"/>
            <a:ext cx="4163438" cy="601088"/>
          </a:xfrm>
          <a:prstGeom prst="foldedCorner">
            <a:avLst>
              <a:gd name="adj" fmla="val 39324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Atkreipiame dėmesį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780903" y="2886084"/>
            <a:ext cx="3581400" cy="79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iamond 26"/>
          <p:cNvSpPr/>
          <p:nvPr/>
        </p:nvSpPr>
        <p:spPr>
          <a:xfrm>
            <a:off x="4278466" y="1280754"/>
            <a:ext cx="585634" cy="583292"/>
          </a:xfrm>
          <a:prstGeom prst="diamond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grpSp>
        <p:nvGrpSpPr>
          <p:cNvPr id="2" name="Group 34"/>
          <p:cNvGrpSpPr/>
          <p:nvPr/>
        </p:nvGrpSpPr>
        <p:grpSpPr>
          <a:xfrm>
            <a:off x="4953000" y="1276615"/>
            <a:ext cx="3724275" cy="640087"/>
            <a:chOff x="4953000" y="1276615"/>
            <a:chExt cx="4100052" cy="640087"/>
          </a:xfrm>
        </p:grpSpPr>
        <p:sp>
          <p:nvSpPr>
            <p:cNvPr id="29" name="Text Placeholder 3"/>
            <p:cNvSpPr txBox="1">
              <a:spLocks/>
            </p:cNvSpPr>
            <p:nvPr/>
          </p:nvSpPr>
          <p:spPr>
            <a:xfrm>
              <a:off x="4953000" y="1276615"/>
              <a:ext cx="4100052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77">
                <a:spcBef>
                  <a:spcPct val="20000"/>
                </a:spcBef>
                <a:defRPr/>
              </a:pPr>
              <a:r>
                <a:rPr lang="lt-LT" sz="1800" b="1" dirty="0">
                  <a:solidFill>
                    <a:schemeClr val="bg1">
                      <a:lumMod val="50000"/>
                    </a:schemeClr>
                  </a:solidFill>
                  <a:cs typeface="+mj-cs"/>
                </a:rPr>
                <a:t>Informacinė sistema (VSFSVVP IS)</a:t>
              </a:r>
            </a:p>
          </p:txBody>
        </p:sp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4953000" y="1485815"/>
              <a:ext cx="4100052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77">
                <a:spcBef>
                  <a:spcPct val="20000"/>
                </a:spcBef>
                <a:defRPr/>
              </a:pPr>
              <a:r>
                <a:rPr lang="lt-LT" sz="1400" dirty="0">
                  <a:solidFill>
                    <a:schemeClr val="bg1">
                      <a:lumMod val="50000"/>
                    </a:schemeClr>
                  </a:solidFill>
                  <a:cs typeface="+mj-cs"/>
                </a:rPr>
                <a:t>Naujas tiekėjas, klaidų taisymas ir naujų funkcionalumų diegimas</a:t>
              </a:r>
            </a:p>
          </p:txBody>
        </p:sp>
      </p:grpSp>
      <p:sp>
        <p:nvSpPr>
          <p:cNvPr id="40" name="Diamond 39"/>
          <p:cNvSpPr/>
          <p:nvPr/>
        </p:nvSpPr>
        <p:spPr>
          <a:xfrm>
            <a:off x="4278466" y="1947504"/>
            <a:ext cx="585634" cy="583292"/>
          </a:xfrm>
          <a:prstGeom prst="diamond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447675" y="1937613"/>
            <a:ext cx="3724275" cy="538117"/>
            <a:chOff x="4953000" y="1270863"/>
            <a:chExt cx="4100052" cy="538117"/>
          </a:xfrm>
        </p:grpSpPr>
        <p:sp>
          <p:nvSpPr>
            <p:cNvPr id="43" name="Text Placeholder 3"/>
            <p:cNvSpPr txBox="1">
              <a:spLocks/>
            </p:cNvSpPr>
            <p:nvPr/>
          </p:nvSpPr>
          <p:spPr>
            <a:xfrm>
              <a:off x="4953000" y="1270863"/>
              <a:ext cx="4100052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377">
                <a:spcBef>
                  <a:spcPct val="20000"/>
                </a:spcBef>
                <a:defRPr/>
              </a:pPr>
              <a:r>
                <a:rPr lang="lt-LT" sz="1800" b="1" dirty="0">
                  <a:solidFill>
                    <a:schemeClr val="bg1">
                      <a:lumMod val="50000"/>
                    </a:schemeClr>
                  </a:solidFill>
                </a:rPr>
                <a:t>Mokymai</a:t>
              </a:r>
            </a:p>
          </p:txBody>
        </p:sp>
        <p:sp>
          <p:nvSpPr>
            <p:cNvPr id="44" name="Text Placeholder 3"/>
            <p:cNvSpPr txBox="1">
              <a:spLocks/>
            </p:cNvSpPr>
            <p:nvPr/>
          </p:nvSpPr>
          <p:spPr>
            <a:xfrm>
              <a:off x="4953000" y="1593536"/>
              <a:ext cx="4100052" cy="21544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377">
                <a:spcBef>
                  <a:spcPct val="20000"/>
                </a:spcBef>
                <a:defRPr/>
              </a:pPr>
              <a:r>
                <a:rPr lang="lt-LT" sz="1400" dirty="0">
                  <a:solidFill>
                    <a:schemeClr val="bg1">
                      <a:lumMod val="50000"/>
                    </a:schemeClr>
                  </a:solidFill>
                </a:rPr>
                <a:t>Kvietimas </a:t>
              </a:r>
              <a:r>
                <a:rPr lang="lt-LT" sz="1400" dirty="0" err="1">
                  <a:solidFill>
                    <a:schemeClr val="bg1">
                      <a:lumMod val="50000"/>
                    </a:schemeClr>
                  </a:solidFill>
                </a:rPr>
                <a:t>PrV</a:t>
              </a:r>
              <a:r>
                <a:rPr lang="lt-LT" sz="1400">
                  <a:solidFill>
                    <a:schemeClr val="bg1">
                      <a:lumMod val="50000"/>
                    </a:schemeClr>
                  </a:solidFill>
                </a:rPr>
                <a:t> dalyvauti </a:t>
              </a:r>
              <a:r>
                <a:rPr lang="lt-LT" sz="1400" dirty="0">
                  <a:solidFill>
                    <a:schemeClr val="bg1">
                      <a:lumMod val="50000"/>
                    </a:schemeClr>
                  </a:solidFill>
                </a:rPr>
                <a:t>2025-02-20</a:t>
              </a:r>
            </a:p>
          </p:txBody>
        </p:sp>
      </p:grpSp>
      <p:sp>
        <p:nvSpPr>
          <p:cNvPr id="45" name="Diamond 44"/>
          <p:cNvSpPr/>
          <p:nvPr/>
        </p:nvSpPr>
        <p:spPr>
          <a:xfrm>
            <a:off x="4278466" y="2614254"/>
            <a:ext cx="585634" cy="583292"/>
          </a:xfrm>
          <a:prstGeom prst="diamond">
            <a:avLst/>
          </a:prstGeom>
          <a:solidFill>
            <a:schemeClr val="accent3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grpSp>
        <p:nvGrpSpPr>
          <p:cNvPr id="4" name="Group 45"/>
          <p:cNvGrpSpPr/>
          <p:nvPr/>
        </p:nvGrpSpPr>
        <p:grpSpPr>
          <a:xfrm>
            <a:off x="4953000" y="2686050"/>
            <a:ext cx="3724275" cy="456430"/>
            <a:chOff x="4953000" y="1352550"/>
            <a:chExt cx="4100052" cy="456430"/>
          </a:xfrm>
        </p:grpSpPr>
        <p:sp>
          <p:nvSpPr>
            <p:cNvPr id="47" name="Text Placeholder 3"/>
            <p:cNvSpPr txBox="1">
              <a:spLocks/>
            </p:cNvSpPr>
            <p:nvPr/>
          </p:nvSpPr>
          <p:spPr>
            <a:xfrm>
              <a:off x="4953000" y="1352550"/>
              <a:ext cx="4100052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77">
                <a:spcBef>
                  <a:spcPct val="20000"/>
                </a:spcBef>
                <a:defRPr/>
              </a:pPr>
              <a:r>
                <a:rPr lang="lt-LT" sz="1800" b="1" dirty="0">
                  <a:solidFill>
                    <a:schemeClr val="bg1">
                      <a:lumMod val="50000"/>
                    </a:schemeClr>
                  </a:solidFill>
                </a:rPr>
                <a:t>Konsultavimas PĮP metu</a:t>
              </a:r>
            </a:p>
          </p:txBody>
        </p:sp>
        <p:sp>
          <p:nvSpPr>
            <p:cNvPr id="48" name="Text Placeholder 3"/>
            <p:cNvSpPr txBox="1">
              <a:spLocks/>
            </p:cNvSpPr>
            <p:nvPr/>
          </p:nvSpPr>
          <p:spPr>
            <a:xfrm>
              <a:off x="4953000" y="1593536"/>
              <a:ext cx="4100052" cy="21544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77">
                <a:spcBef>
                  <a:spcPct val="20000"/>
                </a:spcBef>
                <a:defRPr/>
              </a:pPr>
              <a:r>
                <a:rPr lang="lt-LT" sz="1400" dirty="0">
                  <a:solidFill>
                    <a:schemeClr val="bg1">
                      <a:lumMod val="50000"/>
                    </a:schemeClr>
                  </a:solidFill>
                </a:rPr>
                <a:t>Siekis mažinti pastabų skaičių</a:t>
              </a:r>
            </a:p>
          </p:txBody>
        </p:sp>
      </p:grpSp>
      <p:sp>
        <p:nvSpPr>
          <p:cNvPr id="49" name="Diamond 48"/>
          <p:cNvSpPr/>
          <p:nvPr/>
        </p:nvSpPr>
        <p:spPr>
          <a:xfrm>
            <a:off x="4278466" y="3281004"/>
            <a:ext cx="585634" cy="583292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grpSp>
        <p:nvGrpSpPr>
          <p:cNvPr id="5" name="Group 49"/>
          <p:cNvGrpSpPr/>
          <p:nvPr/>
        </p:nvGrpSpPr>
        <p:grpSpPr>
          <a:xfrm>
            <a:off x="447675" y="3295651"/>
            <a:ext cx="3724275" cy="513579"/>
            <a:chOff x="4953000" y="1295401"/>
            <a:chExt cx="4100052" cy="513579"/>
          </a:xfrm>
        </p:grpSpPr>
        <p:sp>
          <p:nvSpPr>
            <p:cNvPr id="51" name="Text Placeholder 3"/>
            <p:cNvSpPr txBox="1">
              <a:spLocks/>
            </p:cNvSpPr>
            <p:nvPr/>
          </p:nvSpPr>
          <p:spPr>
            <a:xfrm>
              <a:off x="4953000" y="1295401"/>
              <a:ext cx="4100052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377">
                <a:spcBef>
                  <a:spcPct val="20000"/>
                </a:spcBef>
                <a:defRPr/>
              </a:pPr>
              <a:r>
                <a:rPr lang="lt-LT" sz="1800" b="1" dirty="0">
                  <a:solidFill>
                    <a:schemeClr val="bg1">
                      <a:lumMod val="50000"/>
                    </a:schemeClr>
                  </a:solidFill>
                </a:rPr>
                <a:t>Projekto duomenų atnaujinimas</a:t>
              </a:r>
            </a:p>
          </p:txBody>
        </p:sp>
        <p:sp>
          <p:nvSpPr>
            <p:cNvPr id="52" name="Text Placeholder 3"/>
            <p:cNvSpPr txBox="1">
              <a:spLocks/>
            </p:cNvSpPr>
            <p:nvPr/>
          </p:nvSpPr>
          <p:spPr>
            <a:xfrm>
              <a:off x="4953000" y="1593536"/>
              <a:ext cx="4100052" cy="21544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377">
                <a:spcBef>
                  <a:spcPct val="20000"/>
                </a:spcBef>
                <a:defRPr/>
              </a:pPr>
              <a:r>
                <a:rPr lang="lt-LT" sz="1400" dirty="0">
                  <a:solidFill>
                    <a:schemeClr val="bg1">
                      <a:lumMod val="50000"/>
                    </a:schemeClr>
                  </a:solidFill>
                </a:rPr>
                <a:t>MP grafikas, pirkimų planas  </a:t>
              </a:r>
            </a:p>
          </p:txBody>
        </p:sp>
      </p:grpSp>
      <p:sp>
        <p:nvSpPr>
          <p:cNvPr id="53" name="Diamond 52"/>
          <p:cNvSpPr/>
          <p:nvPr/>
        </p:nvSpPr>
        <p:spPr>
          <a:xfrm>
            <a:off x="4278466" y="3950929"/>
            <a:ext cx="585634" cy="583292"/>
          </a:xfrm>
          <a:prstGeom prst="diamond">
            <a:avLst/>
          </a:prstGeom>
          <a:solidFill>
            <a:schemeClr val="accent5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grpSp>
        <p:nvGrpSpPr>
          <p:cNvPr id="7" name="Group 53"/>
          <p:cNvGrpSpPr/>
          <p:nvPr/>
        </p:nvGrpSpPr>
        <p:grpSpPr>
          <a:xfrm>
            <a:off x="4933156" y="3935055"/>
            <a:ext cx="3982244" cy="648647"/>
            <a:chOff x="4931154" y="1268055"/>
            <a:chExt cx="4384050" cy="648647"/>
          </a:xfrm>
        </p:grpSpPr>
        <p:sp>
          <p:nvSpPr>
            <p:cNvPr id="55" name="Text Placeholder 3"/>
            <p:cNvSpPr txBox="1">
              <a:spLocks/>
            </p:cNvSpPr>
            <p:nvPr/>
          </p:nvSpPr>
          <p:spPr>
            <a:xfrm>
              <a:off x="4931154" y="1268055"/>
              <a:ext cx="4100052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77">
                <a:spcBef>
                  <a:spcPct val="20000"/>
                </a:spcBef>
                <a:defRPr/>
              </a:pPr>
              <a:r>
                <a:rPr lang="lt-LT" sz="1800" b="1" dirty="0">
                  <a:solidFill>
                    <a:schemeClr val="bg1">
                      <a:lumMod val="50000"/>
                    </a:schemeClr>
                  </a:solidFill>
                </a:rPr>
                <a:t>Teisės aktų atnaujinimas</a:t>
              </a:r>
            </a:p>
          </p:txBody>
        </p:sp>
        <p:sp>
          <p:nvSpPr>
            <p:cNvPr id="56" name="Text Placeholder 3"/>
            <p:cNvSpPr txBox="1">
              <a:spLocks/>
            </p:cNvSpPr>
            <p:nvPr/>
          </p:nvSpPr>
          <p:spPr>
            <a:xfrm>
              <a:off x="4953000" y="1485815"/>
              <a:ext cx="4362204" cy="4308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377">
                <a:spcBef>
                  <a:spcPct val="20000"/>
                </a:spcBef>
                <a:defRPr/>
              </a:pPr>
              <a:r>
                <a:rPr lang="lt-LT" sz="1400" dirty="0">
                  <a:solidFill>
                    <a:schemeClr val="bg1">
                      <a:lumMod val="50000"/>
                    </a:schemeClr>
                  </a:solidFill>
                </a:rPr>
                <a:t>Gairės, pirkimų aprašas, išlaidų tinkamumo taisyklės, MP forma ir kt.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07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 animBg="1"/>
      <p:bldP spid="37" grpId="0" animBg="1"/>
      <p:bldP spid="38" grpId="0" animBg="1"/>
      <p:bldP spid="39" grpId="0" animBg="1"/>
      <p:bldP spid="27" grpId="0" animBg="1"/>
      <p:bldP spid="40" grpId="0" animBg="1"/>
      <p:bldP spid="45" grpId="0" animBg="1"/>
      <p:bldP spid="49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ame Side Corner Rectangle 21"/>
          <p:cNvSpPr/>
          <p:nvPr/>
        </p:nvSpPr>
        <p:spPr>
          <a:xfrm>
            <a:off x="654744" y="3386501"/>
            <a:ext cx="2615232" cy="1756999"/>
          </a:xfrm>
          <a:prstGeom prst="round2SameRect">
            <a:avLst>
              <a:gd name="adj1" fmla="val 4308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4744" y="3386502"/>
            <a:ext cx="2615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>
              <a:solidFill>
                <a:schemeClr val="bg1"/>
              </a:solidFill>
            </a:endParaRPr>
          </a:p>
          <a:p>
            <a:pPr algn="ctr"/>
            <a:endParaRPr lang="lt-LT" sz="1000">
              <a:solidFill>
                <a:schemeClr val="bg1"/>
              </a:solidFill>
            </a:endParaRPr>
          </a:p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38" name="Group 4"/>
          <p:cNvGrpSpPr/>
          <p:nvPr/>
        </p:nvGrpSpPr>
        <p:grpSpPr>
          <a:xfrm>
            <a:off x="3746314" y="4068923"/>
            <a:ext cx="4093796" cy="938719"/>
            <a:chOff x="1254897" y="1968130"/>
            <a:chExt cx="1715970" cy="938718"/>
          </a:xfrm>
        </p:grpSpPr>
        <p:sp>
          <p:nvSpPr>
            <p:cNvPr id="39" name="TextBox 38"/>
            <p:cNvSpPr txBox="1"/>
            <p:nvPr/>
          </p:nvSpPr>
          <p:spPr>
            <a:xfrm>
              <a:off x="1254897" y="1968130"/>
              <a:ext cx="256835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lt-LT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Kontaktai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56571" y="2152796"/>
              <a:ext cx="1714296" cy="75405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lt-LT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Mindaugas </a:t>
              </a:r>
              <a:r>
                <a:rPr lang="lt-LT" sz="10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Rauba</a:t>
              </a:r>
              <a:r>
                <a:rPr lang="lt-LT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>
                <a:spcBef>
                  <a:spcPct val="20000"/>
                </a:spcBef>
                <a:defRPr/>
              </a:pPr>
              <a:r>
                <a:rPr lang="lt-LT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Valstybės sienų ir kelių investicijų skyriaus vadovas</a:t>
              </a:r>
            </a:p>
            <a:p>
              <a:pPr lvl="0">
                <a:spcBef>
                  <a:spcPct val="20000"/>
                </a:spcBef>
                <a:defRPr/>
              </a:pPr>
              <a:r>
                <a:rPr 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m.rauba@cpva.lt</a:t>
              </a:r>
              <a:r>
                <a:rPr lang="lt-LT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+370 653 06968</a:t>
              </a:r>
              <a:endParaRPr 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>
                <a:spcBef>
                  <a:spcPct val="20000"/>
                </a:spcBef>
                <a:defRPr/>
              </a:pPr>
              <a:endParaRPr lang="en-US" sz="1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3746313" y="3399764"/>
            <a:ext cx="539606" cy="5241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>
                  <a:lumMod val="75000"/>
                  <a:lumOff val="25000"/>
                </a:schemeClr>
              </a:solidFill>
              <a:latin typeface="FontAwesome" pitchFamily="2" charset="0"/>
            </a:endParaRP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1" y="3546344"/>
            <a:ext cx="1348433" cy="1284303"/>
          </a:xfrm>
          <a:prstGeom prst="rect">
            <a:avLst/>
          </a:prstGeom>
        </p:spPr>
      </p:pic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3839977" y="3465149"/>
            <a:ext cx="352277" cy="397523"/>
          </a:xfrm>
          <a:custGeom>
            <a:avLst/>
            <a:gdLst/>
            <a:ahLst/>
            <a:cxnLst>
              <a:cxn ang="0">
                <a:pos x="256" y="248"/>
              </a:cxn>
              <a:cxn ang="0">
                <a:pos x="247" y="253"/>
              </a:cxn>
              <a:cxn ang="0">
                <a:pos x="242" y="244"/>
              </a:cxn>
              <a:cxn ang="0">
                <a:pos x="236" y="204"/>
              </a:cxn>
              <a:cxn ang="0">
                <a:pos x="214" y="199"/>
              </a:cxn>
              <a:cxn ang="0">
                <a:pos x="171" y="236"/>
              </a:cxn>
              <a:cxn ang="0">
                <a:pos x="127" y="281"/>
              </a:cxn>
              <a:cxn ang="0">
                <a:pos x="68" y="299"/>
              </a:cxn>
              <a:cxn ang="0">
                <a:pos x="62" y="298"/>
              </a:cxn>
              <a:cxn ang="0">
                <a:pos x="12" y="274"/>
              </a:cxn>
              <a:cxn ang="0">
                <a:pos x="16" y="225"/>
              </a:cxn>
              <a:cxn ang="0">
                <a:pos x="9" y="215"/>
              </a:cxn>
              <a:cxn ang="0">
                <a:pos x="12" y="191"/>
              </a:cxn>
              <a:cxn ang="0">
                <a:pos x="60" y="154"/>
              </a:cxn>
              <a:cxn ang="0">
                <a:pos x="71" y="151"/>
              </a:cxn>
              <a:cxn ang="0">
                <a:pos x="84" y="158"/>
              </a:cxn>
              <a:cxn ang="0">
                <a:pos x="102" y="181"/>
              </a:cxn>
              <a:cxn ang="0">
                <a:pos x="150" y="146"/>
              </a:cxn>
              <a:cxn ang="0">
                <a:pos x="184" y="98"/>
              </a:cxn>
              <a:cxn ang="0">
                <a:pos x="161" y="79"/>
              </a:cxn>
              <a:cxn ang="0">
                <a:pos x="158" y="56"/>
              </a:cxn>
              <a:cxn ang="0">
                <a:pos x="194" y="7"/>
              </a:cxn>
              <a:cxn ang="0">
                <a:pos x="208" y="0"/>
              </a:cxn>
              <a:cxn ang="0">
                <a:pos x="218" y="3"/>
              </a:cxn>
              <a:cxn ang="0">
                <a:pos x="246" y="25"/>
              </a:cxn>
              <a:cxn ang="0">
                <a:pos x="246" y="25"/>
              </a:cxn>
              <a:cxn ang="0">
                <a:pos x="247" y="25"/>
              </a:cxn>
              <a:cxn ang="0">
                <a:pos x="247" y="26"/>
              </a:cxn>
              <a:cxn ang="0">
                <a:pos x="247" y="26"/>
              </a:cxn>
              <a:cxn ang="0">
                <a:pos x="248" y="27"/>
              </a:cxn>
              <a:cxn ang="0">
                <a:pos x="248" y="27"/>
              </a:cxn>
              <a:cxn ang="0">
                <a:pos x="249" y="29"/>
              </a:cxn>
              <a:cxn ang="0">
                <a:pos x="249" y="29"/>
              </a:cxn>
              <a:cxn ang="0">
                <a:pos x="181" y="178"/>
              </a:cxn>
              <a:cxn ang="0">
                <a:pos x="49" y="248"/>
              </a:cxn>
              <a:cxn ang="0">
                <a:pos x="49" y="248"/>
              </a:cxn>
              <a:cxn ang="0">
                <a:pos x="34" y="246"/>
              </a:cxn>
              <a:cxn ang="0">
                <a:pos x="34" y="246"/>
              </a:cxn>
              <a:cxn ang="0">
                <a:pos x="33" y="246"/>
              </a:cxn>
              <a:cxn ang="0">
                <a:pos x="32" y="246"/>
              </a:cxn>
              <a:cxn ang="0">
                <a:pos x="32" y="245"/>
              </a:cxn>
              <a:cxn ang="0">
                <a:pos x="31" y="245"/>
              </a:cxn>
              <a:cxn ang="0">
                <a:pos x="31" y="244"/>
              </a:cxn>
              <a:cxn ang="0">
                <a:pos x="30" y="244"/>
              </a:cxn>
              <a:cxn ang="0">
                <a:pos x="30" y="244"/>
              </a:cxn>
              <a:cxn ang="0">
                <a:pos x="26" y="238"/>
              </a:cxn>
              <a:cxn ang="0">
                <a:pos x="24" y="266"/>
              </a:cxn>
              <a:cxn ang="0">
                <a:pos x="120" y="269"/>
              </a:cxn>
              <a:cxn ang="0">
                <a:pos x="159" y="228"/>
              </a:cxn>
              <a:cxn ang="0">
                <a:pos x="212" y="184"/>
              </a:cxn>
              <a:cxn ang="0">
                <a:pos x="247" y="194"/>
              </a:cxn>
              <a:cxn ang="0">
                <a:pos x="256" y="248"/>
              </a:cxn>
              <a:cxn ang="0">
                <a:pos x="256" y="248"/>
              </a:cxn>
              <a:cxn ang="0">
                <a:pos x="256" y="248"/>
              </a:cxn>
            </a:cxnLst>
            <a:rect l="0" t="0" r="r" b="b"/>
            <a:pathLst>
              <a:path w="265" h="299">
                <a:moveTo>
                  <a:pt x="256" y="248"/>
                </a:moveTo>
                <a:cubicBezTo>
                  <a:pt x="255" y="252"/>
                  <a:pt x="251" y="254"/>
                  <a:pt x="247" y="253"/>
                </a:cubicBezTo>
                <a:cubicBezTo>
                  <a:pt x="243" y="252"/>
                  <a:pt x="241" y="248"/>
                  <a:pt x="242" y="244"/>
                </a:cubicBezTo>
                <a:cubicBezTo>
                  <a:pt x="246" y="227"/>
                  <a:pt x="244" y="212"/>
                  <a:pt x="236" y="204"/>
                </a:cubicBezTo>
                <a:cubicBezTo>
                  <a:pt x="231" y="199"/>
                  <a:pt x="224" y="197"/>
                  <a:pt x="214" y="199"/>
                </a:cubicBezTo>
                <a:cubicBezTo>
                  <a:pt x="196" y="202"/>
                  <a:pt x="184" y="218"/>
                  <a:pt x="171" y="236"/>
                </a:cubicBezTo>
                <a:cubicBezTo>
                  <a:pt x="159" y="252"/>
                  <a:pt x="146" y="269"/>
                  <a:pt x="127" y="281"/>
                </a:cubicBezTo>
                <a:cubicBezTo>
                  <a:pt x="109" y="292"/>
                  <a:pt x="88" y="299"/>
                  <a:pt x="68" y="299"/>
                </a:cubicBezTo>
                <a:cubicBezTo>
                  <a:pt x="66" y="299"/>
                  <a:pt x="64" y="299"/>
                  <a:pt x="62" y="298"/>
                </a:cubicBezTo>
                <a:cubicBezTo>
                  <a:pt x="40" y="297"/>
                  <a:pt x="22" y="288"/>
                  <a:pt x="12" y="274"/>
                </a:cubicBezTo>
                <a:cubicBezTo>
                  <a:pt x="0" y="256"/>
                  <a:pt x="7" y="238"/>
                  <a:pt x="16" y="225"/>
                </a:cubicBezTo>
                <a:cubicBezTo>
                  <a:pt x="9" y="215"/>
                  <a:pt x="9" y="215"/>
                  <a:pt x="9" y="215"/>
                </a:cubicBezTo>
                <a:cubicBezTo>
                  <a:pt x="3" y="208"/>
                  <a:pt x="5" y="197"/>
                  <a:pt x="12" y="191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3" y="152"/>
                  <a:pt x="67" y="151"/>
                  <a:pt x="71" y="151"/>
                </a:cubicBezTo>
                <a:cubicBezTo>
                  <a:pt x="76" y="151"/>
                  <a:pt x="81" y="153"/>
                  <a:pt x="84" y="158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16" y="175"/>
                  <a:pt x="132" y="164"/>
                  <a:pt x="150" y="146"/>
                </a:cubicBezTo>
                <a:cubicBezTo>
                  <a:pt x="168" y="128"/>
                  <a:pt x="178" y="112"/>
                  <a:pt x="184" y="98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53" y="74"/>
                  <a:pt x="152" y="63"/>
                  <a:pt x="158" y="56"/>
                </a:cubicBezTo>
                <a:cubicBezTo>
                  <a:pt x="194" y="7"/>
                  <a:pt x="194" y="7"/>
                  <a:pt x="194" y="7"/>
                </a:cubicBezTo>
                <a:cubicBezTo>
                  <a:pt x="197" y="2"/>
                  <a:pt x="202" y="0"/>
                  <a:pt x="208" y="0"/>
                </a:cubicBezTo>
                <a:cubicBezTo>
                  <a:pt x="212" y="0"/>
                  <a:pt x="215" y="1"/>
                  <a:pt x="218" y="3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7" y="25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8"/>
                  <a:pt x="248" y="28"/>
                  <a:pt x="249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1"/>
                  <a:pt x="265" y="93"/>
                  <a:pt x="181" y="178"/>
                </a:cubicBezTo>
                <a:cubicBezTo>
                  <a:pt x="121" y="239"/>
                  <a:pt x="72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0" y="248"/>
                  <a:pt x="34" y="246"/>
                  <a:pt x="34" y="246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33" y="246"/>
                  <a:pt x="33" y="246"/>
                  <a:pt x="32" y="246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1" y="245"/>
                  <a:pt x="31" y="245"/>
                  <a:pt x="31" y="245"/>
                </a:cubicBezTo>
                <a:cubicBezTo>
                  <a:pt x="31" y="245"/>
                  <a:pt x="31" y="244"/>
                  <a:pt x="31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1" y="245"/>
                  <a:pt x="17" y="256"/>
                  <a:pt x="24" y="266"/>
                </a:cubicBezTo>
                <a:cubicBezTo>
                  <a:pt x="38" y="286"/>
                  <a:pt x="82" y="292"/>
                  <a:pt x="120" y="269"/>
                </a:cubicBezTo>
                <a:cubicBezTo>
                  <a:pt x="136" y="258"/>
                  <a:pt x="148" y="243"/>
                  <a:pt x="159" y="228"/>
                </a:cubicBezTo>
                <a:cubicBezTo>
                  <a:pt x="174" y="208"/>
                  <a:pt x="188" y="189"/>
                  <a:pt x="212" y="184"/>
                </a:cubicBezTo>
                <a:cubicBezTo>
                  <a:pt x="226" y="182"/>
                  <a:pt x="238" y="185"/>
                  <a:pt x="247" y="194"/>
                </a:cubicBezTo>
                <a:cubicBezTo>
                  <a:pt x="258" y="206"/>
                  <a:pt x="261" y="226"/>
                  <a:pt x="256" y="248"/>
                </a:cubicBezTo>
                <a:close/>
                <a:moveTo>
                  <a:pt x="256" y="248"/>
                </a:moveTo>
                <a:cubicBezTo>
                  <a:pt x="256" y="248"/>
                  <a:pt x="256" y="248"/>
                  <a:pt x="256" y="2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548109" y="3275719"/>
            <a:ext cx="357515" cy="422682"/>
            <a:chOff x="5100637" y="823913"/>
            <a:chExt cx="627063" cy="741362"/>
          </a:xfrm>
          <a:solidFill>
            <a:schemeClr val="bg1"/>
          </a:solidFill>
        </p:grpSpPr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5199062" y="823913"/>
              <a:ext cx="428625" cy="639763"/>
            </a:xfrm>
            <a:custGeom>
              <a:avLst/>
              <a:gdLst/>
              <a:ahLst/>
              <a:cxnLst>
                <a:cxn ang="0">
                  <a:pos x="110" y="326"/>
                </a:cxn>
                <a:cxn ang="0">
                  <a:pos x="123" y="307"/>
                </a:cxn>
                <a:cxn ang="0">
                  <a:pos x="219" y="110"/>
                </a:cxn>
                <a:cxn ang="0">
                  <a:pos x="110" y="0"/>
                </a:cxn>
                <a:cxn ang="0">
                  <a:pos x="0" y="110"/>
                </a:cxn>
                <a:cxn ang="0">
                  <a:pos x="96" y="307"/>
                </a:cxn>
                <a:cxn ang="0">
                  <a:pos x="110" y="326"/>
                </a:cxn>
                <a:cxn ang="0">
                  <a:pos x="110" y="33"/>
                </a:cxn>
                <a:cxn ang="0">
                  <a:pos x="187" y="110"/>
                </a:cxn>
                <a:cxn ang="0">
                  <a:pos x="110" y="268"/>
                </a:cxn>
                <a:cxn ang="0">
                  <a:pos x="32" y="110"/>
                </a:cxn>
                <a:cxn ang="0">
                  <a:pos x="110" y="33"/>
                </a:cxn>
                <a:cxn ang="0">
                  <a:pos x="110" y="33"/>
                </a:cxn>
                <a:cxn ang="0">
                  <a:pos x="110" y="33"/>
                </a:cxn>
              </a:cxnLst>
              <a:rect l="0" t="0" r="r" b="b"/>
              <a:pathLst>
                <a:path w="219" h="326">
                  <a:moveTo>
                    <a:pt x="110" y="326"/>
                  </a:moveTo>
                  <a:cubicBezTo>
                    <a:pt x="123" y="307"/>
                    <a:pt x="123" y="307"/>
                    <a:pt x="123" y="307"/>
                  </a:cubicBezTo>
                  <a:cubicBezTo>
                    <a:pt x="133" y="292"/>
                    <a:pt x="219" y="165"/>
                    <a:pt x="219" y="110"/>
                  </a:cubicBezTo>
                  <a:cubicBezTo>
                    <a:pt x="219" y="50"/>
                    <a:pt x="170" y="0"/>
                    <a:pt x="110" y="0"/>
                  </a:cubicBezTo>
                  <a:cubicBezTo>
                    <a:pt x="49" y="0"/>
                    <a:pt x="0" y="50"/>
                    <a:pt x="0" y="110"/>
                  </a:cubicBezTo>
                  <a:cubicBezTo>
                    <a:pt x="0" y="165"/>
                    <a:pt x="87" y="292"/>
                    <a:pt x="96" y="307"/>
                  </a:cubicBezTo>
                  <a:lnTo>
                    <a:pt x="110" y="326"/>
                  </a:lnTo>
                  <a:close/>
                  <a:moveTo>
                    <a:pt x="110" y="33"/>
                  </a:moveTo>
                  <a:cubicBezTo>
                    <a:pt x="152" y="33"/>
                    <a:pt x="187" y="67"/>
                    <a:pt x="187" y="110"/>
                  </a:cubicBezTo>
                  <a:cubicBezTo>
                    <a:pt x="187" y="140"/>
                    <a:pt x="144" y="216"/>
                    <a:pt x="110" y="268"/>
                  </a:cubicBezTo>
                  <a:cubicBezTo>
                    <a:pt x="76" y="216"/>
                    <a:pt x="32" y="140"/>
                    <a:pt x="32" y="110"/>
                  </a:cubicBezTo>
                  <a:cubicBezTo>
                    <a:pt x="32" y="67"/>
                    <a:pt x="67" y="33"/>
                    <a:pt x="110" y="33"/>
                  </a:cubicBezTo>
                  <a:close/>
                  <a:moveTo>
                    <a:pt x="110" y="33"/>
                  </a:moveTo>
                  <a:cubicBezTo>
                    <a:pt x="110" y="33"/>
                    <a:pt x="110" y="33"/>
                    <a:pt x="110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100637" y="1298575"/>
              <a:ext cx="627063" cy="266700"/>
            </a:xfrm>
            <a:custGeom>
              <a:avLst/>
              <a:gdLst/>
              <a:ahLst/>
              <a:cxnLst>
                <a:cxn ang="0">
                  <a:pos x="253" y="4"/>
                </a:cxn>
                <a:cxn ang="0">
                  <a:pos x="237" y="0"/>
                </a:cxn>
                <a:cxn ang="0">
                  <a:pos x="228" y="31"/>
                </a:cxn>
                <a:cxn ang="0">
                  <a:pos x="244" y="35"/>
                </a:cxn>
                <a:cxn ang="0">
                  <a:pos x="288" y="64"/>
                </a:cxn>
                <a:cxn ang="0">
                  <a:pos x="160" y="103"/>
                </a:cxn>
                <a:cxn ang="0">
                  <a:pos x="64" y="88"/>
                </a:cxn>
                <a:cxn ang="0">
                  <a:pos x="32" y="64"/>
                </a:cxn>
                <a:cxn ang="0">
                  <a:pos x="75" y="36"/>
                </a:cxn>
                <a:cxn ang="0">
                  <a:pos x="91" y="31"/>
                </a:cxn>
                <a:cxn ang="0">
                  <a:pos x="81" y="1"/>
                </a:cxn>
                <a:cxn ang="0">
                  <a:pos x="66" y="5"/>
                </a:cxn>
                <a:cxn ang="0">
                  <a:pos x="0" y="64"/>
                </a:cxn>
                <a:cxn ang="0">
                  <a:pos x="52" y="119"/>
                </a:cxn>
                <a:cxn ang="0">
                  <a:pos x="159" y="136"/>
                </a:cxn>
                <a:cxn ang="0">
                  <a:pos x="160" y="136"/>
                </a:cxn>
                <a:cxn ang="0">
                  <a:pos x="320" y="64"/>
                </a:cxn>
                <a:cxn ang="0">
                  <a:pos x="253" y="4"/>
                </a:cxn>
                <a:cxn ang="0">
                  <a:pos x="253" y="4"/>
                </a:cxn>
                <a:cxn ang="0">
                  <a:pos x="253" y="4"/>
                </a:cxn>
              </a:cxnLst>
              <a:rect l="0" t="0" r="r" b="b"/>
              <a:pathLst>
                <a:path w="320" h="136">
                  <a:moveTo>
                    <a:pt x="253" y="4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244" y="35"/>
                    <a:pt x="244" y="35"/>
                    <a:pt x="244" y="35"/>
                  </a:cubicBezTo>
                  <a:cubicBezTo>
                    <a:pt x="276" y="45"/>
                    <a:pt x="288" y="58"/>
                    <a:pt x="288" y="64"/>
                  </a:cubicBezTo>
                  <a:cubicBezTo>
                    <a:pt x="288" y="77"/>
                    <a:pt x="243" y="103"/>
                    <a:pt x="160" y="103"/>
                  </a:cubicBezTo>
                  <a:cubicBezTo>
                    <a:pt x="124" y="103"/>
                    <a:pt x="89" y="98"/>
                    <a:pt x="64" y="88"/>
                  </a:cubicBezTo>
                  <a:cubicBezTo>
                    <a:pt x="42" y="80"/>
                    <a:pt x="32" y="70"/>
                    <a:pt x="32" y="64"/>
                  </a:cubicBezTo>
                  <a:cubicBezTo>
                    <a:pt x="32" y="58"/>
                    <a:pt x="43" y="46"/>
                    <a:pt x="75" y="36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23" y="18"/>
                    <a:pt x="0" y="39"/>
                    <a:pt x="0" y="64"/>
                  </a:cubicBezTo>
                  <a:cubicBezTo>
                    <a:pt x="0" y="77"/>
                    <a:pt x="7" y="101"/>
                    <a:pt x="52" y="119"/>
                  </a:cubicBezTo>
                  <a:cubicBezTo>
                    <a:pt x="81" y="130"/>
                    <a:pt x="119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240" y="135"/>
                    <a:pt x="320" y="111"/>
                    <a:pt x="320" y="64"/>
                  </a:cubicBezTo>
                  <a:cubicBezTo>
                    <a:pt x="320" y="38"/>
                    <a:pt x="296" y="17"/>
                    <a:pt x="253" y="4"/>
                  </a:cubicBezTo>
                  <a:close/>
                  <a:moveTo>
                    <a:pt x="253" y="4"/>
                  </a:moveTo>
                  <a:cubicBezTo>
                    <a:pt x="253" y="4"/>
                    <a:pt x="253" y="4"/>
                    <a:pt x="253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5351462" y="969963"/>
              <a:ext cx="125413" cy="127000"/>
            </a:xfrm>
            <a:custGeom>
              <a:avLst/>
              <a:gdLst/>
              <a:ahLst/>
              <a:cxnLst>
                <a:cxn ang="0">
                  <a:pos x="64" y="33"/>
                </a:cxn>
                <a:cxn ang="0">
                  <a:pos x="32" y="0"/>
                </a:cxn>
                <a:cxn ang="0">
                  <a:pos x="0" y="33"/>
                </a:cxn>
                <a:cxn ang="0">
                  <a:pos x="32" y="65"/>
                </a:cxn>
                <a:cxn ang="0">
                  <a:pos x="64" y="33"/>
                </a:cxn>
                <a:cxn ang="0">
                  <a:pos x="32" y="49"/>
                </a:cxn>
                <a:cxn ang="0">
                  <a:pos x="32" y="49"/>
                </a:cxn>
                <a:cxn ang="0">
                  <a:pos x="32" y="49"/>
                </a:cxn>
                <a:cxn ang="0">
                  <a:pos x="32" y="49"/>
                </a:cxn>
              </a:cxnLst>
              <a:rect l="0" t="0" r="r" b="b"/>
              <a:pathLst>
                <a:path w="64" h="65">
                  <a:moveTo>
                    <a:pt x="64" y="33"/>
                  </a:move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50" y="65"/>
                    <a:pt x="64" y="50"/>
                    <a:pt x="64" y="33"/>
                  </a:cubicBezTo>
                  <a:close/>
                  <a:moveTo>
                    <a:pt x="32" y="49"/>
                  </a:moveTo>
                  <a:cubicBezTo>
                    <a:pt x="32" y="49"/>
                    <a:pt x="32" y="49"/>
                    <a:pt x="32" y="49"/>
                  </a:cubicBezTo>
                  <a:moveTo>
                    <a:pt x="32" y="49"/>
                  </a:moveTo>
                  <a:cubicBezTo>
                    <a:pt x="32" y="49"/>
                    <a:pt x="32" y="49"/>
                    <a:pt x="32" y="4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DBBBCE-73D1-72C8-637E-B455784F0D2F}"/>
              </a:ext>
            </a:extLst>
          </p:cNvPr>
          <p:cNvSpPr txBox="1"/>
          <p:nvPr/>
        </p:nvSpPr>
        <p:spPr>
          <a:xfrm>
            <a:off x="654745" y="1219577"/>
            <a:ext cx="519198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950" b="1">
                <a:solidFill>
                  <a:srgbClr val="262626">
                    <a:lumMod val="50000"/>
                    <a:lumOff val="50000"/>
                  </a:srgb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Ačiū</a:t>
            </a:r>
            <a:endParaRPr lang="lt-LT" sz="495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8" name="Rectangle 17"/>
          <p:cNvSpPr/>
          <p:nvPr/>
        </p:nvSpPr>
        <p:spPr>
          <a:xfrm>
            <a:off x="5796279" y="1487075"/>
            <a:ext cx="4991798" cy="216935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1487075"/>
            <a:ext cx="4991798" cy="216935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80698" y="1487075"/>
            <a:ext cx="101600" cy="21693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8265" y="1487075"/>
            <a:ext cx="101600" cy="2169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35832" y="1487075"/>
            <a:ext cx="101600" cy="2169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13400" y="1487075"/>
            <a:ext cx="101600" cy="2169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7091" y="1979499"/>
            <a:ext cx="426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lt-LT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VSF programa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accel="4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Viso iki 2024 m. IV </a:t>
            </a:r>
            <a:r>
              <a:rPr lang="lt-LT" dirty="0" err="1"/>
              <a:t>ketv</a:t>
            </a:r>
            <a:r>
              <a:rPr lang="lt-LT" dirty="0"/>
              <a:t>. paskelbti 8 kvietimai.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VSF </a:t>
            </a:r>
            <a:r>
              <a:rPr lang="en-US" dirty="0" err="1"/>
              <a:t>kvietimai</a:t>
            </a:r>
            <a:r>
              <a:rPr lang="en-US" dirty="0"/>
              <a:t> </a:t>
            </a:r>
            <a:r>
              <a:rPr lang="en-US" dirty="0" err="1"/>
              <a:t>teikti</a:t>
            </a:r>
            <a:r>
              <a:rPr lang="en-US" dirty="0"/>
              <a:t> P</a:t>
            </a:r>
            <a:r>
              <a:rPr lang="lt-LT" dirty="0"/>
              <a:t>ĮP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-1676400" y="1170050"/>
            <a:ext cx="3341660" cy="3341660"/>
            <a:chOff x="-1836964" y="868161"/>
            <a:chExt cx="3945438" cy="3945438"/>
          </a:xfrm>
        </p:grpSpPr>
        <p:sp>
          <p:nvSpPr>
            <p:cNvPr id="31" name="Donut 30"/>
            <p:cNvSpPr/>
            <p:nvPr/>
          </p:nvSpPr>
          <p:spPr>
            <a:xfrm>
              <a:off x="-1836964" y="868161"/>
              <a:ext cx="3945438" cy="394543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-1219200" y="1485926"/>
              <a:ext cx="2709910" cy="2709910"/>
            </a:xfrm>
            <a:prstGeom prst="blockArc">
              <a:avLst>
                <a:gd name="adj1" fmla="val 10800122"/>
                <a:gd name="adj2" fmla="val 6"/>
                <a:gd name="adj3" fmla="val 14055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319822" y="1643739"/>
            <a:ext cx="2871178" cy="42135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bg1"/>
                </a:solidFill>
              </a:rPr>
              <a:t>2023 m. kvietimai Nr. 1 - Nr. 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2605051" y="2114055"/>
            <a:ext cx="4103210" cy="84946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Kviesta teikti PĮP – 21 vnt.</a:t>
            </a:r>
          </a:p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Gauta PĮP ir pasirašyta sutarčių – 18 vnt.</a:t>
            </a:r>
          </a:p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Pasirašytų sutarčių vertė – 20,7 mln. Eur., iš jų ES – 15,6 mln. Eur.</a:t>
            </a:r>
          </a:p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Pasibaigusių projektų sk. – 2 vnt.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09952" y="971550"/>
            <a:ext cx="2738456" cy="3427535"/>
            <a:chOff x="7239000" y="1744663"/>
            <a:chExt cx="1697038" cy="2124075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7512050" y="1744663"/>
              <a:ext cx="1150938" cy="365125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399" y="0"/>
                </a:cxn>
                <a:cxn ang="0">
                  <a:pos x="411" y="2"/>
                </a:cxn>
                <a:cxn ang="0">
                  <a:pos x="422" y="4"/>
                </a:cxn>
                <a:cxn ang="0">
                  <a:pos x="433" y="9"/>
                </a:cxn>
                <a:cxn ang="0">
                  <a:pos x="442" y="16"/>
                </a:cxn>
                <a:cxn ang="0">
                  <a:pos x="451" y="23"/>
                </a:cxn>
                <a:cxn ang="0">
                  <a:pos x="458" y="33"/>
                </a:cxn>
                <a:cxn ang="0">
                  <a:pos x="463" y="43"/>
                </a:cxn>
                <a:cxn ang="0">
                  <a:pos x="711" y="43"/>
                </a:cxn>
                <a:cxn ang="0">
                  <a:pos x="717" y="44"/>
                </a:cxn>
                <a:cxn ang="0">
                  <a:pos x="721" y="47"/>
                </a:cxn>
                <a:cxn ang="0">
                  <a:pos x="723" y="51"/>
                </a:cxn>
                <a:cxn ang="0">
                  <a:pos x="725" y="56"/>
                </a:cxn>
                <a:cxn ang="0">
                  <a:pos x="723" y="77"/>
                </a:cxn>
                <a:cxn ang="0">
                  <a:pos x="720" y="96"/>
                </a:cxn>
                <a:cxn ang="0">
                  <a:pos x="714" y="115"/>
                </a:cxn>
                <a:cxn ang="0">
                  <a:pos x="707" y="133"/>
                </a:cxn>
                <a:cxn ang="0">
                  <a:pos x="697" y="149"/>
                </a:cxn>
                <a:cxn ang="0">
                  <a:pos x="686" y="165"/>
                </a:cxn>
                <a:cxn ang="0">
                  <a:pos x="674" y="179"/>
                </a:cxn>
                <a:cxn ang="0">
                  <a:pos x="660" y="192"/>
                </a:cxn>
                <a:cxn ang="0">
                  <a:pos x="644" y="203"/>
                </a:cxn>
                <a:cxn ang="0">
                  <a:pos x="627" y="212"/>
                </a:cxn>
                <a:cxn ang="0">
                  <a:pos x="609" y="220"/>
                </a:cxn>
                <a:cxn ang="0">
                  <a:pos x="591" y="226"/>
                </a:cxn>
                <a:cxn ang="0">
                  <a:pos x="571" y="229"/>
                </a:cxn>
                <a:cxn ang="0">
                  <a:pos x="551" y="230"/>
                </a:cxn>
                <a:cxn ang="0">
                  <a:pos x="174" y="230"/>
                </a:cxn>
                <a:cxn ang="0">
                  <a:pos x="154" y="229"/>
                </a:cxn>
                <a:cxn ang="0">
                  <a:pos x="134" y="226"/>
                </a:cxn>
                <a:cxn ang="0">
                  <a:pos x="116" y="220"/>
                </a:cxn>
                <a:cxn ang="0">
                  <a:pos x="98" y="212"/>
                </a:cxn>
                <a:cxn ang="0">
                  <a:pos x="81" y="203"/>
                </a:cxn>
                <a:cxn ang="0">
                  <a:pos x="65" y="192"/>
                </a:cxn>
                <a:cxn ang="0">
                  <a:pos x="51" y="179"/>
                </a:cxn>
                <a:cxn ang="0">
                  <a:pos x="39" y="165"/>
                </a:cxn>
                <a:cxn ang="0">
                  <a:pos x="28" y="149"/>
                </a:cxn>
                <a:cxn ang="0">
                  <a:pos x="18" y="133"/>
                </a:cxn>
                <a:cxn ang="0">
                  <a:pos x="10" y="115"/>
                </a:cxn>
                <a:cxn ang="0">
                  <a:pos x="5" y="96"/>
                </a:cxn>
                <a:cxn ang="0">
                  <a:pos x="2" y="77"/>
                </a:cxn>
                <a:cxn ang="0">
                  <a:pos x="0" y="56"/>
                </a:cxn>
                <a:cxn ang="0">
                  <a:pos x="2" y="51"/>
                </a:cxn>
                <a:cxn ang="0">
                  <a:pos x="4" y="47"/>
                </a:cxn>
                <a:cxn ang="0">
                  <a:pos x="8" y="44"/>
                </a:cxn>
                <a:cxn ang="0">
                  <a:pos x="14" y="43"/>
                </a:cxn>
                <a:cxn ang="0">
                  <a:pos x="262" y="43"/>
                </a:cxn>
                <a:cxn ang="0">
                  <a:pos x="267" y="33"/>
                </a:cxn>
                <a:cxn ang="0">
                  <a:pos x="274" y="23"/>
                </a:cxn>
                <a:cxn ang="0">
                  <a:pos x="283" y="16"/>
                </a:cxn>
                <a:cxn ang="0">
                  <a:pos x="292" y="9"/>
                </a:cxn>
                <a:cxn ang="0">
                  <a:pos x="303" y="4"/>
                </a:cxn>
                <a:cxn ang="0">
                  <a:pos x="314" y="2"/>
                </a:cxn>
                <a:cxn ang="0">
                  <a:pos x="326" y="0"/>
                </a:cxn>
              </a:cxnLst>
              <a:rect l="0" t="0" r="r" b="b"/>
              <a:pathLst>
                <a:path w="725" h="230">
                  <a:moveTo>
                    <a:pt x="326" y="0"/>
                  </a:moveTo>
                  <a:lnTo>
                    <a:pt x="399" y="0"/>
                  </a:lnTo>
                  <a:lnTo>
                    <a:pt x="411" y="2"/>
                  </a:lnTo>
                  <a:lnTo>
                    <a:pt x="422" y="4"/>
                  </a:lnTo>
                  <a:lnTo>
                    <a:pt x="433" y="9"/>
                  </a:lnTo>
                  <a:lnTo>
                    <a:pt x="442" y="16"/>
                  </a:lnTo>
                  <a:lnTo>
                    <a:pt x="451" y="23"/>
                  </a:lnTo>
                  <a:lnTo>
                    <a:pt x="458" y="33"/>
                  </a:lnTo>
                  <a:lnTo>
                    <a:pt x="463" y="43"/>
                  </a:lnTo>
                  <a:lnTo>
                    <a:pt x="711" y="43"/>
                  </a:lnTo>
                  <a:lnTo>
                    <a:pt x="717" y="44"/>
                  </a:lnTo>
                  <a:lnTo>
                    <a:pt x="721" y="47"/>
                  </a:lnTo>
                  <a:lnTo>
                    <a:pt x="723" y="51"/>
                  </a:lnTo>
                  <a:lnTo>
                    <a:pt x="725" y="56"/>
                  </a:lnTo>
                  <a:lnTo>
                    <a:pt x="723" y="77"/>
                  </a:lnTo>
                  <a:lnTo>
                    <a:pt x="720" y="96"/>
                  </a:lnTo>
                  <a:lnTo>
                    <a:pt x="714" y="115"/>
                  </a:lnTo>
                  <a:lnTo>
                    <a:pt x="707" y="133"/>
                  </a:lnTo>
                  <a:lnTo>
                    <a:pt x="697" y="149"/>
                  </a:lnTo>
                  <a:lnTo>
                    <a:pt x="686" y="165"/>
                  </a:lnTo>
                  <a:lnTo>
                    <a:pt x="674" y="179"/>
                  </a:lnTo>
                  <a:lnTo>
                    <a:pt x="660" y="192"/>
                  </a:lnTo>
                  <a:lnTo>
                    <a:pt x="644" y="203"/>
                  </a:lnTo>
                  <a:lnTo>
                    <a:pt x="627" y="212"/>
                  </a:lnTo>
                  <a:lnTo>
                    <a:pt x="609" y="220"/>
                  </a:lnTo>
                  <a:lnTo>
                    <a:pt x="591" y="226"/>
                  </a:lnTo>
                  <a:lnTo>
                    <a:pt x="571" y="229"/>
                  </a:lnTo>
                  <a:lnTo>
                    <a:pt x="551" y="230"/>
                  </a:lnTo>
                  <a:lnTo>
                    <a:pt x="174" y="230"/>
                  </a:lnTo>
                  <a:lnTo>
                    <a:pt x="154" y="229"/>
                  </a:lnTo>
                  <a:lnTo>
                    <a:pt x="134" y="226"/>
                  </a:lnTo>
                  <a:lnTo>
                    <a:pt x="116" y="220"/>
                  </a:lnTo>
                  <a:lnTo>
                    <a:pt x="98" y="212"/>
                  </a:lnTo>
                  <a:lnTo>
                    <a:pt x="81" y="203"/>
                  </a:lnTo>
                  <a:lnTo>
                    <a:pt x="65" y="192"/>
                  </a:lnTo>
                  <a:lnTo>
                    <a:pt x="51" y="179"/>
                  </a:lnTo>
                  <a:lnTo>
                    <a:pt x="39" y="165"/>
                  </a:lnTo>
                  <a:lnTo>
                    <a:pt x="28" y="149"/>
                  </a:lnTo>
                  <a:lnTo>
                    <a:pt x="18" y="133"/>
                  </a:lnTo>
                  <a:lnTo>
                    <a:pt x="10" y="115"/>
                  </a:lnTo>
                  <a:lnTo>
                    <a:pt x="5" y="96"/>
                  </a:lnTo>
                  <a:lnTo>
                    <a:pt x="2" y="77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4" y="47"/>
                  </a:lnTo>
                  <a:lnTo>
                    <a:pt x="8" y="44"/>
                  </a:lnTo>
                  <a:lnTo>
                    <a:pt x="14" y="43"/>
                  </a:lnTo>
                  <a:lnTo>
                    <a:pt x="262" y="43"/>
                  </a:lnTo>
                  <a:lnTo>
                    <a:pt x="267" y="33"/>
                  </a:lnTo>
                  <a:lnTo>
                    <a:pt x="274" y="23"/>
                  </a:lnTo>
                  <a:lnTo>
                    <a:pt x="283" y="16"/>
                  </a:lnTo>
                  <a:lnTo>
                    <a:pt x="292" y="9"/>
                  </a:lnTo>
                  <a:lnTo>
                    <a:pt x="303" y="4"/>
                  </a:lnTo>
                  <a:lnTo>
                    <a:pt x="314" y="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7569200" y="2593975"/>
              <a:ext cx="669925" cy="13652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8" y="0"/>
                </a:cxn>
                <a:cxn ang="0">
                  <a:pos x="388" y="1"/>
                </a:cxn>
                <a:cxn ang="0">
                  <a:pos x="397" y="4"/>
                </a:cxn>
                <a:cxn ang="0">
                  <a:pos x="405" y="9"/>
                </a:cxn>
                <a:cxn ang="0">
                  <a:pos x="412" y="16"/>
                </a:cxn>
                <a:cxn ang="0">
                  <a:pos x="417" y="24"/>
                </a:cxn>
                <a:cxn ang="0">
                  <a:pos x="421" y="33"/>
                </a:cxn>
                <a:cxn ang="0">
                  <a:pos x="422" y="43"/>
                </a:cxn>
                <a:cxn ang="0">
                  <a:pos x="421" y="53"/>
                </a:cxn>
                <a:cxn ang="0">
                  <a:pos x="417" y="62"/>
                </a:cxn>
                <a:cxn ang="0">
                  <a:pos x="412" y="70"/>
                </a:cxn>
                <a:cxn ang="0">
                  <a:pos x="405" y="76"/>
                </a:cxn>
                <a:cxn ang="0">
                  <a:pos x="397" y="82"/>
                </a:cxn>
                <a:cxn ang="0">
                  <a:pos x="388" y="85"/>
                </a:cxn>
                <a:cxn ang="0">
                  <a:pos x="378" y="86"/>
                </a:cxn>
                <a:cxn ang="0">
                  <a:pos x="43" y="86"/>
                </a:cxn>
                <a:cxn ang="0">
                  <a:pos x="33" y="85"/>
                </a:cxn>
                <a:cxn ang="0">
                  <a:pos x="24" y="82"/>
                </a:cxn>
                <a:cxn ang="0">
                  <a:pos x="16" y="76"/>
                </a:cxn>
                <a:cxn ang="0">
                  <a:pos x="9" y="70"/>
                </a:cxn>
                <a:cxn ang="0">
                  <a:pos x="5" y="62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1" y="33"/>
                </a:cxn>
                <a:cxn ang="0">
                  <a:pos x="5" y="24"/>
                </a:cxn>
                <a:cxn ang="0">
                  <a:pos x="9" y="16"/>
                </a:cxn>
                <a:cxn ang="0">
                  <a:pos x="16" y="9"/>
                </a:cxn>
                <a:cxn ang="0">
                  <a:pos x="24" y="4"/>
                </a:cxn>
                <a:cxn ang="0">
                  <a:pos x="33" y="1"/>
                </a:cxn>
                <a:cxn ang="0">
                  <a:pos x="43" y="0"/>
                </a:cxn>
              </a:cxnLst>
              <a:rect l="0" t="0" r="r" b="b"/>
              <a:pathLst>
                <a:path w="422" h="86">
                  <a:moveTo>
                    <a:pt x="43" y="0"/>
                  </a:moveTo>
                  <a:lnTo>
                    <a:pt x="378" y="0"/>
                  </a:lnTo>
                  <a:lnTo>
                    <a:pt x="388" y="1"/>
                  </a:lnTo>
                  <a:lnTo>
                    <a:pt x="397" y="4"/>
                  </a:lnTo>
                  <a:lnTo>
                    <a:pt x="405" y="9"/>
                  </a:lnTo>
                  <a:lnTo>
                    <a:pt x="412" y="16"/>
                  </a:lnTo>
                  <a:lnTo>
                    <a:pt x="417" y="24"/>
                  </a:lnTo>
                  <a:lnTo>
                    <a:pt x="421" y="33"/>
                  </a:lnTo>
                  <a:lnTo>
                    <a:pt x="422" y="43"/>
                  </a:lnTo>
                  <a:lnTo>
                    <a:pt x="421" y="53"/>
                  </a:lnTo>
                  <a:lnTo>
                    <a:pt x="417" y="62"/>
                  </a:lnTo>
                  <a:lnTo>
                    <a:pt x="412" y="70"/>
                  </a:lnTo>
                  <a:lnTo>
                    <a:pt x="405" y="76"/>
                  </a:lnTo>
                  <a:lnTo>
                    <a:pt x="397" y="82"/>
                  </a:lnTo>
                  <a:lnTo>
                    <a:pt x="388" y="85"/>
                  </a:lnTo>
                  <a:lnTo>
                    <a:pt x="378" y="86"/>
                  </a:lnTo>
                  <a:lnTo>
                    <a:pt x="43" y="86"/>
                  </a:lnTo>
                  <a:lnTo>
                    <a:pt x="33" y="85"/>
                  </a:lnTo>
                  <a:lnTo>
                    <a:pt x="24" y="82"/>
                  </a:lnTo>
                  <a:lnTo>
                    <a:pt x="16" y="76"/>
                  </a:lnTo>
                  <a:lnTo>
                    <a:pt x="9" y="70"/>
                  </a:lnTo>
                  <a:lnTo>
                    <a:pt x="5" y="62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3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569200" y="2960688"/>
              <a:ext cx="669925" cy="13652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8" y="0"/>
                </a:cxn>
                <a:cxn ang="0">
                  <a:pos x="388" y="1"/>
                </a:cxn>
                <a:cxn ang="0">
                  <a:pos x="397" y="4"/>
                </a:cxn>
                <a:cxn ang="0">
                  <a:pos x="405" y="9"/>
                </a:cxn>
                <a:cxn ang="0">
                  <a:pos x="412" y="16"/>
                </a:cxn>
                <a:cxn ang="0">
                  <a:pos x="417" y="24"/>
                </a:cxn>
                <a:cxn ang="0">
                  <a:pos x="421" y="33"/>
                </a:cxn>
                <a:cxn ang="0">
                  <a:pos x="422" y="43"/>
                </a:cxn>
                <a:cxn ang="0">
                  <a:pos x="421" y="53"/>
                </a:cxn>
                <a:cxn ang="0">
                  <a:pos x="417" y="62"/>
                </a:cxn>
                <a:cxn ang="0">
                  <a:pos x="412" y="70"/>
                </a:cxn>
                <a:cxn ang="0">
                  <a:pos x="405" y="77"/>
                </a:cxn>
                <a:cxn ang="0">
                  <a:pos x="397" y="82"/>
                </a:cxn>
                <a:cxn ang="0">
                  <a:pos x="388" y="85"/>
                </a:cxn>
                <a:cxn ang="0">
                  <a:pos x="378" y="86"/>
                </a:cxn>
                <a:cxn ang="0">
                  <a:pos x="43" y="86"/>
                </a:cxn>
                <a:cxn ang="0">
                  <a:pos x="33" y="85"/>
                </a:cxn>
                <a:cxn ang="0">
                  <a:pos x="24" y="82"/>
                </a:cxn>
                <a:cxn ang="0">
                  <a:pos x="16" y="77"/>
                </a:cxn>
                <a:cxn ang="0">
                  <a:pos x="9" y="70"/>
                </a:cxn>
                <a:cxn ang="0">
                  <a:pos x="5" y="62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1" y="33"/>
                </a:cxn>
                <a:cxn ang="0">
                  <a:pos x="5" y="24"/>
                </a:cxn>
                <a:cxn ang="0">
                  <a:pos x="9" y="16"/>
                </a:cxn>
                <a:cxn ang="0">
                  <a:pos x="16" y="9"/>
                </a:cxn>
                <a:cxn ang="0">
                  <a:pos x="24" y="4"/>
                </a:cxn>
                <a:cxn ang="0">
                  <a:pos x="33" y="1"/>
                </a:cxn>
                <a:cxn ang="0">
                  <a:pos x="43" y="0"/>
                </a:cxn>
              </a:cxnLst>
              <a:rect l="0" t="0" r="r" b="b"/>
              <a:pathLst>
                <a:path w="422" h="86">
                  <a:moveTo>
                    <a:pt x="43" y="0"/>
                  </a:moveTo>
                  <a:lnTo>
                    <a:pt x="378" y="0"/>
                  </a:lnTo>
                  <a:lnTo>
                    <a:pt x="388" y="1"/>
                  </a:lnTo>
                  <a:lnTo>
                    <a:pt x="397" y="4"/>
                  </a:lnTo>
                  <a:lnTo>
                    <a:pt x="405" y="9"/>
                  </a:lnTo>
                  <a:lnTo>
                    <a:pt x="412" y="16"/>
                  </a:lnTo>
                  <a:lnTo>
                    <a:pt x="417" y="24"/>
                  </a:lnTo>
                  <a:lnTo>
                    <a:pt x="421" y="33"/>
                  </a:lnTo>
                  <a:lnTo>
                    <a:pt x="422" y="43"/>
                  </a:lnTo>
                  <a:lnTo>
                    <a:pt x="421" y="53"/>
                  </a:lnTo>
                  <a:lnTo>
                    <a:pt x="417" y="62"/>
                  </a:lnTo>
                  <a:lnTo>
                    <a:pt x="412" y="70"/>
                  </a:lnTo>
                  <a:lnTo>
                    <a:pt x="405" y="77"/>
                  </a:lnTo>
                  <a:lnTo>
                    <a:pt x="397" y="82"/>
                  </a:lnTo>
                  <a:lnTo>
                    <a:pt x="388" y="85"/>
                  </a:lnTo>
                  <a:lnTo>
                    <a:pt x="378" y="86"/>
                  </a:lnTo>
                  <a:lnTo>
                    <a:pt x="43" y="86"/>
                  </a:lnTo>
                  <a:lnTo>
                    <a:pt x="33" y="85"/>
                  </a:lnTo>
                  <a:lnTo>
                    <a:pt x="24" y="82"/>
                  </a:lnTo>
                  <a:lnTo>
                    <a:pt x="16" y="77"/>
                  </a:lnTo>
                  <a:lnTo>
                    <a:pt x="9" y="70"/>
                  </a:lnTo>
                  <a:lnTo>
                    <a:pt x="5" y="62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3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69200" y="3327400"/>
              <a:ext cx="669925" cy="13811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8" y="0"/>
                </a:cxn>
                <a:cxn ang="0">
                  <a:pos x="388" y="1"/>
                </a:cxn>
                <a:cxn ang="0">
                  <a:pos x="397" y="5"/>
                </a:cxn>
                <a:cxn ang="0">
                  <a:pos x="405" y="9"/>
                </a:cxn>
                <a:cxn ang="0">
                  <a:pos x="412" y="16"/>
                </a:cxn>
                <a:cxn ang="0">
                  <a:pos x="417" y="24"/>
                </a:cxn>
                <a:cxn ang="0">
                  <a:pos x="421" y="33"/>
                </a:cxn>
                <a:cxn ang="0">
                  <a:pos x="422" y="43"/>
                </a:cxn>
                <a:cxn ang="0">
                  <a:pos x="421" y="53"/>
                </a:cxn>
                <a:cxn ang="0">
                  <a:pos x="417" y="62"/>
                </a:cxn>
                <a:cxn ang="0">
                  <a:pos x="412" y="70"/>
                </a:cxn>
                <a:cxn ang="0">
                  <a:pos x="405" y="77"/>
                </a:cxn>
                <a:cxn ang="0">
                  <a:pos x="397" y="82"/>
                </a:cxn>
                <a:cxn ang="0">
                  <a:pos x="388" y="85"/>
                </a:cxn>
                <a:cxn ang="0">
                  <a:pos x="378" y="87"/>
                </a:cxn>
                <a:cxn ang="0">
                  <a:pos x="43" y="87"/>
                </a:cxn>
                <a:cxn ang="0">
                  <a:pos x="33" y="85"/>
                </a:cxn>
                <a:cxn ang="0">
                  <a:pos x="24" y="82"/>
                </a:cxn>
                <a:cxn ang="0">
                  <a:pos x="16" y="77"/>
                </a:cxn>
                <a:cxn ang="0">
                  <a:pos x="9" y="70"/>
                </a:cxn>
                <a:cxn ang="0">
                  <a:pos x="5" y="62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1" y="33"/>
                </a:cxn>
                <a:cxn ang="0">
                  <a:pos x="5" y="24"/>
                </a:cxn>
                <a:cxn ang="0">
                  <a:pos x="9" y="16"/>
                </a:cxn>
                <a:cxn ang="0">
                  <a:pos x="16" y="9"/>
                </a:cxn>
                <a:cxn ang="0">
                  <a:pos x="24" y="5"/>
                </a:cxn>
                <a:cxn ang="0">
                  <a:pos x="33" y="1"/>
                </a:cxn>
                <a:cxn ang="0">
                  <a:pos x="43" y="0"/>
                </a:cxn>
              </a:cxnLst>
              <a:rect l="0" t="0" r="r" b="b"/>
              <a:pathLst>
                <a:path w="422" h="87">
                  <a:moveTo>
                    <a:pt x="43" y="0"/>
                  </a:moveTo>
                  <a:lnTo>
                    <a:pt x="378" y="0"/>
                  </a:lnTo>
                  <a:lnTo>
                    <a:pt x="388" y="1"/>
                  </a:lnTo>
                  <a:lnTo>
                    <a:pt x="397" y="5"/>
                  </a:lnTo>
                  <a:lnTo>
                    <a:pt x="405" y="9"/>
                  </a:lnTo>
                  <a:lnTo>
                    <a:pt x="412" y="16"/>
                  </a:lnTo>
                  <a:lnTo>
                    <a:pt x="417" y="24"/>
                  </a:lnTo>
                  <a:lnTo>
                    <a:pt x="421" y="33"/>
                  </a:lnTo>
                  <a:lnTo>
                    <a:pt x="422" y="43"/>
                  </a:lnTo>
                  <a:lnTo>
                    <a:pt x="421" y="53"/>
                  </a:lnTo>
                  <a:lnTo>
                    <a:pt x="417" y="62"/>
                  </a:lnTo>
                  <a:lnTo>
                    <a:pt x="412" y="70"/>
                  </a:lnTo>
                  <a:lnTo>
                    <a:pt x="405" y="77"/>
                  </a:lnTo>
                  <a:lnTo>
                    <a:pt x="397" y="82"/>
                  </a:lnTo>
                  <a:lnTo>
                    <a:pt x="388" y="85"/>
                  </a:lnTo>
                  <a:lnTo>
                    <a:pt x="378" y="87"/>
                  </a:lnTo>
                  <a:lnTo>
                    <a:pt x="43" y="87"/>
                  </a:lnTo>
                  <a:lnTo>
                    <a:pt x="33" y="85"/>
                  </a:lnTo>
                  <a:lnTo>
                    <a:pt x="24" y="82"/>
                  </a:lnTo>
                  <a:lnTo>
                    <a:pt x="16" y="77"/>
                  </a:lnTo>
                  <a:lnTo>
                    <a:pt x="9" y="70"/>
                  </a:lnTo>
                  <a:lnTo>
                    <a:pt x="5" y="62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4" y="5"/>
                  </a:lnTo>
                  <a:lnTo>
                    <a:pt x="33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377238" y="2593975"/>
              <a:ext cx="228600" cy="13652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01" y="0"/>
                </a:cxn>
                <a:cxn ang="0">
                  <a:pos x="111" y="1"/>
                </a:cxn>
                <a:cxn ang="0">
                  <a:pos x="120" y="4"/>
                </a:cxn>
                <a:cxn ang="0">
                  <a:pos x="128" y="9"/>
                </a:cxn>
                <a:cxn ang="0">
                  <a:pos x="135" y="16"/>
                </a:cxn>
                <a:cxn ang="0">
                  <a:pos x="139" y="24"/>
                </a:cxn>
                <a:cxn ang="0">
                  <a:pos x="143" y="33"/>
                </a:cxn>
                <a:cxn ang="0">
                  <a:pos x="144" y="43"/>
                </a:cxn>
                <a:cxn ang="0">
                  <a:pos x="143" y="53"/>
                </a:cxn>
                <a:cxn ang="0">
                  <a:pos x="139" y="62"/>
                </a:cxn>
                <a:cxn ang="0">
                  <a:pos x="135" y="70"/>
                </a:cxn>
                <a:cxn ang="0">
                  <a:pos x="128" y="76"/>
                </a:cxn>
                <a:cxn ang="0">
                  <a:pos x="120" y="82"/>
                </a:cxn>
                <a:cxn ang="0">
                  <a:pos x="111" y="85"/>
                </a:cxn>
                <a:cxn ang="0">
                  <a:pos x="101" y="86"/>
                </a:cxn>
                <a:cxn ang="0">
                  <a:pos x="43" y="86"/>
                </a:cxn>
                <a:cxn ang="0">
                  <a:pos x="33" y="85"/>
                </a:cxn>
                <a:cxn ang="0">
                  <a:pos x="24" y="82"/>
                </a:cxn>
                <a:cxn ang="0">
                  <a:pos x="16" y="76"/>
                </a:cxn>
                <a:cxn ang="0">
                  <a:pos x="9" y="70"/>
                </a:cxn>
                <a:cxn ang="0">
                  <a:pos x="4" y="62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1" y="33"/>
                </a:cxn>
                <a:cxn ang="0">
                  <a:pos x="4" y="24"/>
                </a:cxn>
                <a:cxn ang="0">
                  <a:pos x="9" y="16"/>
                </a:cxn>
                <a:cxn ang="0">
                  <a:pos x="16" y="9"/>
                </a:cxn>
                <a:cxn ang="0">
                  <a:pos x="24" y="4"/>
                </a:cxn>
                <a:cxn ang="0">
                  <a:pos x="33" y="1"/>
                </a:cxn>
                <a:cxn ang="0">
                  <a:pos x="43" y="0"/>
                </a:cxn>
              </a:cxnLst>
              <a:rect l="0" t="0" r="r" b="b"/>
              <a:pathLst>
                <a:path w="144" h="86">
                  <a:moveTo>
                    <a:pt x="43" y="0"/>
                  </a:moveTo>
                  <a:lnTo>
                    <a:pt x="101" y="0"/>
                  </a:lnTo>
                  <a:lnTo>
                    <a:pt x="111" y="1"/>
                  </a:lnTo>
                  <a:lnTo>
                    <a:pt x="120" y="4"/>
                  </a:lnTo>
                  <a:lnTo>
                    <a:pt x="128" y="9"/>
                  </a:lnTo>
                  <a:lnTo>
                    <a:pt x="135" y="16"/>
                  </a:lnTo>
                  <a:lnTo>
                    <a:pt x="139" y="24"/>
                  </a:lnTo>
                  <a:lnTo>
                    <a:pt x="143" y="33"/>
                  </a:lnTo>
                  <a:lnTo>
                    <a:pt x="144" y="43"/>
                  </a:lnTo>
                  <a:lnTo>
                    <a:pt x="143" y="53"/>
                  </a:lnTo>
                  <a:lnTo>
                    <a:pt x="139" y="62"/>
                  </a:lnTo>
                  <a:lnTo>
                    <a:pt x="135" y="70"/>
                  </a:lnTo>
                  <a:lnTo>
                    <a:pt x="128" y="76"/>
                  </a:lnTo>
                  <a:lnTo>
                    <a:pt x="120" y="82"/>
                  </a:lnTo>
                  <a:lnTo>
                    <a:pt x="111" y="85"/>
                  </a:lnTo>
                  <a:lnTo>
                    <a:pt x="101" y="86"/>
                  </a:lnTo>
                  <a:lnTo>
                    <a:pt x="43" y="86"/>
                  </a:lnTo>
                  <a:lnTo>
                    <a:pt x="33" y="85"/>
                  </a:lnTo>
                  <a:lnTo>
                    <a:pt x="24" y="82"/>
                  </a:lnTo>
                  <a:lnTo>
                    <a:pt x="16" y="76"/>
                  </a:lnTo>
                  <a:lnTo>
                    <a:pt x="9" y="70"/>
                  </a:lnTo>
                  <a:lnTo>
                    <a:pt x="4" y="62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4" y="24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3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8377238" y="2960688"/>
              <a:ext cx="228600" cy="13652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01" y="0"/>
                </a:cxn>
                <a:cxn ang="0">
                  <a:pos x="111" y="1"/>
                </a:cxn>
                <a:cxn ang="0">
                  <a:pos x="120" y="4"/>
                </a:cxn>
                <a:cxn ang="0">
                  <a:pos x="128" y="9"/>
                </a:cxn>
                <a:cxn ang="0">
                  <a:pos x="135" y="16"/>
                </a:cxn>
                <a:cxn ang="0">
                  <a:pos x="139" y="24"/>
                </a:cxn>
                <a:cxn ang="0">
                  <a:pos x="143" y="33"/>
                </a:cxn>
                <a:cxn ang="0">
                  <a:pos x="144" y="43"/>
                </a:cxn>
                <a:cxn ang="0">
                  <a:pos x="143" y="53"/>
                </a:cxn>
                <a:cxn ang="0">
                  <a:pos x="139" y="62"/>
                </a:cxn>
                <a:cxn ang="0">
                  <a:pos x="135" y="70"/>
                </a:cxn>
                <a:cxn ang="0">
                  <a:pos x="128" y="77"/>
                </a:cxn>
                <a:cxn ang="0">
                  <a:pos x="120" y="82"/>
                </a:cxn>
                <a:cxn ang="0">
                  <a:pos x="111" y="85"/>
                </a:cxn>
                <a:cxn ang="0">
                  <a:pos x="101" y="86"/>
                </a:cxn>
                <a:cxn ang="0">
                  <a:pos x="43" y="86"/>
                </a:cxn>
                <a:cxn ang="0">
                  <a:pos x="33" y="85"/>
                </a:cxn>
                <a:cxn ang="0">
                  <a:pos x="24" y="82"/>
                </a:cxn>
                <a:cxn ang="0">
                  <a:pos x="16" y="77"/>
                </a:cxn>
                <a:cxn ang="0">
                  <a:pos x="9" y="70"/>
                </a:cxn>
                <a:cxn ang="0">
                  <a:pos x="4" y="62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1" y="33"/>
                </a:cxn>
                <a:cxn ang="0">
                  <a:pos x="4" y="24"/>
                </a:cxn>
                <a:cxn ang="0">
                  <a:pos x="9" y="16"/>
                </a:cxn>
                <a:cxn ang="0">
                  <a:pos x="16" y="9"/>
                </a:cxn>
                <a:cxn ang="0">
                  <a:pos x="24" y="4"/>
                </a:cxn>
                <a:cxn ang="0">
                  <a:pos x="33" y="1"/>
                </a:cxn>
                <a:cxn ang="0">
                  <a:pos x="43" y="0"/>
                </a:cxn>
              </a:cxnLst>
              <a:rect l="0" t="0" r="r" b="b"/>
              <a:pathLst>
                <a:path w="144" h="86">
                  <a:moveTo>
                    <a:pt x="43" y="0"/>
                  </a:moveTo>
                  <a:lnTo>
                    <a:pt x="101" y="0"/>
                  </a:lnTo>
                  <a:lnTo>
                    <a:pt x="111" y="1"/>
                  </a:lnTo>
                  <a:lnTo>
                    <a:pt x="120" y="4"/>
                  </a:lnTo>
                  <a:lnTo>
                    <a:pt x="128" y="9"/>
                  </a:lnTo>
                  <a:lnTo>
                    <a:pt x="135" y="16"/>
                  </a:lnTo>
                  <a:lnTo>
                    <a:pt x="139" y="24"/>
                  </a:lnTo>
                  <a:lnTo>
                    <a:pt x="143" y="33"/>
                  </a:lnTo>
                  <a:lnTo>
                    <a:pt x="144" y="43"/>
                  </a:lnTo>
                  <a:lnTo>
                    <a:pt x="143" y="53"/>
                  </a:lnTo>
                  <a:lnTo>
                    <a:pt x="139" y="62"/>
                  </a:lnTo>
                  <a:lnTo>
                    <a:pt x="135" y="70"/>
                  </a:lnTo>
                  <a:lnTo>
                    <a:pt x="128" y="77"/>
                  </a:lnTo>
                  <a:lnTo>
                    <a:pt x="120" y="82"/>
                  </a:lnTo>
                  <a:lnTo>
                    <a:pt x="111" y="85"/>
                  </a:lnTo>
                  <a:lnTo>
                    <a:pt x="101" y="86"/>
                  </a:lnTo>
                  <a:lnTo>
                    <a:pt x="43" y="86"/>
                  </a:lnTo>
                  <a:lnTo>
                    <a:pt x="33" y="85"/>
                  </a:lnTo>
                  <a:lnTo>
                    <a:pt x="24" y="82"/>
                  </a:lnTo>
                  <a:lnTo>
                    <a:pt x="16" y="77"/>
                  </a:lnTo>
                  <a:lnTo>
                    <a:pt x="9" y="70"/>
                  </a:lnTo>
                  <a:lnTo>
                    <a:pt x="4" y="62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4" y="24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3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8377238" y="3327400"/>
              <a:ext cx="228600" cy="13811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01" y="0"/>
                </a:cxn>
                <a:cxn ang="0">
                  <a:pos x="111" y="1"/>
                </a:cxn>
                <a:cxn ang="0">
                  <a:pos x="120" y="5"/>
                </a:cxn>
                <a:cxn ang="0">
                  <a:pos x="128" y="9"/>
                </a:cxn>
                <a:cxn ang="0">
                  <a:pos x="135" y="16"/>
                </a:cxn>
                <a:cxn ang="0">
                  <a:pos x="139" y="24"/>
                </a:cxn>
                <a:cxn ang="0">
                  <a:pos x="143" y="33"/>
                </a:cxn>
                <a:cxn ang="0">
                  <a:pos x="144" y="43"/>
                </a:cxn>
                <a:cxn ang="0">
                  <a:pos x="143" y="53"/>
                </a:cxn>
                <a:cxn ang="0">
                  <a:pos x="139" y="62"/>
                </a:cxn>
                <a:cxn ang="0">
                  <a:pos x="135" y="70"/>
                </a:cxn>
                <a:cxn ang="0">
                  <a:pos x="128" y="77"/>
                </a:cxn>
                <a:cxn ang="0">
                  <a:pos x="120" y="82"/>
                </a:cxn>
                <a:cxn ang="0">
                  <a:pos x="111" y="85"/>
                </a:cxn>
                <a:cxn ang="0">
                  <a:pos x="101" y="87"/>
                </a:cxn>
                <a:cxn ang="0">
                  <a:pos x="43" y="87"/>
                </a:cxn>
                <a:cxn ang="0">
                  <a:pos x="33" y="85"/>
                </a:cxn>
                <a:cxn ang="0">
                  <a:pos x="24" y="82"/>
                </a:cxn>
                <a:cxn ang="0">
                  <a:pos x="16" y="77"/>
                </a:cxn>
                <a:cxn ang="0">
                  <a:pos x="9" y="70"/>
                </a:cxn>
                <a:cxn ang="0">
                  <a:pos x="4" y="62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1" y="33"/>
                </a:cxn>
                <a:cxn ang="0">
                  <a:pos x="4" y="24"/>
                </a:cxn>
                <a:cxn ang="0">
                  <a:pos x="9" y="16"/>
                </a:cxn>
                <a:cxn ang="0">
                  <a:pos x="16" y="9"/>
                </a:cxn>
                <a:cxn ang="0">
                  <a:pos x="24" y="5"/>
                </a:cxn>
                <a:cxn ang="0">
                  <a:pos x="33" y="1"/>
                </a:cxn>
                <a:cxn ang="0">
                  <a:pos x="43" y="0"/>
                </a:cxn>
              </a:cxnLst>
              <a:rect l="0" t="0" r="r" b="b"/>
              <a:pathLst>
                <a:path w="144" h="87">
                  <a:moveTo>
                    <a:pt x="43" y="0"/>
                  </a:moveTo>
                  <a:lnTo>
                    <a:pt x="101" y="0"/>
                  </a:lnTo>
                  <a:lnTo>
                    <a:pt x="111" y="1"/>
                  </a:lnTo>
                  <a:lnTo>
                    <a:pt x="120" y="5"/>
                  </a:lnTo>
                  <a:lnTo>
                    <a:pt x="128" y="9"/>
                  </a:lnTo>
                  <a:lnTo>
                    <a:pt x="135" y="16"/>
                  </a:lnTo>
                  <a:lnTo>
                    <a:pt x="139" y="24"/>
                  </a:lnTo>
                  <a:lnTo>
                    <a:pt x="143" y="33"/>
                  </a:lnTo>
                  <a:lnTo>
                    <a:pt x="144" y="43"/>
                  </a:lnTo>
                  <a:lnTo>
                    <a:pt x="143" y="53"/>
                  </a:lnTo>
                  <a:lnTo>
                    <a:pt x="139" y="62"/>
                  </a:lnTo>
                  <a:lnTo>
                    <a:pt x="135" y="70"/>
                  </a:lnTo>
                  <a:lnTo>
                    <a:pt x="128" y="77"/>
                  </a:lnTo>
                  <a:lnTo>
                    <a:pt x="120" y="82"/>
                  </a:lnTo>
                  <a:lnTo>
                    <a:pt x="111" y="85"/>
                  </a:lnTo>
                  <a:lnTo>
                    <a:pt x="101" y="87"/>
                  </a:lnTo>
                  <a:lnTo>
                    <a:pt x="43" y="87"/>
                  </a:lnTo>
                  <a:lnTo>
                    <a:pt x="33" y="85"/>
                  </a:lnTo>
                  <a:lnTo>
                    <a:pt x="24" y="82"/>
                  </a:lnTo>
                  <a:lnTo>
                    <a:pt x="16" y="77"/>
                  </a:lnTo>
                  <a:lnTo>
                    <a:pt x="9" y="70"/>
                  </a:lnTo>
                  <a:lnTo>
                    <a:pt x="4" y="62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4" y="24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4" y="5"/>
                  </a:lnTo>
                  <a:lnTo>
                    <a:pt x="33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7239000" y="1885950"/>
              <a:ext cx="1697038" cy="1982788"/>
            </a:xfrm>
            <a:custGeom>
              <a:avLst/>
              <a:gdLst/>
              <a:ahLst/>
              <a:cxnLst>
                <a:cxn ang="0">
                  <a:pos x="139" y="329"/>
                </a:cxn>
                <a:cxn ang="0">
                  <a:pos x="127" y="336"/>
                </a:cxn>
                <a:cxn ang="0">
                  <a:pos x="120" y="349"/>
                </a:cxn>
                <a:cxn ang="0">
                  <a:pos x="118" y="1093"/>
                </a:cxn>
                <a:cxn ang="0">
                  <a:pos x="122" y="1108"/>
                </a:cxn>
                <a:cxn ang="0">
                  <a:pos x="133" y="1118"/>
                </a:cxn>
                <a:cxn ang="0">
                  <a:pos x="147" y="1122"/>
                </a:cxn>
                <a:cxn ang="0">
                  <a:pos x="930" y="1121"/>
                </a:cxn>
                <a:cxn ang="0">
                  <a:pos x="942" y="1113"/>
                </a:cxn>
                <a:cxn ang="0">
                  <a:pos x="949" y="1101"/>
                </a:cxn>
                <a:cxn ang="0">
                  <a:pos x="951" y="357"/>
                </a:cxn>
                <a:cxn ang="0">
                  <a:pos x="947" y="342"/>
                </a:cxn>
                <a:cxn ang="0">
                  <a:pos x="936" y="332"/>
                </a:cxn>
                <a:cxn ang="0">
                  <a:pos x="922" y="328"/>
                </a:cxn>
                <a:cxn ang="0">
                  <a:pos x="29" y="0"/>
                </a:cxn>
                <a:cxn ang="0">
                  <a:pos x="113" y="2"/>
                </a:cxn>
                <a:cxn ang="0">
                  <a:pos x="126" y="9"/>
                </a:cxn>
                <a:cxn ang="0">
                  <a:pos x="134" y="22"/>
                </a:cxn>
                <a:cxn ang="0">
                  <a:pos x="148" y="62"/>
                </a:cxn>
                <a:cxn ang="0">
                  <a:pos x="170" y="97"/>
                </a:cxn>
                <a:cxn ang="0">
                  <a:pos x="198" y="127"/>
                </a:cxn>
                <a:cxn ang="0">
                  <a:pos x="231" y="150"/>
                </a:cxn>
                <a:cxn ang="0">
                  <a:pos x="269" y="166"/>
                </a:cxn>
                <a:cxn ang="0">
                  <a:pos x="309" y="175"/>
                </a:cxn>
                <a:cxn ang="0">
                  <a:pos x="739" y="176"/>
                </a:cxn>
                <a:cxn ang="0">
                  <a:pos x="780" y="171"/>
                </a:cxn>
                <a:cxn ang="0">
                  <a:pos x="820" y="159"/>
                </a:cxn>
                <a:cxn ang="0">
                  <a:pos x="855" y="139"/>
                </a:cxn>
                <a:cxn ang="0">
                  <a:pos x="886" y="112"/>
                </a:cxn>
                <a:cxn ang="0">
                  <a:pos x="911" y="80"/>
                </a:cxn>
                <a:cxn ang="0">
                  <a:pos x="929" y="43"/>
                </a:cxn>
                <a:cxn ang="0">
                  <a:pos x="938" y="15"/>
                </a:cxn>
                <a:cxn ang="0">
                  <a:pos x="948" y="4"/>
                </a:cxn>
                <a:cxn ang="0">
                  <a:pos x="963" y="0"/>
                </a:cxn>
                <a:cxn ang="0">
                  <a:pos x="1048" y="2"/>
                </a:cxn>
                <a:cxn ang="0">
                  <a:pos x="1061" y="9"/>
                </a:cxn>
                <a:cxn ang="0">
                  <a:pos x="1068" y="21"/>
                </a:cxn>
                <a:cxn ang="0">
                  <a:pos x="1069" y="1220"/>
                </a:cxn>
                <a:cxn ang="0">
                  <a:pos x="1065" y="1234"/>
                </a:cxn>
                <a:cxn ang="0">
                  <a:pos x="1055" y="1245"/>
                </a:cxn>
                <a:cxn ang="0">
                  <a:pos x="1040" y="1249"/>
                </a:cxn>
                <a:cxn ang="0">
                  <a:pos x="21" y="1248"/>
                </a:cxn>
                <a:cxn ang="0">
                  <a:pos x="8" y="1240"/>
                </a:cxn>
                <a:cxn ang="0">
                  <a:pos x="1" y="1228"/>
                </a:cxn>
                <a:cxn ang="0">
                  <a:pos x="0" y="29"/>
                </a:cxn>
                <a:cxn ang="0">
                  <a:pos x="4" y="15"/>
                </a:cxn>
                <a:cxn ang="0">
                  <a:pos x="14" y="4"/>
                </a:cxn>
                <a:cxn ang="0">
                  <a:pos x="29" y="0"/>
                </a:cxn>
              </a:cxnLst>
              <a:rect l="0" t="0" r="r" b="b"/>
              <a:pathLst>
                <a:path w="1069" h="1249">
                  <a:moveTo>
                    <a:pt x="147" y="328"/>
                  </a:moveTo>
                  <a:lnTo>
                    <a:pt x="139" y="329"/>
                  </a:lnTo>
                  <a:lnTo>
                    <a:pt x="133" y="332"/>
                  </a:lnTo>
                  <a:lnTo>
                    <a:pt x="127" y="336"/>
                  </a:lnTo>
                  <a:lnTo>
                    <a:pt x="122" y="342"/>
                  </a:lnTo>
                  <a:lnTo>
                    <a:pt x="120" y="349"/>
                  </a:lnTo>
                  <a:lnTo>
                    <a:pt x="118" y="357"/>
                  </a:lnTo>
                  <a:lnTo>
                    <a:pt x="118" y="1093"/>
                  </a:lnTo>
                  <a:lnTo>
                    <a:pt x="120" y="1101"/>
                  </a:lnTo>
                  <a:lnTo>
                    <a:pt x="122" y="1108"/>
                  </a:lnTo>
                  <a:lnTo>
                    <a:pt x="127" y="1113"/>
                  </a:lnTo>
                  <a:lnTo>
                    <a:pt x="133" y="1118"/>
                  </a:lnTo>
                  <a:lnTo>
                    <a:pt x="139" y="1121"/>
                  </a:lnTo>
                  <a:lnTo>
                    <a:pt x="147" y="1122"/>
                  </a:lnTo>
                  <a:lnTo>
                    <a:pt x="922" y="1122"/>
                  </a:lnTo>
                  <a:lnTo>
                    <a:pt x="930" y="1121"/>
                  </a:lnTo>
                  <a:lnTo>
                    <a:pt x="936" y="1118"/>
                  </a:lnTo>
                  <a:lnTo>
                    <a:pt x="942" y="1113"/>
                  </a:lnTo>
                  <a:lnTo>
                    <a:pt x="947" y="1108"/>
                  </a:lnTo>
                  <a:lnTo>
                    <a:pt x="949" y="1101"/>
                  </a:lnTo>
                  <a:lnTo>
                    <a:pt x="951" y="1093"/>
                  </a:lnTo>
                  <a:lnTo>
                    <a:pt x="951" y="357"/>
                  </a:lnTo>
                  <a:lnTo>
                    <a:pt x="949" y="349"/>
                  </a:lnTo>
                  <a:lnTo>
                    <a:pt x="947" y="342"/>
                  </a:lnTo>
                  <a:lnTo>
                    <a:pt x="942" y="336"/>
                  </a:lnTo>
                  <a:lnTo>
                    <a:pt x="936" y="332"/>
                  </a:lnTo>
                  <a:lnTo>
                    <a:pt x="930" y="329"/>
                  </a:lnTo>
                  <a:lnTo>
                    <a:pt x="922" y="328"/>
                  </a:lnTo>
                  <a:lnTo>
                    <a:pt x="147" y="328"/>
                  </a:lnTo>
                  <a:close/>
                  <a:moveTo>
                    <a:pt x="29" y="0"/>
                  </a:moveTo>
                  <a:lnTo>
                    <a:pt x="106" y="0"/>
                  </a:lnTo>
                  <a:lnTo>
                    <a:pt x="113" y="2"/>
                  </a:lnTo>
                  <a:lnTo>
                    <a:pt x="120" y="4"/>
                  </a:lnTo>
                  <a:lnTo>
                    <a:pt x="126" y="9"/>
                  </a:lnTo>
                  <a:lnTo>
                    <a:pt x="131" y="15"/>
                  </a:lnTo>
                  <a:lnTo>
                    <a:pt x="134" y="22"/>
                  </a:lnTo>
                  <a:lnTo>
                    <a:pt x="140" y="43"/>
                  </a:lnTo>
                  <a:lnTo>
                    <a:pt x="148" y="62"/>
                  </a:lnTo>
                  <a:lnTo>
                    <a:pt x="158" y="80"/>
                  </a:lnTo>
                  <a:lnTo>
                    <a:pt x="170" y="97"/>
                  </a:lnTo>
                  <a:lnTo>
                    <a:pt x="183" y="112"/>
                  </a:lnTo>
                  <a:lnTo>
                    <a:pt x="198" y="127"/>
                  </a:lnTo>
                  <a:lnTo>
                    <a:pt x="214" y="139"/>
                  </a:lnTo>
                  <a:lnTo>
                    <a:pt x="231" y="150"/>
                  </a:lnTo>
                  <a:lnTo>
                    <a:pt x="249" y="159"/>
                  </a:lnTo>
                  <a:lnTo>
                    <a:pt x="269" y="166"/>
                  </a:lnTo>
                  <a:lnTo>
                    <a:pt x="289" y="171"/>
                  </a:lnTo>
                  <a:lnTo>
                    <a:pt x="309" y="175"/>
                  </a:lnTo>
                  <a:lnTo>
                    <a:pt x="330" y="176"/>
                  </a:lnTo>
                  <a:lnTo>
                    <a:pt x="739" y="176"/>
                  </a:lnTo>
                  <a:lnTo>
                    <a:pt x="760" y="175"/>
                  </a:lnTo>
                  <a:lnTo>
                    <a:pt x="780" y="171"/>
                  </a:lnTo>
                  <a:lnTo>
                    <a:pt x="800" y="166"/>
                  </a:lnTo>
                  <a:lnTo>
                    <a:pt x="820" y="159"/>
                  </a:lnTo>
                  <a:lnTo>
                    <a:pt x="838" y="150"/>
                  </a:lnTo>
                  <a:lnTo>
                    <a:pt x="855" y="139"/>
                  </a:lnTo>
                  <a:lnTo>
                    <a:pt x="871" y="127"/>
                  </a:lnTo>
                  <a:lnTo>
                    <a:pt x="886" y="112"/>
                  </a:lnTo>
                  <a:lnTo>
                    <a:pt x="899" y="97"/>
                  </a:lnTo>
                  <a:lnTo>
                    <a:pt x="911" y="80"/>
                  </a:lnTo>
                  <a:lnTo>
                    <a:pt x="921" y="62"/>
                  </a:lnTo>
                  <a:lnTo>
                    <a:pt x="929" y="43"/>
                  </a:lnTo>
                  <a:lnTo>
                    <a:pt x="935" y="22"/>
                  </a:lnTo>
                  <a:lnTo>
                    <a:pt x="938" y="15"/>
                  </a:lnTo>
                  <a:lnTo>
                    <a:pt x="943" y="9"/>
                  </a:lnTo>
                  <a:lnTo>
                    <a:pt x="948" y="4"/>
                  </a:lnTo>
                  <a:lnTo>
                    <a:pt x="956" y="2"/>
                  </a:lnTo>
                  <a:lnTo>
                    <a:pt x="963" y="0"/>
                  </a:lnTo>
                  <a:lnTo>
                    <a:pt x="1040" y="0"/>
                  </a:lnTo>
                  <a:lnTo>
                    <a:pt x="1048" y="2"/>
                  </a:lnTo>
                  <a:lnTo>
                    <a:pt x="1055" y="4"/>
                  </a:lnTo>
                  <a:lnTo>
                    <a:pt x="1061" y="9"/>
                  </a:lnTo>
                  <a:lnTo>
                    <a:pt x="1065" y="15"/>
                  </a:lnTo>
                  <a:lnTo>
                    <a:pt x="1068" y="21"/>
                  </a:lnTo>
                  <a:lnTo>
                    <a:pt x="1069" y="29"/>
                  </a:lnTo>
                  <a:lnTo>
                    <a:pt x="1069" y="1220"/>
                  </a:lnTo>
                  <a:lnTo>
                    <a:pt x="1068" y="1228"/>
                  </a:lnTo>
                  <a:lnTo>
                    <a:pt x="1065" y="1234"/>
                  </a:lnTo>
                  <a:lnTo>
                    <a:pt x="1061" y="1240"/>
                  </a:lnTo>
                  <a:lnTo>
                    <a:pt x="1055" y="1245"/>
                  </a:lnTo>
                  <a:lnTo>
                    <a:pt x="1048" y="1248"/>
                  </a:lnTo>
                  <a:lnTo>
                    <a:pt x="1040" y="1249"/>
                  </a:lnTo>
                  <a:lnTo>
                    <a:pt x="29" y="1249"/>
                  </a:lnTo>
                  <a:lnTo>
                    <a:pt x="21" y="1248"/>
                  </a:lnTo>
                  <a:lnTo>
                    <a:pt x="14" y="1245"/>
                  </a:lnTo>
                  <a:lnTo>
                    <a:pt x="8" y="1240"/>
                  </a:lnTo>
                  <a:lnTo>
                    <a:pt x="4" y="1235"/>
                  </a:lnTo>
                  <a:lnTo>
                    <a:pt x="1" y="1228"/>
                  </a:lnTo>
                  <a:lnTo>
                    <a:pt x="0" y="1220"/>
                  </a:lnTo>
                  <a:lnTo>
                    <a:pt x="0" y="29"/>
                  </a:lnTo>
                  <a:lnTo>
                    <a:pt x="1" y="21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Rounded Rectangle 45">
            <a:extLst>
              <a:ext uri="{FF2B5EF4-FFF2-40B4-BE49-F238E27FC236}">
                <a16:creationId xmlns:a16="http://schemas.microsoft.com/office/drawing/2014/main" id="{E76577B2-4BA4-CEB7-E97D-F74D39CA8AEE}"/>
              </a:ext>
            </a:extLst>
          </p:cNvPr>
          <p:cNvSpPr/>
          <p:nvPr/>
        </p:nvSpPr>
        <p:spPr>
          <a:xfrm>
            <a:off x="1364901" y="3314870"/>
            <a:ext cx="2968974" cy="42135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bg1"/>
                </a:solidFill>
              </a:rPr>
              <a:t>2024 m. kvietimai Nr. 6 - Nr. 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909DBF9-BCE9-5976-590D-0CC8082A83FA}"/>
              </a:ext>
            </a:extLst>
          </p:cNvPr>
          <p:cNvSpPr txBox="1">
            <a:spLocks/>
          </p:cNvSpPr>
          <p:nvPr/>
        </p:nvSpPr>
        <p:spPr>
          <a:xfrm>
            <a:off x="2605051" y="3884448"/>
            <a:ext cx="4103210" cy="6278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Kviesta teikti PĮP – 14 vnt.</a:t>
            </a:r>
          </a:p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Gauta PĮP ir pasirašyta sutarčių – 12 vnt.</a:t>
            </a:r>
          </a:p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Pasirašytų sutarčių vertė – 10,2 mln. Eur., iš jų ES - 7,7 mln. Eur. 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2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3" grpId="0"/>
      <p:bldP spid="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>
            <a:extLst>
              <a:ext uri="{FF2B5EF4-FFF2-40B4-BE49-F238E27FC236}">
                <a16:creationId xmlns:a16="http://schemas.microsoft.com/office/drawing/2014/main" id="{97DCD863-F508-460C-C05E-E5FDA490C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Pavadinimas 2">
            <a:extLst>
              <a:ext uri="{FF2B5EF4-FFF2-40B4-BE49-F238E27FC236}">
                <a16:creationId xmlns:a16="http://schemas.microsoft.com/office/drawing/2014/main" id="{9ABF31CC-DA49-F8C1-1E82-7E712BB1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Detalizuotas VSF9 kvietimas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433A3E59-D8DB-D43D-ACA3-5C118A9E72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</a:rPr>
              <a:t>Pakviesta: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3DC49446-B130-26A7-3E32-0101CD1D72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lt-LT" dirty="0">
                <a:solidFill>
                  <a:srgbClr val="646464"/>
                </a:solidFill>
              </a:rPr>
              <a:t>2024-12-30, 1 PĮP</a:t>
            </a:r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id="{386674E5-C757-011C-3344-A4D9DF070C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</a:rPr>
              <a:t>Numatoma gauti: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A23470A8-B359-58F4-957B-C2AE0A62E9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lt-LT" dirty="0">
                <a:solidFill>
                  <a:srgbClr val="646464"/>
                </a:solidFill>
              </a:rPr>
              <a:t>2025-03-20</a:t>
            </a:r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2E93E27C-894C-7697-283F-34FEF9851D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</a:rPr>
              <a:t>Vertinimas iki:</a:t>
            </a:r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id="{4D28A657-DA27-E5E1-56A9-5AAD8BE5C9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lt-LT" dirty="0">
                <a:solidFill>
                  <a:srgbClr val="646464"/>
                </a:solidFill>
              </a:rPr>
              <a:t>2025-05-26</a:t>
            </a:r>
          </a:p>
        </p:txBody>
      </p:sp>
      <p:sp>
        <p:nvSpPr>
          <p:cNvPr id="14" name="Teksto vietos rezervavimo ženklas 13">
            <a:extLst>
              <a:ext uri="{FF2B5EF4-FFF2-40B4-BE49-F238E27FC236}">
                <a16:creationId xmlns:a16="http://schemas.microsoft.com/office/drawing/2014/main" id="{D62D4358-42E6-EA1C-2EEB-A9D7686D0B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</a:rPr>
              <a:t>Vertė:</a:t>
            </a:r>
          </a:p>
        </p:txBody>
      </p:sp>
      <p:sp>
        <p:nvSpPr>
          <p:cNvPr id="15" name="Teksto vietos rezervavimo ženklas 14">
            <a:extLst>
              <a:ext uri="{FF2B5EF4-FFF2-40B4-BE49-F238E27FC236}">
                <a16:creationId xmlns:a16="http://schemas.microsoft.com/office/drawing/2014/main" id="{5E9B3A85-CC72-3495-BD37-F406E46A53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46423" y="3457222"/>
            <a:ext cx="2221606" cy="422627"/>
          </a:xfrm>
        </p:spPr>
        <p:txBody>
          <a:bodyPr/>
          <a:lstStyle/>
          <a:p>
            <a:r>
              <a:rPr lang="lt-LT" dirty="0">
                <a:solidFill>
                  <a:srgbClr val="646464"/>
                </a:solidFill>
              </a:rPr>
              <a:t>1,5 mln. Eur, iš jų ES 1,123 mln. EUR</a:t>
            </a:r>
          </a:p>
        </p:txBody>
      </p:sp>
      <p:pic>
        <p:nvPicPr>
          <p:cNvPr id="16" name="Paveikslėlio vietos rezervavimo ženklas 24">
            <a:extLst>
              <a:ext uri="{FF2B5EF4-FFF2-40B4-BE49-F238E27FC236}">
                <a16:creationId xmlns:a16="http://schemas.microsoft.com/office/drawing/2014/main" id="{21E43CA4-3A4B-35B1-F34D-B1D4DDAF2F7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8432" r="18432"/>
          <a:stretch/>
        </p:blipFill>
        <p:spPr>
          <a:xfrm>
            <a:off x="765175" y="1751013"/>
            <a:ext cx="1273175" cy="1271587"/>
          </a:xfrm>
        </p:spPr>
      </p:pic>
      <p:pic>
        <p:nvPicPr>
          <p:cNvPr id="17" name="Paveikslėlio vietos rezervavimo ženklas 6">
            <a:extLst>
              <a:ext uri="{FF2B5EF4-FFF2-40B4-BE49-F238E27FC236}">
                <a16:creationId xmlns:a16="http://schemas.microsoft.com/office/drawing/2014/main" id="{7672DC6F-65C3-297F-1761-CC13F46F2EA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7044" r="7044"/>
          <a:stretch/>
        </p:blipFill>
        <p:spPr>
          <a:xfrm>
            <a:off x="2911475" y="1751013"/>
            <a:ext cx="1273175" cy="1271587"/>
          </a:xfrm>
        </p:spPr>
      </p:pic>
      <p:pic>
        <p:nvPicPr>
          <p:cNvPr id="18" name="Paveikslėlio vietos rezervavimo ženklas 4">
            <a:extLst>
              <a:ext uri="{FF2B5EF4-FFF2-40B4-BE49-F238E27FC236}">
                <a16:creationId xmlns:a16="http://schemas.microsoft.com/office/drawing/2014/main" id="{B3883C41-6419-A2DB-A5A7-5EA115B22CA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l="4281" r="4281"/>
          <a:stretch/>
        </p:blipFill>
        <p:spPr>
          <a:xfrm>
            <a:off x="5019675" y="1751013"/>
            <a:ext cx="1271588" cy="12715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</p:pic>
      <p:pic>
        <p:nvPicPr>
          <p:cNvPr id="19" name="Paveikslėlio vietos rezervavimo ženklas 5">
            <a:extLst>
              <a:ext uri="{FF2B5EF4-FFF2-40B4-BE49-F238E27FC236}">
                <a16:creationId xmlns:a16="http://schemas.microsoft.com/office/drawing/2014/main" id="{DB42FCFA-4DC1-CFEB-EEDF-2D091A051FC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/>
          <a:srcRect l="4728" r="4728"/>
          <a:stretch/>
        </p:blipFill>
        <p:spPr>
          <a:xfrm>
            <a:off x="7121525" y="1751013"/>
            <a:ext cx="1271588" cy="1271587"/>
          </a:xfrm>
        </p:spPr>
      </p:pic>
    </p:spTree>
    <p:extLst>
      <p:ext uri="{BB962C8B-B14F-4D97-AF65-F5344CB8AC3E}">
        <p14:creationId xmlns:p14="http://schemas.microsoft.com/office/powerpoint/2010/main" val="2851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09796" y="1440103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79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sp>
        <p:nvSpPr>
          <p:cNvPr id="11" name="Oval 10"/>
          <p:cNvSpPr/>
          <p:nvPr/>
        </p:nvSpPr>
        <p:spPr>
          <a:xfrm>
            <a:off x="3471665" y="1405011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82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sp>
        <p:nvSpPr>
          <p:cNvPr id="14" name="Oval 13"/>
          <p:cNvSpPr/>
          <p:nvPr/>
        </p:nvSpPr>
        <p:spPr>
          <a:xfrm>
            <a:off x="6428366" y="1440103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77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330468908"/>
              </p:ext>
            </p:extLst>
          </p:nvPr>
        </p:nvGraphicFramePr>
        <p:xfrm>
          <a:off x="454664" y="1313639"/>
          <a:ext cx="1983542" cy="205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35830185"/>
              </p:ext>
            </p:extLst>
          </p:nvPr>
        </p:nvGraphicFramePr>
        <p:xfrm>
          <a:off x="3401029" y="1278545"/>
          <a:ext cx="1983542" cy="209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947951777"/>
              </p:ext>
            </p:extLst>
          </p:nvPr>
        </p:nvGraphicFramePr>
        <p:xfrm>
          <a:off x="6385295" y="1313639"/>
          <a:ext cx="1983541" cy="209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VSF programos kvietimų apibendrinimas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77482" y="3506329"/>
            <a:ext cx="17396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1-8 kvietimais pateikti PĮP nuo visų planuojamų projektų skaičiaus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49688" y="3471237"/>
            <a:ext cx="17396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Kvietimų vertė vertinant visą VSF projektų krepšelį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01221" y="3506329"/>
            <a:ext cx="17396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Pasirašytų sutarčių vertė vertinant visą VSF projektų krepšelį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C795C5CB-876D-9EEC-F85B-1FA0E0694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770021"/>
            <a:ext cx="8349114" cy="173255"/>
          </a:xfrm>
        </p:spPr>
        <p:txBody>
          <a:bodyPr/>
          <a:lstStyle/>
          <a:p>
            <a:r>
              <a:rPr lang="lt-LT" dirty="0"/>
              <a:t>Viso pasirašyta 29 paramos sutarčių, kvietimai 1-8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6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  <p:bldP spid="14" grpId="0" animBg="1"/>
      <p:bldGraphic spid="17" grpId="0">
        <p:bldAsOne/>
      </p:bldGraphic>
      <p:bldGraphic spid="10" grpId="0">
        <p:bldAsOne/>
      </p:bldGraphic>
      <p:bldGraphic spid="12" grpId="0">
        <p:bldAsOne/>
      </p:bldGraphic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2EAF6-EC75-C6F3-A878-2EF1D9E30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364E7109-C39E-91C1-5036-1A44C7AF6F23}"/>
              </a:ext>
            </a:extLst>
          </p:cNvPr>
          <p:cNvSpPr/>
          <p:nvPr/>
        </p:nvSpPr>
        <p:spPr>
          <a:xfrm>
            <a:off x="2057400" y="1402815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82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72B64-27A2-2674-49B1-57913BAB1E35}"/>
              </a:ext>
            </a:extLst>
          </p:cNvPr>
          <p:cNvSpPr/>
          <p:nvPr/>
        </p:nvSpPr>
        <p:spPr>
          <a:xfrm>
            <a:off x="5019269" y="1367723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86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C45EF39-A173-8BBF-5A83-3CA6C0294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301498"/>
              </p:ext>
            </p:extLst>
          </p:nvPr>
        </p:nvGraphicFramePr>
        <p:xfrm>
          <a:off x="2057400" y="1276350"/>
          <a:ext cx="1875002" cy="209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9850DC-3EBB-E281-854B-621D54699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536253"/>
              </p:ext>
            </p:extLst>
          </p:nvPr>
        </p:nvGraphicFramePr>
        <p:xfrm>
          <a:off x="5019269" y="1241258"/>
          <a:ext cx="1912905" cy="208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1F9BBFC-33EC-2534-F915-22FE28B3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VSF programos kvietimų apibendrinimas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C08D38-FF75-02FE-DD39-43DA96675D24}"/>
              </a:ext>
            </a:extLst>
          </p:cNvPr>
          <p:cNvSpPr/>
          <p:nvPr/>
        </p:nvSpPr>
        <p:spPr>
          <a:xfrm>
            <a:off x="2125086" y="3469041"/>
            <a:ext cx="17396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Pakviesta teikti PĮP nuo visų planuojamų projektų skaičiaus (iki 2025 m.)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90BFC9-FF69-A158-E54E-96E80410047E}"/>
              </a:ext>
            </a:extLst>
          </p:cNvPr>
          <p:cNvSpPr/>
          <p:nvPr/>
        </p:nvSpPr>
        <p:spPr>
          <a:xfrm>
            <a:off x="5097292" y="3433949"/>
            <a:ext cx="17396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Kvietimų vertė vertinant visą VSF projektų krepšelį (iki 2025 m.)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E4797F15-7ACA-C090-75CD-36B7AE158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770021"/>
            <a:ext cx="8349114" cy="173255"/>
          </a:xfrm>
        </p:spPr>
        <p:txBody>
          <a:bodyPr/>
          <a:lstStyle/>
          <a:p>
            <a:r>
              <a:rPr lang="lt-LT" dirty="0"/>
              <a:t>Vertinant šiuo metu paskelbtą kvietimą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  <p:bldGraphic spid="17" grpId="0">
        <p:bldAsOne/>
      </p:bldGraphic>
      <p:bldGraphic spid="10" grpId="0">
        <p:bldAsOne/>
      </p:bldGraphic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2EAF6-EC75-C6F3-A878-2EF1D9E30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364E7109-C39E-91C1-5036-1A44C7AF6F23}"/>
              </a:ext>
            </a:extLst>
          </p:cNvPr>
          <p:cNvSpPr/>
          <p:nvPr/>
        </p:nvSpPr>
        <p:spPr>
          <a:xfrm>
            <a:off x="509796" y="1440103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14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72B64-27A2-2674-49B1-57913BAB1E35}"/>
              </a:ext>
            </a:extLst>
          </p:cNvPr>
          <p:cNvSpPr/>
          <p:nvPr/>
        </p:nvSpPr>
        <p:spPr>
          <a:xfrm>
            <a:off x="3471665" y="1405011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36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%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2707E1-ABB1-5491-B484-D13B155142A4}"/>
              </a:ext>
            </a:extLst>
          </p:cNvPr>
          <p:cNvSpPr/>
          <p:nvPr/>
        </p:nvSpPr>
        <p:spPr>
          <a:xfrm>
            <a:off x="6428366" y="1440103"/>
            <a:ext cx="1875002" cy="1875002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62%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C45EF39-A173-8BBF-5A83-3CA6C0294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552667"/>
              </p:ext>
            </p:extLst>
          </p:nvPr>
        </p:nvGraphicFramePr>
        <p:xfrm>
          <a:off x="509796" y="1278545"/>
          <a:ext cx="1875002" cy="209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9850DC-3EBB-E281-854B-621D54699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633752"/>
              </p:ext>
            </p:extLst>
          </p:nvPr>
        </p:nvGraphicFramePr>
        <p:xfrm>
          <a:off x="3423426" y="1278545"/>
          <a:ext cx="1961144" cy="209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BDF678B-F421-96F0-D3B7-D69888F08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237199"/>
              </p:ext>
            </p:extLst>
          </p:nvPr>
        </p:nvGraphicFramePr>
        <p:xfrm>
          <a:off x="6265637" y="1302609"/>
          <a:ext cx="2065297" cy="209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1F9BBFC-33EC-2534-F915-22FE28B3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VSF programos lėšų įsisavinimas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C08D38-FF75-02FE-DD39-43DA96675D24}"/>
              </a:ext>
            </a:extLst>
          </p:cNvPr>
          <p:cNvSpPr/>
          <p:nvPr/>
        </p:nvSpPr>
        <p:spPr>
          <a:xfrm>
            <a:off x="577482" y="3506329"/>
            <a:ext cx="17396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Iki 2024-12-31 apmokėta VSF fonde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90BFC9-FF69-A158-E54E-96E80410047E}"/>
              </a:ext>
            </a:extLst>
          </p:cNvPr>
          <p:cNvSpPr/>
          <p:nvPr/>
        </p:nvSpPr>
        <p:spPr>
          <a:xfrm>
            <a:off x="3394851" y="3598662"/>
            <a:ext cx="214001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Planuojamas įvykdymas 2025 m.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C46F61-C450-CDB4-A45E-CF86AD1920F2}"/>
              </a:ext>
            </a:extLst>
          </p:cNvPr>
          <p:cNvSpPr/>
          <p:nvPr/>
        </p:nvSpPr>
        <p:spPr>
          <a:xfrm>
            <a:off x="6317713" y="3601677"/>
            <a:ext cx="206529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Planuojamas įvykdymas 2026 m.</a:t>
            </a:r>
            <a:endParaRPr lang="lt-LT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E4797F15-7ACA-C090-75CD-36B7AE158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770021"/>
            <a:ext cx="8349114" cy="1732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  <p:bldP spid="14" grpId="0" animBg="1"/>
      <p:bldGraphic spid="17" grpId="0">
        <p:bldAsOne/>
      </p:bldGraphic>
      <p:bldGraphic spid="10" grpId="0">
        <p:bldAsOne/>
      </p:bldGraphic>
      <p:bldGraphic spid="12" grpId="0">
        <p:bldAsOne/>
      </p:bldGraphic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8" name="Rectangle 17"/>
          <p:cNvSpPr/>
          <p:nvPr/>
        </p:nvSpPr>
        <p:spPr>
          <a:xfrm>
            <a:off x="5796279" y="1487075"/>
            <a:ext cx="4991798" cy="216935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1487075"/>
            <a:ext cx="4991798" cy="216935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80698" y="1487075"/>
            <a:ext cx="101600" cy="21693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8265" y="1487075"/>
            <a:ext cx="101600" cy="2169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35832" y="1487075"/>
            <a:ext cx="101600" cy="2169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13400" y="1487075"/>
            <a:ext cx="101600" cy="2169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7091" y="1979499"/>
            <a:ext cx="4267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lt-LT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SVVP programa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accel="4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Viso iki 2024 m. II </a:t>
            </a:r>
            <a:r>
              <a:rPr lang="lt-LT" dirty="0" err="1"/>
              <a:t>ketv</a:t>
            </a:r>
            <a:r>
              <a:rPr lang="lt-LT" dirty="0"/>
              <a:t>. Paskelbta 10 kvietimų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SVVP</a:t>
            </a:r>
            <a:r>
              <a:rPr lang="en-US" dirty="0"/>
              <a:t> </a:t>
            </a:r>
            <a:r>
              <a:rPr lang="en-US" dirty="0" err="1"/>
              <a:t>kvietimai</a:t>
            </a:r>
            <a:r>
              <a:rPr lang="en-US" dirty="0"/>
              <a:t> </a:t>
            </a:r>
            <a:r>
              <a:rPr lang="en-US" dirty="0" err="1"/>
              <a:t>teikti</a:t>
            </a:r>
            <a:r>
              <a:rPr lang="en-US" dirty="0"/>
              <a:t> P</a:t>
            </a:r>
            <a:r>
              <a:rPr lang="lt-LT" dirty="0"/>
              <a:t>ĮP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-1676400" y="1170050"/>
            <a:ext cx="3341660" cy="3341660"/>
            <a:chOff x="-1836964" y="868161"/>
            <a:chExt cx="3945438" cy="3945438"/>
          </a:xfrm>
        </p:grpSpPr>
        <p:sp>
          <p:nvSpPr>
            <p:cNvPr id="31" name="Donut 30"/>
            <p:cNvSpPr/>
            <p:nvPr/>
          </p:nvSpPr>
          <p:spPr>
            <a:xfrm>
              <a:off x="-1836964" y="868161"/>
              <a:ext cx="3945438" cy="394543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-1219200" y="1485926"/>
              <a:ext cx="2709910" cy="2709910"/>
            </a:xfrm>
            <a:prstGeom prst="blockArc">
              <a:avLst>
                <a:gd name="adj1" fmla="val 10800122"/>
                <a:gd name="adj2" fmla="val 6"/>
                <a:gd name="adj3" fmla="val 14055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068693" y="1378208"/>
            <a:ext cx="3745346" cy="42135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bg1"/>
                </a:solidFill>
              </a:rPr>
              <a:t>2020-2022 m. kvietimai Nr. 1 – Nr. 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00200" y="2683283"/>
            <a:ext cx="3375977" cy="4213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bg1"/>
                </a:solidFill>
              </a:rPr>
              <a:t>2023 m. kvietimai Nr. 5 – Nr. 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68693" y="3943895"/>
            <a:ext cx="3230342" cy="42135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bg1"/>
                </a:solidFill>
              </a:rPr>
              <a:t>2024 m. kvietimai Nr. 10 – Nr. 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2158422" y="1838342"/>
            <a:ext cx="4526639" cy="6278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Kviesta teikti PĮP – 12 vnt., gauta PĮP ir pasirašyta sutarčių – 9 vnt.</a:t>
            </a:r>
          </a:p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Pasirašytų sutarčių vertė – 97,6 mln. Eur., iš jų ES – 93,5 mln. Eur.</a:t>
            </a:r>
          </a:p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Pasibaigusių projektų sk. – 6 vnt.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2158422" y="3143417"/>
            <a:ext cx="4698089" cy="6278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Kviesta teikti PĮP – 47 vnt., gauta PĮP ir pasirašyta sutarčių – 35 vnt.</a:t>
            </a:r>
          </a:p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Pasirašytų sutarčių vertė – 152,5 mln. Eur., iš jų ES – 140,6 mln. Eur.</a:t>
            </a:r>
          </a:p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Pasibaigusių projektų sk. – 1 vnt.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2162923" y="4399085"/>
            <a:ext cx="4775778" cy="4062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Kviesta teikti PĮP – 10 vnt., gauta PĮP ir pasirašyta sutarčių – 8/7 vnt.</a:t>
            </a:r>
          </a:p>
          <a:p>
            <a:pPr algn="l" defTabSz="914377">
              <a:spcBef>
                <a:spcPct val="20000"/>
              </a:spcBef>
              <a:defRPr/>
            </a:pPr>
            <a:r>
              <a:rPr lang="lt-L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Pasirašytų sutarčių vertė – 16,1 mln. Eur., iš jų ES – 12,6 mln. Eur.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09952" y="971550"/>
            <a:ext cx="2738456" cy="3427535"/>
            <a:chOff x="7239000" y="1744663"/>
            <a:chExt cx="1697038" cy="2124075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7512050" y="1744663"/>
              <a:ext cx="1150938" cy="365125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399" y="0"/>
                </a:cxn>
                <a:cxn ang="0">
                  <a:pos x="411" y="2"/>
                </a:cxn>
                <a:cxn ang="0">
                  <a:pos x="422" y="4"/>
                </a:cxn>
                <a:cxn ang="0">
                  <a:pos x="433" y="9"/>
                </a:cxn>
                <a:cxn ang="0">
                  <a:pos x="442" y="16"/>
                </a:cxn>
                <a:cxn ang="0">
                  <a:pos x="451" y="23"/>
                </a:cxn>
                <a:cxn ang="0">
                  <a:pos x="458" y="33"/>
                </a:cxn>
                <a:cxn ang="0">
                  <a:pos x="463" y="43"/>
                </a:cxn>
                <a:cxn ang="0">
                  <a:pos x="711" y="43"/>
                </a:cxn>
                <a:cxn ang="0">
                  <a:pos x="717" y="44"/>
                </a:cxn>
                <a:cxn ang="0">
                  <a:pos x="721" y="47"/>
                </a:cxn>
                <a:cxn ang="0">
                  <a:pos x="723" y="51"/>
                </a:cxn>
                <a:cxn ang="0">
                  <a:pos x="725" y="56"/>
                </a:cxn>
                <a:cxn ang="0">
                  <a:pos x="723" y="77"/>
                </a:cxn>
                <a:cxn ang="0">
                  <a:pos x="720" y="96"/>
                </a:cxn>
                <a:cxn ang="0">
                  <a:pos x="714" y="115"/>
                </a:cxn>
                <a:cxn ang="0">
                  <a:pos x="707" y="133"/>
                </a:cxn>
                <a:cxn ang="0">
                  <a:pos x="697" y="149"/>
                </a:cxn>
                <a:cxn ang="0">
                  <a:pos x="686" y="165"/>
                </a:cxn>
                <a:cxn ang="0">
                  <a:pos x="674" y="179"/>
                </a:cxn>
                <a:cxn ang="0">
                  <a:pos x="660" y="192"/>
                </a:cxn>
                <a:cxn ang="0">
                  <a:pos x="644" y="203"/>
                </a:cxn>
                <a:cxn ang="0">
                  <a:pos x="627" y="212"/>
                </a:cxn>
                <a:cxn ang="0">
                  <a:pos x="609" y="220"/>
                </a:cxn>
                <a:cxn ang="0">
                  <a:pos x="591" y="226"/>
                </a:cxn>
                <a:cxn ang="0">
                  <a:pos x="571" y="229"/>
                </a:cxn>
                <a:cxn ang="0">
                  <a:pos x="551" y="230"/>
                </a:cxn>
                <a:cxn ang="0">
                  <a:pos x="174" y="230"/>
                </a:cxn>
                <a:cxn ang="0">
                  <a:pos x="154" y="229"/>
                </a:cxn>
                <a:cxn ang="0">
                  <a:pos x="134" y="226"/>
                </a:cxn>
                <a:cxn ang="0">
                  <a:pos x="116" y="220"/>
                </a:cxn>
                <a:cxn ang="0">
                  <a:pos x="98" y="212"/>
                </a:cxn>
                <a:cxn ang="0">
                  <a:pos x="81" y="203"/>
                </a:cxn>
                <a:cxn ang="0">
                  <a:pos x="65" y="192"/>
                </a:cxn>
                <a:cxn ang="0">
                  <a:pos x="51" y="179"/>
                </a:cxn>
                <a:cxn ang="0">
                  <a:pos x="39" y="165"/>
                </a:cxn>
                <a:cxn ang="0">
                  <a:pos x="28" y="149"/>
                </a:cxn>
                <a:cxn ang="0">
                  <a:pos x="18" y="133"/>
                </a:cxn>
                <a:cxn ang="0">
                  <a:pos x="10" y="115"/>
                </a:cxn>
                <a:cxn ang="0">
                  <a:pos x="5" y="96"/>
                </a:cxn>
                <a:cxn ang="0">
                  <a:pos x="2" y="77"/>
                </a:cxn>
                <a:cxn ang="0">
                  <a:pos x="0" y="56"/>
                </a:cxn>
                <a:cxn ang="0">
                  <a:pos x="2" y="51"/>
                </a:cxn>
                <a:cxn ang="0">
                  <a:pos x="4" y="47"/>
                </a:cxn>
                <a:cxn ang="0">
                  <a:pos x="8" y="44"/>
                </a:cxn>
                <a:cxn ang="0">
                  <a:pos x="14" y="43"/>
                </a:cxn>
                <a:cxn ang="0">
                  <a:pos x="262" y="43"/>
                </a:cxn>
                <a:cxn ang="0">
                  <a:pos x="267" y="33"/>
                </a:cxn>
                <a:cxn ang="0">
                  <a:pos x="274" y="23"/>
                </a:cxn>
                <a:cxn ang="0">
                  <a:pos x="283" y="16"/>
                </a:cxn>
                <a:cxn ang="0">
                  <a:pos x="292" y="9"/>
                </a:cxn>
                <a:cxn ang="0">
                  <a:pos x="303" y="4"/>
                </a:cxn>
                <a:cxn ang="0">
                  <a:pos x="314" y="2"/>
                </a:cxn>
                <a:cxn ang="0">
                  <a:pos x="326" y="0"/>
                </a:cxn>
              </a:cxnLst>
              <a:rect l="0" t="0" r="r" b="b"/>
              <a:pathLst>
                <a:path w="725" h="230">
                  <a:moveTo>
                    <a:pt x="326" y="0"/>
                  </a:moveTo>
                  <a:lnTo>
                    <a:pt x="399" y="0"/>
                  </a:lnTo>
                  <a:lnTo>
                    <a:pt x="411" y="2"/>
                  </a:lnTo>
                  <a:lnTo>
                    <a:pt x="422" y="4"/>
                  </a:lnTo>
                  <a:lnTo>
                    <a:pt x="433" y="9"/>
                  </a:lnTo>
                  <a:lnTo>
                    <a:pt x="442" y="16"/>
                  </a:lnTo>
                  <a:lnTo>
                    <a:pt x="451" y="23"/>
                  </a:lnTo>
                  <a:lnTo>
                    <a:pt x="458" y="33"/>
                  </a:lnTo>
                  <a:lnTo>
                    <a:pt x="463" y="43"/>
                  </a:lnTo>
                  <a:lnTo>
                    <a:pt x="711" y="43"/>
                  </a:lnTo>
                  <a:lnTo>
                    <a:pt x="717" y="44"/>
                  </a:lnTo>
                  <a:lnTo>
                    <a:pt x="721" y="47"/>
                  </a:lnTo>
                  <a:lnTo>
                    <a:pt x="723" y="51"/>
                  </a:lnTo>
                  <a:lnTo>
                    <a:pt x="725" y="56"/>
                  </a:lnTo>
                  <a:lnTo>
                    <a:pt x="723" y="77"/>
                  </a:lnTo>
                  <a:lnTo>
                    <a:pt x="720" y="96"/>
                  </a:lnTo>
                  <a:lnTo>
                    <a:pt x="714" y="115"/>
                  </a:lnTo>
                  <a:lnTo>
                    <a:pt x="707" y="133"/>
                  </a:lnTo>
                  <a:lnTo>
                    <a:pt x="697" y="149"/>
                  </a:lnTo>
                  <a:lnTo>
                    <a:pt x="686" y="165"/>
                  </a:lnTo>
                  <a:lnTo>
                    <a:pt x="674" y="179"/>
                  </a:lnTo>
                  <a:lnTo>
                    <a:pt x="660" y="192"/>
                  </a:lnTo>
                  <a:lnTo>
                    <a:pt x="644" y="203"/>
                  </a:lnTo>
                  <a:lnTo>
                    <a:pt x="627" y="212"/>
                  </a:lnTo>
                  <a:lnTo>
                    <a:pt x="609" y="220"/>
                  </a:lnTo>
                  <a:lnTo>
                    <a:pt x="591" y="226"/>
                  </a:lnTo>
                  <a:lnTo>
                    <a:pt x="571" y="229"/>
                  </a:lnTo>
                  <a:lnTo>
                    <a:pt x="551" y="230"/>
                  </a:lnTo>
                  <a:lnTo>
                    <a:pt x="174" y="230"/>
                  </a:lnTo>
                  <a:lnTo>
                    <a:pt x="154" y="229"/>
                  </a:lnTo>
                  <a:lnTo>
                    <a:pt x="134" y="226"/>
                  </a:lnTo>
                  <a:lnTo>
                    <a:pt x="116" y="220"/>
                  </a:lnTo>
                  <a:lnTo>
                    <a:pt x="98" y="212"/>
                  </a:lnTo>
                  <a:lnTo>
                    <a:pt x="81" y="203"/>
                  </a:lnTo>
                  <a:lnTo>
                    <a:pt x="65" y="192"/>
                  </a:lnTo>
                  <a:lnTo>
                    <a:pt x="51" y="179"/>
                  </a:lnTo>
                  <a:lnTo>
                    <a:pt x="39" y="165"/>
                  </a:lnTo>
                  <a:lnTo>
                    <a:pt x="28" y="149"/>
                  </a:lnTo>
                  <a:lnTo>
                    <a:pt x="18" y="133"/>
                  </a:lnTo>
                  <a:lnTo>
                    <a:pt x="10" y="115"/>
                  </a:lnTo>
                  <a:lnTo>
                    <a:pt x="5" y="96"/>
                  </a:lnTo>
                  <a:lnTo>
                    <a:pt x="2" y="77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4" y="47"/>
                  </a:lnTo>
                  <a:lnTo>
                    <a:pt x="8" y="44"/>
                  </a:lnTo>
                  <a:lnTo>
                    <a:pt x="14" y="43"/>
                  </a:lnTo>
                  <a:lnTo>
                    <a:pt x="262" y="43"/>
                  </a:lnTo>
                  <a:lnTo>
                    <a:pt x="267" y="33"/>
                  </a:lnTo>
                  <a:lnTo>
                    <a:pt x="274" y="23"/>
                  </a:lnTo>
                  <a:lnTo>
                    <a:pt x="283" y="16"/>
                  </a:lnTo>
                  <a:lnTo>
                    <a:pt x="292" y="9"/>
                  </a:lnTo>
                  <a:lnTo>
                    <a:pt x="303" y="4"/>
                  </a:lnTo>
                  <a:lnTo>
                    <a:pt x="314" y="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7569200" y="2593975"/>
              <a:ext cx="669925" cy="13652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8" y="0"/>
                </a:cxn>
                <a:cxn ang="0">
                  <a:pos x="388" y="1"/>
                </a:cxn>
                <a:cxn ang="0">
                  <a:pos x="397" y="4"/>
                </a:cxn>
                <a:cxn ang="0">
                  <a:pos x="405" y="9"/>
                </a:cxn>
                <a:cxn ang="0">
                  <a:pos x="412" y="16"/>
                </a:cxn>
                <a:cxn ang="0">
                  <a:pos x="417" y="24"/>
                </a:cxn>
                <a:cxn ang="0">
                  <a:pos x="421" y="33"/>
                </a:cxn>
                <a:cxn ang="0">
                  <a:pos x="422" y="43"/>
                </a:cxn>
                <a:cxn ang="0">
                  <a:pos x="421" y="53"/>
                </a:cxn>
                <a:cxn ang="0">
                  <a:pos x="417" y="62"/>
                </a:cxn>
                <a:cxn ang="0">
                  <a:pos x="412" y="70"/>
                </a:cxn>
                <a:cxn ang="0">
                  <a:pos x="405" y="76"/>
                </a:cxn>
                <a:cxn ang="0">
                  <a:pos x="397" y="82"/>
                </a:cxn>
                <a:cxn ang="0">
                  <a:pos x="388" y="85"/>
                </a:cxn>
                <a:cxn ang="0">
                  <a:pos x="378" y="86"/>
                </a:cxn>
                <a:cxn ang="0">
                  <a:pos x="43" y="86"/>
                </a:cxn>
                <a:cxn ang="0">
                  <a:pos x="33" y="85"/>
                </a:cxn>
                <a:cxn ang="0">
                  <a:pos x="24" y="82"/>
                </a:cxn>
                <a:cxn ang="0">
                  <a:pos x="16" y="76"/>
                </a:cxn>
                <a:cxn ang="0">
                  <a:pos x="9" y="70"/>
                </a:cxn>
                <a:cxn ang="0">
                  <a:pos x="5" y="62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1" y="33"/>
                </a:cxn>
                <a:cxn ang="0">
                  <a:pos x="5" y="24"/>
                </a:cxn>
                <a:cxn ang="0">
                  <a:pos x="9" y="16"/>
                </a:cxn>
                <a:cxn ang="0">
                  <a:pos x="16" y="9"/>
                </a:cxn>
                <a:cxn ang="0">
                  <a:pos x="24" y="4"/>
                </a:cxn>
                <a:cxn ang="0">
                  <a:pos x="33" y="1"/>
                </a:cxn>
                <a:cxn ang="0">
                  <a:pos x="43" y="0"/>
                </a:cxn>
              </a:cxnLst>
              <a:rect l="0" t="0" r="r" b="b"/>
              <a:pathLst>
                <a:path w="422" h="86">
                  <a:moveTo>
                    <a:pt x="43" y="0"/>
                  </a:moveTo>
                  <a:lnTo>
                    <a:pt x="378" y="0"/>
                  </a:lnTo>
                  <a:lnTo>
                    <a:pt x="388" y="1"/>
                  </a:lnTo>
                  <a:lnTo>
                    <a:pt x="397" y="4"/>
                  </a:lnTo>
                  <a:lnTo>
                    <a:pt x="405" y="9"/>
                  </a:lnTo>
                  <a:lnTo>
                    <a:pt x="412" y="16"/>
                  </a:lnTo>
                  <a:lnTo>
                    <a:pt x="417" y="24"/>
                  </a:lnTo>
                  <a:lnTo>
                    <a:pt x="421" y="33"/>
                  </a:lnTo>
                  <a:lnTo>
                    <a:pt x="422" y="43"/>
                  </a:lnTo>
                  <a:lnTo>
                    <a:pt x="421" y="53"/>
                  </a:lnTo>
                  <a:lnTo>
                    <a:pt x="417" y="62"/>
                  </a:lnTo>
                  <a:lnTo>
                    <a:pt x="412" y="70"/>
                  </a:lnTo>
                  <a:lnTo>
                    <a:pt x="405" y="76"/>
                  </a:lnTo>
                  <a:lnTo>
                    <a:pt x="397" y="82"/>
                  </a:lnTo>
                  <a:lnTo>
                    <a:pt x="388" y="85"/>
                  </a:lnTo>
                  <a:lnTo>
                    <a:pt x="378" y="86"/>
                  </a:lnTo>
                  <a:lnTo>
                    <a:pt x="43" y="86"/>
                  </a:lnTo>
                  <a:lnTo>
                    <a:pt x="33" y="85"/>
                  </a:lnTo>
                  <a:lnTo>
                    <a:pt x="24" y="82"/>
                  </a:lnTo>
                  <a:lnTo>
                    <a:pt x="16" y="76"/>
                  </a:lnTo>
                  <a:lnTo>
                    <a:pt x="9" y="70"/>
                  </a:lnTo>
                  <a:lnTo>
                    <a:pt x="5" y="62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3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569200" y="2960688"/>
              <a:ext cx="669925" cy="13652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8" y="0"/>
                </a:cxn>
                <a:cxn ang="0">
                  <a:pos x="388" y="1"/>
                </a:cxn>
                <a:cxn ang="0">
                  <a:pos x="397" y="4"/>
                </a:cxn>
                <a:cxn ang="0">
                  <a:pos x="405" y="9"/>
                </a:cxn>
                <a:cxn ang="0">
                  <a:pos x="412" y="16"/>
                </a:cxn>
                <a:cxn ang="0">
                  <a:pos x="417" y="24"/>
                </a:cxn>
                <a:cxn ang="0">
                  <a:pos x="421" y="33"/>
                </a:cxn>
                <a:cxn ang="0">
                  <a:pos x="422" y="43"/>
                </a:cxn>
                <a:cxn ang="0">
                  <a:pos x="421" y="53"/>
                </a:cxn>
                <a:cxn ang="0">
                  <a:pos x="417" y="62"/>
                </a:cxn>
                <a:cxn ang="0">
                  <a:pos x="412" y="70"/>
                </a:cxn>
                <a:cxn ang="0">
                  <a:pos x="405" y="77"/>
                </a:cxn>
                <a:cxn ang="0">
                  <a:pos x="397" y="82"/>
                </a:cxn>
                <a:cxn ang="0">
                  <a:pos x="388" y="85"/>
                </a:cxn>
                <a:cxn ang="0">
                  <a:pos x="378" y="86"/>
                </a:cxn>
                <a:cxn ang="0">
                  <a:pos x="43" y="86"/>
                </a:cxn>
                <a:cxn ang="0">
                  <a:pos x="33" y="85"/>
                </a:cxn>
                <a:cxn ang="0">
                  <a:pos x="24" y="82"/>
                </a:cxn>
                <a:cxn ang="0">
                  <a:pos x="16" y="77"/>
                </a:cxn>
                <a:cxn ang="0">
                  <a:pos x="9" y="70"/>
                </a:cxn>
                <a:cxn ang="0">
                  <a:pos x="5" y="62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1" y="33"/>
                </a:cxn>
                <a:cxn ang="0">
                  <a:pos x="5" y="24"/>
                </a:cxn>
                <a:cxn ang="0">
                  <a:pos x="9" y="16"/>
                </a:cxn>
                <a:cxn ang="0">
                  <a:pos x="16" y="9"/>
                </a:cxn>
                <a:cxn ang="0">
                  <a:pos x="24" y="4"/>
                </a:cxn>
                <a:cxn ang="0">
                  <a:pos x="33" y="1"/>
                </a:cxn>
                <a:cxn ang="0">
                  <a:pos x="43" y="0"/>
                </a:cxn>
              </a:cxnLst>
              <a:rect l="0" t="0" r="r" b="b"/>
              <a:pathLst>
                <a:path w="422" h="86">
                  <a:moveTo>
                    <a:pt x="43" y="0"/>
                  </a:moveTo>
                  <a:lnTo>
                    <a:pt x="378" y="0"/>
                  </a:lnTo>
                  <a:lnTo>
                    <a:pt x="388" y="1"/>
                  </a:lnTo>
                  <a:lnTo>
                    <a:pt x="397" y="4"/>
                  </a:lnTo>
                  <a:lnTo>
                    <a:pt x="405" y="9"/>
                  </a:lnTo>
                  <a:lnTo>
                    <a:pt x="412" y="16"/>
                  </a:lnTo>
                  <a:lnTo>
                    <a:pt x="417" y="24"/>
                  </a:lnTo>
                  <a:lnTo>
                    <a:pt x="421" y="33"/>
                  </a:lnTo>
                  <a:lnTo>
                    <a:pt x="422" y="43"/>
                  </a:lnTo>
                  <a:lnTo>
                    <a:pt x="421" y="53"/>
                  </a:lnTo>
                  <a:lnTo>
                    <a:pt x="417" y="62"/>
                  </a:lnTo>
                  <a:lnTo>
                    <a:pt x="412" y="70"/>
                  </a:lnTo>
                  <a:lnTo>
                    <a:pt x="405" y="77"/>
                  </a:lnTo>
                  <a:lnTo>
                    <a:pt x="397" y="82"/>
                  </a:lnTo>
                  <a:lnTo>
                    <a:pt x="388" y="85"/>
                  </a:lnTo>
                  <a:lnTo>
                    <a:pt x="378" y="86"/>
                  </a:lnTo>
                  <a:lnTo>
                    <a:pt x="43" y="86"/>
                  </a:lnTo>
                  <a:lnTo>
                    <a:pt x="33" y="85"/>
                  </a:lnTo>
                  <a:lnTo>
                    <a:pt x="24" y="82"/>
                  </a:lnTo>
                  <a:lnTo>
                    <a:pt x="16" y="77"/>
                  </a:lnTo>
                  <a:lnTo>
                    <a:pt x="9" y="70"/>
                  </a:lnTo>
                  <a:lnTo>
                    <a:pt x="5" y="62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3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69200" y="3327400"/>
              <a:ext cx="669925" cy="13811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8" y="0"/>
                </a:cxn>
                <a:cxn ang="0">
                  <a:pos x="388" y="1"/>
                </a:cxn>
                <a:cxn ang="0">
                  <a:pos x="397" y="5"/>
                </a:cxn>
                <a:cxn ang="0">
                  <a:pos x="405" y="9"/>
                </a:cxn>
                <a:cxn ang="0">
                  <a:pos x="412" y="16"/>
                </a:cxn>
                <a:cxn ang="0">
                  <a:pos x="417" y="24"/>
                </a:cxn>
                <a:cxn ang="0">
                  <a:pos x="421" y="33"/>
                </a:cxn>
                <a:cxn ang="0">
                  <a:pos x="422" y="43"/>
                </a:cxn>
                <a:cxn ang="0">
                  <a:pos x="421" y="53"/>
                </a:cxn>
                <a:cxn ang="0">
                  <a:pos x="417" y="62"/>
                </a:cxn>
                <a:cxn ang="0">
                  <a:pos x="412" y="70"/>
                </a:cxn>
                <a:cxn ang="0">
                  <a:pos x="405" y="77"/>
                </a:cxn>
                <a:cxn ang="0">
                  <a:pos x="397" y="82"/>
                </a:cxn>
                <a:cxn ang="0">
                  <a:pos x="388" y="85"/>
                </a:cxn>
                <a:cxn ang="0">
                  <a:pos x="378" y="87"/>
                </a:cxn>
                <a:cxn ang="0">
                  <a:pos x="43" y="87"/>
                </a:cxn>
                <a:cxn ang="0">
                  <a:pos x="33" y="85"/>
                </a:cxn>
                <a:cxn ang="0">
                  <a:pos x="24" y="82"/>
                </a:cxn>
                <a:cxn ang="0">
                  <a:pos x="16" y="77"/>
                </a:cxn>
                <a:cxn ang="0">
                  <a:pos x="9" y="70"/>
                </a:cxn>
                <a:cxn ang="0">
                  <a:pos x="5" y="62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1" y="33"/>
                </a:cxn>
                <a:cxn ang="0">
                  <a:pos x="5" y="24"/>
                </a:cxn>
                <a:cxn ang="0">
                  <a:pos x="9" y="16"/>
                </a:cxn>
                <a:cxn ang="0">
                  <a:pos x="16" y="9"/>
                </a:cxn>
                <a:cxn ang="0">
                  <a:pos x="24" y="5"/>
                </a:cxn>
                <a:cxn ang="0">
                  <a:pos x="33" y="1"/>
                </a:cxn>
                <a:cxn ang="0">
                  <a:pos x="43" y="0"/>
                </a:cxn>
              </a:cxnLst>
              <a:rect l="0" t="0" r="r" b="b"/>
              <a:pathLst>
                <a:path w="422" h="87">
                  <a:moveTo>
                    <a:pt x="43" y="0"/>
                  </a:moveTo>
                  <a:lnTo>
                    <a:pt x="378" y="0"/>
                  </a:lnTo>
                  <a:lnTo>
                    <a:pt x="388" y="1"/>
                  </a:lnTo>
                  <a:lnTo>
                    <a:pt x="397" y="5"/>
                  </a:lnTo>
                  <a:lnTo>
                    <a:pt x="405" y="9"/>
                  </a:lnTo>
                  <a:lnTo>
                    <a:pt x="412" y="16"/>
                  </a:lnTo>
                  <a:lnTo>
                    <a:pt x="417" y="24"/>
                  </a:lnTo>
                  <a:lnTo>
                    <a:pt x="421" y="33"/>
                  </a:lnTo>
                  <a:lnTo>
                    <a:pt x="422" y="43"/>
                  </a:lnTo>
                  <a:lnTo>
                    <a:pt x="421" y="53"/>
                  </a:lnTo>
                  <a:lnTo>
                    <a:pt x="417" y="62"/>
                  </a:lnTo>
                  <a:lnTo>
                    <a:pt x="412" y="70"/>
                  </a:lnTo>
                  <a:lnTo>
                    <a:pt x="405" y="77"/>
                  </a:lnTo>
                  <a:lnTo>
                    <a:pt x="397" y="82"/>
                  </a:lnTo>
                  <a:lnTo>
                    <a:pt x="388" y="85"/>
                  </a:lnTo>
                  <a:lnTo>
                    <a:pt x="378" y="87"/>
                  </a:lnTo>
                  <a:lnTo>
                    <a:pt x="43" y="87"/>
                  </a:lnTo>
                  <a:lnTo>
                    <a:pt x="33" y="85"/>
                  </a:lnTo>
                  <a:lnTo>
                    <a:pt x="24" y="82"/>
                  </a:lnTo>
                  <a:lnTo>
                    <a:pt x="16" y="77"/>
                  </a:lnTo>
                  <a:lnTo>
                    <a:pt x="9" y="70"/>
                  </a:lnTo>
                  <a:lnTo>
                    <a:pt x="5" y="62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4" y="5"/>
                  </a:lnTo>
                  <a:lnTo>
                    <a:pt x="33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377238" y="2593975"/>
              <a:ext cx="228600" cy="13652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01" y="0"/>
                </a:cxn>
                <a:cxn ang="0">
                  <a:pos x="111" y="1"/>
                </a:cxn>
                <a:cxn ang="0">
                  <a:pos x="120" y="4"/>
                </a:cxn>
                <a:cxn ang="0">
                  <a:pos x="128" y="9"/>
                </a:cxn>
                <a:cxn ang="0">
                  <a:pos x="135" y="16"/>
                </a:cxn>
                <a:cxn ang="0">
                  <a:pos x="139" y="24"/>
                </a:cxn>
                <a:cxn ang="0">
                  <a:pos x="143" y="33"/>
                </a:cxn>
                <a:cxn ang="0">
                  <a:pos x="144" y="43"/>
                </a:cxn>
                <a:cxn ang="0">
                  <a:pos x="143" y="53"/>
                </a:cxn>
                <a:cxn ang="0">
                  <a:pos x="139" y="62"/>
                </a:cxn>
                <a:cxn ang="0">
                  <a:pos x="135" y="70"/>
                </a:cxn>
                <a:cxn ang="0">
                  <a:pos x="128" y="76"/>
                </a:cxn>
                <a:cxn ang="0">
                  <a:pos x="120" y="82"/>
                </a:cxn>
                <a:cxn ang="0">
                  <a:pos x="111" y="85"/>
                </a:cxn>
                <a:cxn ang="0">
                  <a:pos x="101" y="86"/>
                </a:cxn>
                <a:cxn ang="0">
                  <a:pos x="43" y="86"/>
                </a:cxn>
                <a:cxn ang="0">
                  <a:pos x="33" y="85"/>
                </a:cxn>
                <a:cxn ang="0">
                  <a:pos x="24" y="82"/>
                </a:cxn>
                <a:cxn ang="0">
                  <a:pos x="16" y="76"/>
                </a:cxn>
                <a:cxn ang="0">
                  <a:pos x="9" y="70"/>
                </a:cxn>
                <a:cxn ang="0">
                  <a:pos x="4" y="62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1" y="33"/>
                </a:cxn>
                <a:cxn ang="0">
                  <a:pos x="4" y="24"/>
                </a:cxn>
                <a:cxn ang="0">
                  <a:pos x="9" y="16"/>
                </a:cxn>
                <a:cxn ang="0">
                  <a:pos x="16" y="9"/>
                </a:cxn>
                <a:cxn ang="0">
                  <a:pos x="24" y="4"/>
                </a:cxn>
                <a:cxn ang="0">
                  <a:pos x="33" y="1"/>
                </a:cxn>
                <a:cxn ang="0">
                  <a:pos x="43" y="0"/>
                </a:cxn>
              </a:cxnLst>
              <a:rect l="0" t="0" r="r" b="b"/>
              <a:pathLst>
                <a:path w="144" h="86">
                  <a:moveTo>
                    <a:pt x="43" y="0"/>
                  </a:moveTo>
                  <a:lnTo>
                    <a:pt x="101" y="0"/>
                  </a:lnTo>
                  <a:lnTo>
                    <a:pt x="111" y="1"/>
                  </a:lnTo>
                  <a:lnTo>
                    <a:pt x="120" y="4"/>
                  </a:lnTo>
                  <a:lnTo>
                    <a:pt x="128" y="9"/>
                  </a:lnTo>
                  <a:lnTo>
                    <a:pt x="135" y="16"/>
                  </a:lnTo>
                  <a:lnTo>
                    <a:pt x="139" y="24"/>
                  </a:lnTo>
                  <a:lnTo>
                    <a:pt x="143" y="33"/>
                  </a:lnTo>
                  <a:lnTo>
                    <a:pt x="144" y="43"/>
                  </a:lnTo>
                  <a:lnTo>
                    <a:pt x="143" y="53"/>
                  </a:lnTo>
                  <a:lnTo>
                    <a:pt x="139" y="62"/>
                  </a:lnTo>
                  <a:lnTo>
                    <a:pt x="135" y="70"/>
                  </a:lnTo>
                  <a:lnTo>
                    <a:pt x="128" y="76"/>
                  </a:lnTo>
                  <a:lnTo>
                    <a:pt x="120" y="82"/>
                  </a:lnTo>
                  <a:lnTo>
                    <a:pt x="111" y="85"/>
                  </a:lnTo>
                  <a:lnTo>
                    <a:pt x="101" y="86"/>
                  </a:lnTo>
                  <a:lnTo>
                    <a:pt x="43" y="86"/>
                  </a:lnTo>
                  <a:lnTo>
                    <a:pt x="33" y="85"/>
                  </a:lnTo>
                  <a:lnTo>
                    <a:pt x="24" y="82"/>
                  </a:lnTo>
                  <a:lnTo>
                    <a:pt x="16" y="76"/>
                  </a:lnTo>
                  <a:lnTo>
                    <a:pt x="9" y="70"/>
                  </a:lnTo>
                  <a:lnTo>
                    <a:pt x="4" y="62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4" y="24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3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8377238" y="2960688"/>
              <a:ext cx="228600" cy="13652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01" y="0"/>
                </a:cxn>
                <a:cxn ang="0">
                  <a:pos x="111" y="1"/>
                </a:cxn>
                <a:cxn ang="0">
                  <a:pos x="120" y="4"/>
                </a:cxn>
                <a:cxn ang="0">
                  <a:pos x="128" y="9"/>
                </a:cxn>
                <a:cxn ang="0">
                  <a:pos x="135" y="16"/>
                </a:cxn>
                <a:cxn ang="0">
                  <a:pos x="139" y="24"/>
                </a:cxn>
                <a:cxn ang="0">
                  <a:pos x="143" y="33"/>
                </a:cxn>
                <a:cxn ang="0">
                  <a:pos x="144" y="43"/>
                </a:cxn>
                <a:cxn ang="0">
                  <a:pos x="143" y="53"/>
                </a:cxn>
                <a:cxn ang="0">
                  <a:pos x="139" y="62"/>
                </a:cxn>
                <a:cxn ang="0">
                  <a:pos x="135" y="70"/>
                </a:cxn>
                <a:cxn ang="0">
                  <a:pos x="128" y="77"/>
                </a:cxn>
                <a:cxn ang="0">
                  <a:pos x="120" y="82"/>
                </a:cxn>
                <a:cxn ang="0">
                  <a:pos x="111" y="85"/>
                </a:cxn>
                <a:cxn ang="0">
                  <a:pos x="101" y="86"/>
                </a:cxn>
                <a:cxn ang="0">
                  <a:pos x="43" y="86"/>
                </a:cxn>
                <a:cxn ang="0">
                  <a:pos x="33" y="85"/>
                </a:cxn>
                <a:cxn ang="0">
                  <a:pos x="24" y="82"/>
                </a:cxn>
                <a:cxn ang="0">
                  <a:pos x="16" y="77"/>
                </a:cxn>
                <a:cxn ang="0">
                  <a:pos x="9" y="70"/>
                </a:cxn>
                <a:cxn ang="0">
                  <a:pos x="4" y="62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1" y="33"/>
                </a:cxn>
                <a:cxn ang="0">
                  <a:pos x="4" y="24"/>
                </a:cxn>
                <a:cxn ang="0">
                  <a:pos x="9" y="16"/>
                </a:cxn>
                <a:cxn ang="0">
                  <a:pos x="16" y="9"/>
                </a:cxn>
                <a:cxn ang="0">
                  <a:pos x="24" y="4"/>
                </a:cxn>
                <a:cxn ang="0">
                  <a:pos x="33" y="1"/>
                </a:cxn>
                <a:cxn ang="0">
                  <a:pos x="43" y="0"/>
                </a:cxn>
              </a:cxnLst>
              <a:rect l="0" t="0" r="r" b="b"/>
              <a:pathLst>
                <a:path w="144" h="86">
                  <a:moveTo>
                    <a:pt x="43" y="0"/>
                  </a:moveTo>
                  <a:lnTo>
                    <a:pt x="101" y="0"/>
                  </a:lnTo>
                  <a:lnTo>
                    <a:pt x="111" y="1"/>
                  </a:lnTo>
                  <a:lnTo>
                    <a:pt x="120" y="4"/>
                  </a:lnTo>
                  <a:lnTo>
                    <a:pt x="128" y="9"/>
                  </a:lnTo>
                  <a:lnTo>
                    <a:pt x="135" y="16"/>
                  </a:lnTo>
                  <a:lnTo>
                    <a:pt x="139" y="24"/>
                  </a:lnTo>
                  <a:lnTo>
                    <a:pt x="143" y="33"/>
                  </a:lnTo>
                  <a:lnTo>
                    <a:pt x="144" y="43"/>
                  </a:lnTo>
                  <a:lnTo>
                    <a:pt x="143" y="53"/>
                  </a:lnTo>
                  <a:lnTo>
                    <a:pt x="139" y="62"/>
                  </a:lnTo>
                  <a:lnTo>
                    <a:pt x="135" y="70"/>
                  </a:lnTo>
                  <a:lnTo>
                    <a:pt x="128" y="77"/>
                  </a:lnTo>
                  <a:lnTo>
                    <a:pt x="120" y="82"/>
                  </a:lnTo>
                  <a:lnTo>
                    <a:pt x="111" y="85"/>
                  </a:lnTo>
                  <a:lnTo>
                    <a:pt x="101" y="86"/>
                  </a:lnTo>
                  <a:lnTo>
                    <a:pt x="43" y="86"/>
                  </a:lnTo>
                  <a:lnTo>
                    <a:pt x="33" y="85"/>
                  </a:lnTo>
                  <a:lnTo>
                    <a:pt x="24" y="82"/>
                  </a:lnTo>
                  <a:lnTo>
                    <a:pt x="16" y="77"/>
                  </a:lnTo>
                  <a:lnTo>
                    <a:pt x="9" y="70"/>
                  </a:lnTo>
                  <a:lnTo>
                    <a:pt x="4" y="62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4" y="24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4" y="4"/>
                  </a:lnTo>
                  <a:lnTo>
                    <a:pt x="33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8377238" y="3327400"/>
              <a:ext cx="228600" cy="13811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01" y="0"/>
                </a:cxn>
                <a:cxn ang="0">
                  <a:pos x="111" y="1"/>
                </a:cxn>
                <a:cxn ang="0">
                  <a:pos x="120" y="5"/>
                </a:cxn>
                <a:cxn ang="0">
                  <a:pos x="128" y="9"/>
                </a:cxn>
                <a:cxn ang="0">
                  <a:pos x="135" y="16"/>
                </a:cxn>
                <a:cxn ang="0">
                  <a:pos x="139" y="24"/>
                </a:cxn>
                <a:cxn ang="0">
                  <a:pos x="143" y="33"/>
                </a:cxn>
                <a:cxn ang="0">
                  <a:pos x="144" y="43"/>
                </a:cxn>
                <a:cxn ang="0">
                  <a:pos x="143" y="53"/>
                </a:cxn>
                <a:cxn ang="0">
                  <a:pos x="139" y="62"/>
                </a:cxn>
                <a:cxn ang="0">
                  <a:pos x="135" y="70"/>
                </a:cxn>
                <a:cxn ang="0">
                  <a:pos x="128" y="77"/>
                </a:cxn>
                <a:cxn ang="0">
                  <a:pos x="120" y="82"/>
                </a:cxn>
                <a:cxn ang="0">
                  <a:pos x="111" y="85"/>
                </a:cxn>
                <a:cxn ang="0">
                  <a:pos x="101" y="87"/>
                </a:cxn>
                <a:cxn ang="0">
                  <a:pos x="43" y="87"/>
                </a:cxn>
                <a:cxn ang="0">
                  <a:pos x="33" y="85"/>
                </a:cxn>
                <a:cxn ang="0">
                  <a:pos x="24" y="82"/>
                </a:cxn>
                <a:cxn ang="0">
                  <a:pos x="16" y="77"/>
                </a:cxn>
                <a:cxn ang="0">
                  <a:pos x="9" y="70"/>
                </a:cxn>
                <a:cxn ang="0">
                  <a:pos x="4" y="62"/>
                </a:cxn>
                <a:cxn ang="0">
                  <a:pos x="1" y="53"/>
                </a:cxn>
                <a:cxn ang="0">
                  <a:pos x="0" y="43"/>
                </a:cxn>
                <a:cxn ang="0">
                  <a:pos x="1" y="33"/>
                </a:cxn>
                <a:cxn ang="0">
                  <a:pos x="4" y="24"/>
                </a:cxn>
                <a:cxn ang="0">
                  <a:pos x="9" y="16"/>
                </a:cxn>
                <a:cxn ang="0">
                  <a:pos x="16" y="9"/>
                </a:cxn>
                <a:cxn ang="0">
                  <a:pos x="24" y="5"/>
                </a:cxn>
                <a:cxn ang="0">
                  <a:pos x="33" y="1"/>
                </a:cxn>
                <a:cxn ang="0">
                  <a:pos x="43" y="0"/>
                </a:cxn>
              </a:cxnLst>
              <a:rect l="0" t="0" r="r" b="b"/>
              <a:pathLst>
                <a:path w="144" h="87">
                  <a:moveTo>
                    <a:pt x="43" y="0"/>
                  </a:moveTo>
                  <a:lnTo>
                    <a:pt x="101" y="0"/>
                  </a:lnTo>
                  <a:lnTo>
                    <a:pt x="111" y="1"/>
                  </a:lnTo>
                  <a:lnTo>
                    <a:pt x="120" y="5"/>
                  </a:lnTo>
                  <a:lnTo>
                    <a:pt x="128" y="9"/>
                  </a:lnTo>
                  <a:lnTo>
                    <a:pt x="135" y="16"/>
                  </a:lnTo>
                  <a:lnTo>
                    <a:pt x="139" y="24"/>
                  </a:lnTo>
                  <a:lnTo>
                    <a:pt x="143" y="33"/>
                  </a:lnTo>
                  <a:lnTo>
                    <a:pt x="144" y="43"/>
                  </a:lnTo>
                  <a:lnTo>
                    <a:pt x="143" y="53"/>
                  </a:lnTo>
                  <a:lnTo>
                    <a:pt x="139" y="62"/>
                  </a:lnTo>
                  <a:lnTo>
                    <a:pt x="135" y="70"/>
                  </a:lnTo>
                  <a:lnTo>
                    <a:pt x="128" y="77"/>
                  </a:lnTo>
                  <a:lnTo>
                    <a:pt x="120" y="82"/>
                  </a:lnTo>
                  <a:lnTo>
                    <a:pt x="111" y="85"/>
                  </a:lnTo>
                  <a:lnTo>
                    <a:pt x="101" y="87"/>
                  </a:lnTo>
                  <a:lnTo>
                    <a:pt x="43" y="87"/>
                  </a:lnTo>
                  <a:lnTo>
                    <a:pt x="33" y="85"/>
                  </a:lnTo>
                  <a:lnTo>
                    <a:pt x="24" y="82"/>
                  </a:lnTo>
                  <a:lnTo>
                    <a:pt x="16" y="77"/>
                  </a:lnTo>
                  <a:lnTo>
                    <a:pt x="9" y="70"/>
                  </a:lnTo>
                  <a:lnTo>
                    <a:pt x="4" y="62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4" y="24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4" y="5"/>
                  </a:lnTo>
                  <a:lnTo>
                    <a:pt x="33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7239000" y="1885950"/>
              <a:ext cx="1697038" cy="1982788"/>
            </a:xfrm>
            <a:custGeom>
              <a:avLst/>
              <a:gdLst/>
              <a:ahLst/>
              <a:cxnLst>
                <a:cxn ang="0">
                  <a:pos x="139" y="329"/>
                </a:cxn>
                <a:cxn ang="0">
                  <a:pos x="127" y="336"/>
                </a:cxn>
                <a:cxn ang="0">
                  <a:pos x="120" y="349"/>
                </a:cxn>
                <a:cxn ang="0">
                  <a:pos x="118" y="1093"/>
                </a:cxn>
                <a:cxn ang="0">
                  <a:pos x="122" y="1108"/>
                </a:cxn>
                <a:cxn ang="0">
                  <a:pos x="133" y="1118"/>
                </a:cxn>
                <a:cxn ang="0">
                  <a:pos x="147" y="1122"/>
                </a:cxn>
                <a:cxn ang="0">
                  <a:pos x="930" y="1121"/>
                </a:cxn>
                <a:cxn ang="0">
                  <a:pos x="942" y="1113"/>
                </a:cxn>
                <a:cxn ang="0">
                  <a:pos x="949" y="1101"/>
                </a:cxn>
                <a:cxn ang="0">
                  <a:pos x="951" y="357"/>
                </a:cxn>
                <a:cxn ang="0">
                  <a:pos x="947" y="342"/>
                </a:cxn>
                <a:cxn ang="0">
                  <a:pos x="936" y="332"/>
                </a:cxn>
                <a:cxn ang="0">
                  <a:pos x="922" y="328"/>
                </a:cxn>
                <a:cxn ang="0">
                  <a:pos x="29" y="0"/>
                </a:cxn>
                <a:cxn ang="0">
                  <a:pos x="113" y="2"/>
                </a:cxn>
                <a:cxn ang="0">
                  <a:pos x="126" y="9"/>
                </a:cxn>
                <a:cxn ang="0">
                  <a:pos x="134" y="22"/>
                </a:cxn>
                <a:cxn ang="0">
                  <a:pos x="148" y="62"/>
                </a:cxn>
                <a:cxn ang="0">
                  <a:pos x="170" y="97"/>
                </a:cxn>
                <a:cxn ang="0">
                  <a:pos x="198" y="127"/>
                </a:cxn>
                <a:cxn ang="0">
                  <a:pos x="231" y="150"/>
                </a:cxn>
                <a:cxn ang="0">
                  <a:pos x="269" y="166"/>
                </a:cxn>
                <a:cxn ang="0">
                  <a:pos x="309" y="175"/>
                </a:cxn>
                <a:cxn ang="0">
                  <a:pos x="739" y="176"/>
                </a:cxn>
                <a:cxn ang="0">
                  <a:pos x="780" y="171"/>
                </a:cxn>
                <a:cxn ang="0">
                  <a:pos x="820" y="159"/>
                </a:cxn>
                <a:cxn ang="0">
                  <a:pos x="855" y="139"/>
                </a:cxn>
                <a:cxn ang="0">
                  <a:pos x="886" y="112"/>
                </a:cxn>
                <a:cxn ang="0">
                  <a:pos x="911" y="80"/>
                </a:cxn>
                <a:cxn ang="0">
                  <a:pos x="929" y="43"/>
                </a:cxn>
                <a:cxn ang="0">
                  <a:pos x="938" y="15"/>
                </a:cxn>
                <a:cxn ang="0">
                  <a:pos x="948" y="4"/>
                </a:cxn>
                <a:cxn ang="0">
                  <a:pos x="963" y="0"/>
                </a:cxn>
                <a:cxn ang="0">
                  <a:pos x="1048" y="2"/>
                </a:cxn>
                <a:cxn ang="0">
                  <a:pos x="1061" y="9"/>
                </a:cxn>
                <a:cxn ang="0">
                  <a:pos x="1068" y="21"/>
                </a:cxn>
                <a:cxn ang="0">
                  <a:pos x="1069" y="1220"/>
                </a:cxn>
                <a:cxn ang="0">
                  <a:pos x="1065" y="1234"/>
                </a:cxn>
                <a:cxn ang="0">
                  <a:pos x="1055" y="1245"/>
                </a:cxn>
                <a:cxn ang="0">
                  <a:pos x="1040" y="1249"/>
                </a:cxn>
                <a:cxn ang="0">
                  <a:pos x="21" y="1248"/>
                </a:cxn>
                <a:cxn ang="0">
                  <a:pos x="8" y="1240"/>
                </a:cxn>
                <a:cxn ang="0">
                  <a:pos x="1" y="1228"/>
                </a:cxn>
                <a:cxn ang="0">
                  <a:pos x="0" y="29"/>
                </a:cxn>
                <a:cxn ang="0">
                  <a:pos x="4" y="15"/>
                </a:cxn>
                <a:cxn ang="0">
                  <a:pos x="14" y="4"/>
                </a:cxn>
                <a:cxn ang="0">
                  <a:pos x="29" y="0"/>
                </a:cxn>
              </a:cxnLst>
              <a:rect l="0" t="0" r="r" b="b"/>
              <a:pathLst>
                <a:path w="1069" h="1249">
                  <a:moveTo>
                    <a:pt x="147" y="328"/>
                  </a:moveTo>
                  <a:lnTo>
                    <a:pt x="139" y="329"/>
                  </a:lnTo>
                  <a:lnTo>
                    <a:pt x="133" y="332"/>
                  </a:lnTo>
                  <a:lnTo>
                    <a:pt x="127" y="336"/>
                  </a:lnTo>
                  <a:lnTo>
                    <a:pt x="122" y="342"/>
                  </a:lnTo>
                  <a:lnTo>
                    <a:pt x="120" y="349"/>
                  </a:lnTo>
                  <a:lnTo>
                    <a:pt x="118" y="357"/>
                  </a:lnTo>
                  <a:lnTo>
                    <a:pt x="118" y="1093"/>
                  </a:lnTo>
                  <a:lnTo>
                    <a:pt x="120" y="1101"/>
                  </a:lnTo>
                  <a:lnTo>
                    <a:pt x="122" y="1108"/>
                  </a:lnTo>
                  <a:lnTo>
                    <a:pt x="127" y="1113"/>
                  </a:lnTo>
                  <a:lnTo>
                    <a:pt x="133" y="1118"/>
                  </a:lnTo>
                  <a:lnTo>
                    <a:pt x="139" y="1121"/>
                  </a:lnTo>
                  <a:lnTo>
                    <a:pt x="147" y="1122"/>
                  </a:lnTo>
                  <a:lnTo>
                    <a:pt x="922" y="1122"/>
                  </a:lnTo>
                  <a:lnTo>
                    <a:pt x="930" y="1121"/>
                  </a:lnTo>
                  <a:lnTo>
                    <a:pt x="936" y="1118"/>
                  </a:lnTo>
                  <a:lnTo>
                    <a:pt x="942" y="1113"/>
                  </a:lnTo>
                  <a:lnTo>
                    <a:pt x="947" y="1108"/>
                  </a:lnTo>
                  <a:lnTo>
                    <a:pt x="949" y="1101"/>
                  </a:lnTo>
                  <a:lnTo>
                    <a:pt x="951" y="1093"/>
                  </a:lnTo>
                  <a:lnTo>
                    <a:pt x="951" y="357"/>
                  </a:lnTo>
                  <a:lnTo>
                    <a:pt x="949" y="349"/>
                  </a:lnTo>
                  <a:lnTo>
                    <a:pt x="947" y="342"/>
                  </a:lnTo>
                  <a:lnTo>
                    <a:pt x="942" y="336"/>
                  </a:lnTo>
                  <a:lnTo>
                    <a:pt x="936" y="332"/>
                  </a:lnTo>
                  <a:lnTo>
                    <a:pt x="930" y="329"/>
                  </a:lnTo>
                  <a:lnTo>
                    <a:pt x="922" y="328"/>
                  </a:lnTo>
                  <a:lnTo>
                    <a:pt x="147" y="328"/>
                  </a:lnTo>
                  <a:close/>
                  <a:moveTo>
                    <a:pt x="29" y="0"/>
                  </a:moveTo>
                  <a:lnTo>
                    <a:pt x="106" y="0"/>
                  </a:lnTo>
                  <a:lnTo>
                    <a:pt x="113" y="2"/>
                  </a:lnTo>
                  <a:lnTo>
                    <a:pt x="120" y="4"/>
                  </a:lnTo>
                  <a:lnTo>
                    <a:pt x="126" y="9"/>
                  </a:lnTo>
                  <a:lnTo>
                    <a:pt x="131" y="15"/>
                  </a:lnTo>
                  <a:lnTo>
                    <a:pt x="134" y="22"/>
                  </a:lnTo>
                  <a:lnTo>
                    <a:pt x="140" y="43"/>
                  </a:lnTo>
                  <a:lnTo>
                    <a:pt x="148" y="62"/>
                  </a:lnTo>
                  <a:lnTo>
                    <a:pt x="158" y="80"/>
                  </a:lnTo>
                  <a:lnTo>
                    <a:pt x="170" y="97"/>
                  </a:lnTo>
                  <a:lnTo>
                    <a:pt x="183" y="112"/>
                  </a:lnTo>
                  <a:lnTo>
                    <a:pt x="198" y="127"/>
                  </a:lnTo>
                  <a:lnTo>
                    <a:pt x="214" y="139"/>
                  </a:lnTo>
                  <a:lnTo>
                    <a:pt x="231" y="150"/>
                  </a:lnTo>
                  <a:lnTo>
                    <a:pt x="249" y="159"/>
                  </a:lnTo>
                  <a:lnTo>
                    <a:pt x="269" y="166"/>
                  </a:lnTo>
                  <a:lnTo>
                    <a:pt x="289" y="171"/>
                  </a:lnTo>
                  <a:lnTo>
                    <a:pt x="309" y="175"/>
                  </a:lnTo>
                  <a:lnTo>
                    <a:pt x="330" y="176"/>
                  </a:lnTo>
                  <a:lnTo>
                    <a:pt x="739" y="176"/>
                  </a:lnTo>
                  <a:lnTo>
                    <a:pt x="760" y="175"/>
                  </a:lnTo>
                  <a:lnTo>
                    <a:pt x="780" y="171"/>
                  </a:lnTo>
                  <a:lnTo>
                    <a:pt x="800" y="166"/>
                  </a:lnTo>
                  <a:lnTo>
                    <a:pt x="820" y="159"/>
                  </a:lnTo>
                  <a:lnTo>
                    <a:pt x="838" y="150"/>
                  </a:lnTo>
                  <a:lnTo>
                    <a:pt x="855" y="139"/>
                  </a:lnTo>
                  <a:lnTo>
                    <a:pt x="871" y="127"/>
                  </a:lnTo>
                  <a:lnTo>
                    <a:pt x="886" y="112"/>
                  </a:lnTo>
                  <a:lnTo>
                    <a:pt x="899" y="97"/>
                  </a:lnTo>
                  <a:lnTo>
                    <a:pt x="911" y="80"/>
                  </a:lnTo>
                  <a:lnTo>
                    <a:pt x="921" y="62"/>
                  </a:lnTo>
                  <a:lnTo>
                    <a:pt x="929" y="43"/>
                  </a:lnTo>
                  <a:lnTo>
                    <a:pt x="935" y="22"/>
                  </a:lnTo>
                  <a:lnTo>
                    <a:pt x="938" y="15"/>
                  </a:lnTo>
                  <a:lnTo>
                    <a:pt x="943" y="9"/>
                  </a:lnTo>
                  <a:lnTo>
                    <a:pt x="948" y="4"/>
                  </a:lnTo>
                  <a:lnTo>
                    <a:pt x="956" y="2"/>
                  </a:lnTo>
                  <a:lnTo>
                    <a:pt x="963" y="0"/>
                  </a:lnTo>
                  <a:lnTo>
                    <a:pt x="1040" y="0"/>
                  </a:lnTo>
                  <a:lnTo>
                    <a:pt x="1048" y="2"/>
                  </a:lnTo>
                  <a:lnTo>
                    <a:pt x="1055" y="4"/>
                  </a:lnTo>
                  <a:lnTo>
                    <a:pt x="1061" y="9"/>
                  </a:lnTo>
                  <a:lnTo>
                    <a:pt x="1065" y="15"/>
                  </a:lnTo>
                  <a:lnTo>
                    <a:pt x="1068" y="21"/>
                  </a:lnTo>
                  <a:lnTo>
                    <a:pt x="1069" y="29"/>
                  </a:lnTo>
                  <a:lnTo>
                    <a:pt x="1069" y="1220"/>
                  </a:lnTo>
                  <a:lnTo>
                    <a:pt x="1068" y="1228"/>
                  </a:lnTo>
                  <a:lnTo>
                    <a:pt x="1065" y="1234"/>
                  </a:lnTo>
                  <a:lnTo>
                    <a:pt x="1061" y="1240"/>
                  </a:lnTo>
                  <a:lnTo>
                    <a:pt x="1055" y="1245"/>
                  </a:lnTo>
                  <a:lnTo>
                    <a:pt x="1048" y="1248"/>
                  </a:lnTo>
                  <a:lnTo>
                    <a:pt x="1040" y="1249"/>
                  </a:lnTo>
                  <a:lnTo>
                    <a:pt x="29" y="1249"/>
                  </a:lnTo>
                  <a:lnTo>
                    <a:pt x="21" y="1248"/>
                  </a:lnTo>
                  <a:lnTo>
                    <a:pt x="14" y="1245"/>
                  </a:lnTo>
                  <a:lnTo>
                    <a:pt x="8" y="1240"/>
                  </a:lnTo>
                  <a:lnTo>
                    <a:pt x="4" y="1235"/>
                  </a:lnTo>
                  <a:lnTo>
                    <a:pt x="1" y="1228"/>
                  </a:lnTo>
                  <a:lnTo>
                    <a:pt x="0" y="1220"/>
                  </a:lnTo>
                  <a:lnTo>
                    <a:pt x="0" y="29"/>
                  </a:lnTo>
                  <a:lnTo>
                    <a:pt x="1" y="21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42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Default Theme">
  <a:themeElements>
    <a:clrScheme name="01_Theme0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7649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FFFFFF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4972</TotalTime>
  <Words>721</Words>
  <Application>Microsoft Office PowerPoint</Application>
  <PresentationFormat>Demonstracija ekrane (16:9)</PresentationFormat>
  <Paragraphs>134</Paragraphs>
  <Slides>16</Slides>
  <Notes>10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2" baseType="lpstr">
      <vt:lpstr>HP Simplified</vt:lpstr>
      <vt:lpstr>Calibri</vt:lpstr>
      <vt:lpstr>FontAwesome</vt:lpstr>
      <vt:lpstr>Calibri Light</vt:lpstr>
      <vt:lpstr>Arial</vt:lpstr>
      <vt:lpstr>Default Theme</vt:lpstr>
      <vt:lpstr>„PowerPoint“ pateiktis</vt:lpstr>
      <vt:lpstr>„PowerPoint“ pateiktis</vt:lpstr>
      <vt:lpstr>VSF kvietimai teikti PĮP</vt:lpstr>
      <vt:lpstr>Detalizuotas VSF9 kvietimas</vt:lpstr>
      <vt:lpstr>VSF programos kvietimų apibendrinimas</vt:lpstr>
      <vt:lpstr>VSF programos kvietimų apibendrinimas</vt:lpstr>
      <vt:lpstr>VSF programos lėšų įsisavinimas</vt:lpstr>
      <vt:lpstr>„PowerPoint“ pateiktis</vt:lpstr>
      <vt:lpstr>SVVP kvietimai teikti PĮP</vt:lpstr>
      <vt:lpstr>Detalizuotas SVVP14 kvietimas</vt:lpstr>
      <vt:lpstr>SVVP programos kvietimų apibendrinimas</vt:lpstr>
      <vt:lpstr>SVVP programos kvietimų apibendrinimas</vt:lpstr>
      <vt:lpstr>SVVP programos lėšų įsisavinimas</vt:lpstr>
      <vt:lpstr>Darbai VSF ir SVVP programose per 2024 m.</vt:lpstr>
      <vt:lpstr>Atkreipiame dėmesį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CPVA</dc:creator>
  <cp:lastModifiedBy>Mindaugas Rauba</cp:lastModifiedBy>
  <cp:revision>445</cp:revision>
  <dcterms:created xsi:type="dcterms:W3CDTF">2015-09-08T18:46:55Z</dcterms:created>
  <dcterms:modified xsi:type="dcterms:W3CDTF">2025-02-12T06:22:20Z</dcterms:modified>
</cp:coreProperties>
</file>