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0" r:id="rId3"/>
    <p:sldId id="264" r:id="rId4"/>
    <p:sldId id="332" r:id="rId5"/>
    <p:sldId id="334" r:id="rId6"/>
    <p:sldId id="278" r:id="rId7"/>
    <p:sldId id="318" r:id="rId8"/>
    <p:sldId id="338" r:id="rId9"/>
    <p:sldId id="292" r:id="rId10"/>
    <p:sldId id="283" r:id="rId11"/>
    <p:sldId id="335" r:id="rId12"/>
    <p:sldId id="336" r:id="rId13"/>
    <p:sldId id="337" r:id="rId14"/>
    <p:sldId id="317" r:id="rId15"/>
    <p:sldId id="281" r:id="rId16"/>
    <p:sldId id="319" r:id="rId17"/>
    <p:sldId id="320" r:id="rId18"/>
    <p:sldId id="321" r:id="rId19"/>
    <p:sldId id="324" r:id="rId20"/>
    <p:sldId id="326" r:id="rId21"/>
    <p:sldId id="327" r:id="rId22"/>
    <p:sldId id="325" r:id="rId23"/>
    <p:sldId id="323"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a" initials="E" lastIdx="4" clrIdx="0">
    <p:extLst>
      <p:ext uri="{19B8F6BF-5375-455C-9EA6-DF929625EA0E}">
        <p15:presenceInfo xmlns:p15="http://schemas.microsoft.com/office/powerpoint/2012/main" userId="Edita" providerId="None"/>
      </p:ext>
    </p:extLst>
  </p:cmAuthor>
  <p:cmAuthor id="2" name="Lina Šemetulskytė" initials="LŠ" lastIdx="11" clrIdx="1">
    <p:extLst>
      <p:ext uri="{19B8F6BF-5375-455C-9EA6-DF929625EA0E}">
        <p15:presenceInfo xmlns:p15="http://schemas.microsoft.com/office/powerpoint/2012/main" userId="S-1-5-21-4209697224-3871758227-447121003-11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E8F"/>
    <a:srgbClr val="006699"/>
    <a:srgbClr val="243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14"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596B8-037D-4338-8BF2-307F87CE6BA5}" type="datetimeFigureOut">
              <a:rPr lang="lt-LT" smtClean="0"/>
              <a:t>2025-02-12</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2751C-ED95-4C68-867E-B80FFA5E2AE0}" type="slidenum">
              <a:rPr lang="lt-LT" smtClean="0"/>
              <a:t>‹#›</a:t>
            </a:fld>
            <a:endParaRPr lang="lt-LT"/>
          </a:p>
        </p:txBody>
      </p:sp>
    </p:spTree>
    <p:extLst>
      <p:ext uri="{BB962C8B-B14F-4D97-AF65-F5344CB8AC3E}">
        <p14:creationId xmlns:p14="http://schemas.microsoft.com/office/powerpoint/2010/main" val="7291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sfsvvp.l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2751C-ED95-4C68-867E-B80FFA5E2AE0}" type="slidenum">
              <a:rPr lang="lt-LT" smtClean="0"/>
              <a:t>1</a:t>
            </a:fld>
            <a:endParaRPr lang="lt-LT"/>
          </a:p>
        </p:txBody>
      </p:sp>
    </p:spTree>
    <p:extLst>
      <p:ext uri="{BB962C8B-B14F-4D97-AF65-F5344CB8AC3E}">
        <p14:creationId xmlns:p14="http://schemas.microsoft.com/office/powerpoint/2010/main" val="216902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52513-DF60-ABD1-78E8-BF51D1F78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0BE62-64F5-1A98-242E-BCC1EE49B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23F2E-8755-A088-1353-B32F6B6033F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5CF0EA2D-E086-42F1-B921-BCC40F8FDC36}"/>
              </a:ext>
            </a:extLst>
          </p:cNvPr>
          <p:cNvSpPr>
            <a:spLocks noGrp="1"/>
          </p:cNvSpPr>
          <p:nvPr>
            <p:ph type="sldNum" sz="quarter" idx="5"/>
          </p:nvPr>
        </p:nvSpPr>
        <p:spPr/>
        <p:txBody>
          <a:bodyPr/>
          <a:lstStyle/>
          <a:p>
            <a:fld id="{43C2751C-ED95-4C68-867E-B80FFA5E2AE0}" type="slidenum">
              <a:rPr lang="lt-LT" smtClean="0"/>
              <a:t>11</a:t>
            </a:fld>
            <a:endParaRPr lang="lt-LT"/>
          </a:p>
        </p:txBody>
      </p:sp>
    </p:spTree>
    <p:extLst>
      <p:ext uri="{BB962C8B-B14F-4D97-AF65-F5344CB8AC3E}">
        <p14:creationId xmlns:p14="http://schemas.microsoft.com/office/powerpoint/2010/main" val="336269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2751C-ED95-4C68-867E-B80FFA5E2AE0}" type="slidenum">
              <a:rPr lang="lt-LT" smtClean="0"/>
              <a:t>13</a:t>
            </a:fld>
            <a:endParaRPr lang="lt-LT"/>
          </a:p>
        </p:txBody>
      </p:sp>
    </p:spTree>
    <p:extLst>
      <p:ext uri="{BB962C8B-B14F-4D97-AF65-F5344CB8AC3E}">
        <p14:creationId xmlns:p14="http://schemas.microsoft.com/office/powerpoint/2010/main" val="294004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2751C-ED95-4C68-867E-B80FFA5E2AE0}" type="slidenum">
              <a:rPr lang="lt-LT" smtClean="0"/>
              <a:t>15</a:t>
            </a:fld>
            <a:endParaRPr lang="lt-LT"/>
          </a:p>
        </p:txBody>
      </p:sp>
    </p:spTree>
    <p:extLst>
      <p:ext uri="{BB962C8B-B14F-4D97-AF65-F5344CB8AC3E}">
        <p14:creationId xmlns:p14="http://schemas.microsoft.com/office/powerpoint/2010/main" val="370513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2751C-ED95-4C68-867E-B80FFA5E2AE0}" type="slidenum">
              <a:rPr lang="lt-LT" smtClean="0"/>
              <a:t>16</a:t>
            </a:fld>
            <a:endParaRPr lang="lt-LT"/>
          </a:p>
        </p:txBody>
      </p:sp>
    </p:spTree>
    <p:extLst>
      <p:ext uri="{BB962C8B-B14F-4D97-AF65-F5344CB8AC3E}">
        <p14:creationId xmlns:p14="http://schemas.microsoft.com/office/powerpoint/2010/main" val="3856139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02C1-3945-6340-617E-69E8ACC83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3A957-BBD1-DF74-41B6-EE42D7D41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24436-1E68-66CA-ABC2-2B2DBC98B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5CF52-E69C-7F2C-0B83-FA30434BF79D}"/>
              </a:ext>
            </a:extLst>
          </p:cNvPr>
          <p:cNvSpPr>
            <a:spLocks noGrp="1"/>
          </p:cNvSpPr>
          <p:nvPr>
            <p:ph type="sldNum" sz="quarter" idx="5"/>
          </p:nvPr>
        </p:nvSpPr>
        <p:spPr/>
        <p:txBody>
          <a:bodyPr/>
          <a:lstStyle/>
          <a:p>
            <a:fld id="{43C2751C-ED95-4C68-867E-B80FFA5E2AE0}" type="slidenum">
              <a:rPr lang="lt-LT" smtClean="0"/>
              <a:t>17</a:t>
            </a:fld>
            <a:endParaRPr lang="lt-LT"/>
          </a:p>
        </p:txBody>
      </p:sp>
    </p:spTree>
    <p:extLst>
      <p:ext uri="{BB962C8B-B14F-4D97-AF65-F5344CB8AC3E}">
        <p14:creationId xmlns:p14="http://schemas.microsoft.com/office/powerpoint/2010/main" val="286487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CB29-8D36-3A44-2572-B826E288D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07C1E-D5B2-FAD7-5D0C-86C1D0C4E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BE41B-1520-3724-35F7-1ED76DBB2B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C57C50-6BA4-E312-4FC9-DFB9131425C6}"/>
              </a:ext>
            </a:extLst>
          </p:cNvPr>
          <p:cNvSpPr>
            <a:spLocks noGrp="1"/>
          </p:cNvSpPr>
          <p:nvPr>
            <p:ph type="sldNum" sz="quarter" idx="5"/>
          </p:nvPr>
        </p:nvSpPr>
        <p:spPr/>
        <p:txBody>
          <a:bodyPr/>
          <a:lstStyle/>
          <a:p>
            <a:fld id="{43C2751C-ED95-4C68-867E-B80FFA5E2AE0}" type="slidenum">
              <a:rPr lang="lt-LT" smtClean="0"/>
              <a:t>18</a:t>
            </a:fld>
            <a:endParaRPr lang="lt-LT"/>
          </a:p>
        </p:txBody>
      </p:sp>
    </p:spTree>
    <p:extLst>
      <p:ext uri="{BB962C8B-B14F-4D97-AF65-F5344CB8AC3E}">
        <p14:creationId xmlns:p14="http://schemas.microsoft.com/office/powerpoint/2010/main" val="314418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B6429-ACD8-6E8E-3D2F-CBE41DB3D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C3985-E235-5202-AAD2-04ADCD7E7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A0655-CCDA-8DD4-26C1-A183283154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48C85E-E571-BB89-94C2-C6BF21F8235E}"/>
              </a:ext>
            </a:extLst>
          </p:cNvPr>
          <p:cNvSpPr>
            <a:spLocks noGrp="1"/>
          </p:cNvSpPr>
          <p:nvPr>
            <p:ph type="sldNum" sz="quarter" idx="5"/>
          </p:nvPr>
        </p:nvSpPr>
        <p:spPr/>
        <p:txBody>
          <a:bodyPr/>
          <a:lstStyle/>
          <a:p>
            <a:fld id="{43C2751C-ED95-4C68-867E-B80FFA5E2AE0}" type="slidenum">
              <a:rPr lang="lt-LT" smtClean="0"/>
              <a:t>19</a:t>
            </a:fld>
            <a:endParaRPr lang="lt-LT"/>
          </a:p>
        </p:txBody>
      </p:sp>
    </p:spTree>
    <p:extLst>
      <p:ext uri="{BB962C8B-B14F-4D97-AF65-F5344CB8AC3E}">
        <p14:creationId xmlns:p14="http://schemas.microsoft.com/office/powerpoint/2010/main" val="192593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D437-AFE1-9D89-6AB5-D68B5849A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ECE55-6D2C-F660-EB01-E6192B883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2339D-C007-166F-3DCF-661945934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27D92D-7427-B21D-F513-4E177DA14466}"/>
              </a:ext>
            </a:extLst>
          </p:cNvPr>
          <p:cNvSpPr>
            <a:spLocks noGrp="1"/>
          </p:cNvSpPr>
          <p:nvPr>
            <p:ph type="sldNum" sz="quarter" idx="5"/>
          </p:nvPr>
        </p:nvSpPr>
        <p:spPr/>
        <p:txBody>
          <a:bodyPr/>
          <a:lstStyle/>
          <a:p>
            <a:fld id="{43C2751C-ED95-4C68-867E-B80FFA5E2AE0}" type="slidenum">
              <a:rPr lang="lt-LT" smtClean="0"/>
              <a:t>20</a:t>
            </a:fld>
            <a:endParaRPr lang="lt-LT"/>
          </a:p>
        </p:txBody>
      </p:sp>
    </p:spTree>
    <p:extLst>
      <p:ext uri="{BB962C8B-B14F-4D97-AF65-F5344CB8AC3E}">
        <p14:creationId xmlns:p14="http://schemas.microsoft.com/office/powerpoint/2010/main" val="369636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0BC44-9092-4D4E-6DAB-5475B8378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55C2B-AC73-73D0-485D-3BCBD2023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B6EEB-A6F1-CF53-30AD-2ED431E496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7DDE7-7E32-ABC2-CF56-856B81B960FF}"/>
              </a:ext>
            </a:extLst>
          </p:cNvPr>
          <p:cNvSpPr>
            <a:spLocks noGrp="1"/>
          </p:cNvSpPr>
          <p:nvPr>
            <p:ph type="sldNum" sz="quarter" idx="5"/>
          </p:nvPr>
        </p:nvSpPr>
        <p:spPr/>
        <p:txBody>
          <a:bodyPr/>
          <a:lstStyle/>
          <a:p>
            <a:fld id="{43C2751C-ED95-4C68-867E-B80FFA5E2AE0}" type="slidenum">
              <a:rPr lang="lt-LT" smtClean="0"/>
              <a:t>21</a:t>
            </a:fld>
            <a:endParaRPr lang="lt-LT"/>
          </a:p>
        </p:txBody>
      </p:sp>
    </p:spTree>
    <p:extLst>
      <p:ext uri="{BB962C8B-B14F-4D97-AF65-F5344CB8AC3E}">
        <p14:creationId xmlns:p14="http://schemas.microsoft.com/office/powerpoint/2010/main" val="94672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96A8-360C-9176-8233-5300D028A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62991-89F0-29A1-3894-DB2C702FB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1C67E-5798-4D85-46B0-2AE9F1A98A1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1A3C49E-3A31-B97C-145E-181AEC132C85}"/>
              </a:ext>
            </a:extLst>
          </p:cNvPr>
          <p:cNvSpPr>
            <a:spLocks noGrp="1"/>
          </p:cNvSpPr>
          <p:nvPr>
            <p:ph type="sldNum" sz="quarter" idx="5"/>
          </p:nvPr>
        </p:nvSpPr>
        <p:spPr/>
        <p:txBody>
          <a:bodyPr/>
          <a:lstStyle/>
          <a:p>
            <a:fld id="{43C2751C-ED95-4C68-867E-B80FFA5E2AE0}" type="slidenum">
              <a:rPr lang="lt-LT" smtClean="0"/>
              <a:t>22</a:t>
            </a:fld>
            <a:endParaRPr lang="lt-LT"/>
          </a:p>
        </p:txBody>
      </p:sp>
    </p:spTree>
    <p:extLst>
      <p:ext uri="{BB962C8B-B14F-4D97-AF65-F5344CB8AC3E}">
        <p14:creationId xmlns:p14="http://schemas.microsoft.com/office/powerpoint/2010/main" val="35726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2</a:t>
            </a:fld>
            <a:endParaRPr lang="lt-LT"/>
          </a:p>
        </p:txBody>
      </p:sp>
    </p:spTree>
    <p:extLst>
      <p:ext uri="{BB962C8B-B14F-4D97-AF65-F5344CB8AC3E}">
        <p14:creationId xmlns:p14="http://schemas.microsoft.com/office/powerpoint/2010/main" val="1479150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570B9-E881-61C0-E4D8-9ED98D2A5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147CC-12E8-35E8-16C8-74F8437C6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6BDCD-7FD6-B9EA-1BD3-8970749825C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lt-LT" sz="1200" dirty="0">
                <a:latin typeface="+mj-lt"/>
              </a:rPr>
              <a:t>Vadovaujančioji institucija pakvietė SVVP ir VSF programų lėšomis finansuojamų projektų pareiškėjus ir vykdytojus bei programas administruojančių institucijų atstovus į renginį „Horizontaliųjų principų taikymo ypatumai“, kuris vyko 2024-05-29. Renginyje pranešimus skaitė Lygių galimybių ekspertės.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lt-LT" sz="1200" dirty="0">
                <a:latin typeface="+mj-lt"/>
              </a:rPr>
              <a:t>Siekiant užtikrinti horizontaliųjų principų laikymąsi į SVVP ir VSF 2021–2027 m. programų teisės aktus įtrauktas reikalavimas projektams nepažeisti horizontaliųjų principų.</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latin typeface="+mj-lt"/>
            </a:endParaRPr>
          </a:p>
          <a:p>
            <a:endParaRPr lang="lt-LT" dirty="0"/>
          </a:p>
        </p:txBody>
      </p:sp>
      <p:sp>
        <p:nvSpPr>
          <p:cNvPr id="4" name="Slide Number Placeholder 3">
            <a:extLst>
              <a:ext uri="{FF2B5EF4-FFF2-40B4-BE49-F238E27FC236}">
                <a16:creationId xmlns:a16="http://schemas.microsoft.com/office/drawing/2014/main" id="{119DD44E-6713-F1AB-446E-E50B934C4C22}"/>
              </a:ext>
            </a:extLst>
          </p:cNvPr>
          <p:cNvSpPr>
            <a:spLocks noGrp="1"/>
          </p:cNvSpPr>
          <p:nvPr>
            <p:ph type="sldNum" sz="quarter" idx="5"/>
          </p:nvPr>
        </p:nvSpPr>
        <p:spPr/>
        <p:txBody>
          <a:bodyPr/>
          <a:lstStyle/>
          <a:p>
            <a:fld id="{43C2751C-ED95-4C68-867E-B80FFA5E2AE0}" type="slidenum">
              <a:rPr lang="lt-LT" smtClean="0"/>
              <a:t>23</a:t>
            </a:fld>
            <a:endParaRPr lang="lt-LT"/>
          </a:p>
        </p:txBody>
      </p:sp>
    </p:spTree>
    <p:extLst>
      <p:ext uri="{BB962C8B-B14F-4D97-AF65-F5344CB8AC3E}">
        <p14:creationId xmlns:p14="http://schemas.microsoft.com/office/powerpoint/2010/main" val="2215692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lt-LT" sz="1200" dirty="0">
                <a:latin typeface="+mj-lt"/>
              </a:rPr>
              <a:t>vadovaujančioji institucija 2023 m. rugsėjo 14 d. organizavo komunikacijos renginį, kurio tikslas supažindinti renginio dalyvius su VSF 2014–2020 m. programos įgyvendinimo rezultatais ir pristatyti SVVP ir VSF  2021–2027 m. programas.</a:t>
            </a:r>
          </a:p>
          <a:p>
            <a:endParaRPr lang="lt-LT" sz="1200" dirty="0">
              <a:latin typeface="+mj-lt"/>
            </a:endParaRPr>
          </a:p>
          <a:p>
            <a:pPr marL="342900" indent="-342900">
              <a:buFont typeface="Wingdings" panose="05000000000000000000" pitchFamily="2" charset="2"/>
              <a:buChar char="q"/>
            </a:pPr>
            <a:r>
              <a:rPr lang="lt-LT" sz="1200" dirty="0">
                <a:latin typeface="+mj-lt"/>
              </a:rPr>
              <a:t>tarpinė institucija kartu su vadovaujančiąja institucija parengė komunikacijos vadovą pareiškėjams ir projektų vykdytojams. </a:t>
            </a:r>
          </a:p>
          <a:p>
            <a:endParaRPr lang="lt-LT" sz="1200" dirty="0">
              <a:latin typeface="+mj-lt"/>
            </a:endParaRPr>
          </a:p>
          <a:p>
            <a:pPr marL="342900" indent="-342900">
              <a:buFont typeface="Wingdings" panose="05000000000000000000" pitchFamily="2" charset="2"/>
              <a:buChar char="q"/>
            </a:pPr>
            <a:r>
              <a:rPr lang="lt-LT" sz="1200" dirty="0">
                <a:latin typeface="+mj-lt"/>
              </a:rPr>
              <a:t>tarpinė institucija organizavo komunikacijos renginį: „</a:t>
            </a:r>
            <a:r>
              <a:rPr lang="lt-LT" sz="1200" i="1" dirty="0">
                <a:latin typeface="+mj-lt"/>
              </a:rPr>
              <a:t>Komunikacijos vadovas: ką ir kaip komunikuoti apie Europos Sąjungos lėšomis finansuojamus projektus?</a:t>
            </a:r>
            <a:r>
              <a:rPr lang="lt-LT" sz="1200" dirty="0">
                <a:latin typeface="+mj-lt"/>
              </a:rPr>
              <a:t>“. Renginio metu buvo pristatyti SVVP ir VSF 2021–2027 m. programų pagrindiniai reikalavimai bei patarimai kaip tinkamai komunikuoti apie SVVP ir VSF lėšomis finansuojamus projektus.</a:t>
            </a:r>
          </a:p>
          <a:p>
            <a:endParaRPr lang="lt-LT" sz="1200" dirty="0">
              <a:latin typeface="+mj-lt"/>
            </a:endParaRPr>
          </a:p>
          <a:p>
            <a:pPr marL="342900" indent="-342900">
              <a:buFont typeface="Wingdings" panose="05000000000000000000" pitchFamily="2" charset="2"/>
              <a:buChar char="q"/>
            </a:pPr>
            <a:r>
              <a:rPr lang="lt-LT" sz="1200" dirty="0">
                <a:latin typeface="+mj-lt"/>
              </a:rPr>
              <a:t>vadovaujančioji institucija vykdė komunikaciją apie SVVP ir VSF programų įgyvendinimą bendrame Vidaus reikalų ministerijos tinklapyje ir vadovaujančiosios institucijos interneto svetainėje </a:t>
            </a:r>
            <a:r>
              <a:rPr lang="lt-LT" sz="1200" dirty="0">
                <a:latin typeface="+mj-lt"/>
                <a:hlinkClick r:id="rId3"/>
              </a:rPr>
              <a:t>https://www.vsfsvvp.lt</a:t>
            </a:r>
            <a:r>
              <a:rPr lang="lt-LT" sz="1200" dirty="0">
                <a:latin typeface="+mj-lt"/>
              </a:rPr>
              <a:t> </a:t>
            </a:r>
          </a:p>
          <a:p>
            <a:endParaRPr lang="lt-LT" sz="1200" dirty="0">
              <a:latin typeface="+mj-lt"/>
            </a:endParaRPr>
          </a:p>
          <a:p>
            <a:pPr marL="342900" indent="-342900">
              <a:buFont typeface="Wingdings" panose="05000000000000000000" pitchFamily="2" charset="2"/>
              <a:buChar char="q"/>
            </a:pPr>
            <a:r>
              <a:rPr lang="lt-LT" sz="1200" dirty="0">
                <a:latin typeface="+mj-lt"/>
              </a:rPr>
              <a:t>siekiant užtikrinti nuoseklumą, visais lygmenimis yra paskirtas vienas bendras SVVP/VSF programų komunikacijos koordinatorius.</a:t>
            </a:r>
          </a:p>
          <a:p>
            <a:endParaRPr lang="lt-LT" sz="1200" dirty="0">
              <a:latin typeface="+mj-lt"/>
            </a:endParaRPr>
          </a:p>
          <a:p>
            <a:pPr marL="342900" indent="-342900">
              <a:buFont typeface="Wingdings" panose="05000000000000000000" pitchFamily="2" charset="2"/>
              <a:buChar char="q"/>
            </a:pPr>
            <a:r>
              <a:rPr lang="lt-LT" sz="1200" dirty="0">
                <a:latin typeface="+mj-lt"/>
              </a:rPr>
              <a:t>vadovaujančioji institucija dalyvavo nacionalinio koordinatoriaus ir Europos Komisijos organizuojamuose renginiuose, skirtuose komunikacijos klausimams aptarti.</a:t>
            </a:r>
          </a:p>
          <a:p>
            <a:endParaRPr lang="lt-LT" sz="1200" dirty="0">
              <a:latin typeface="+mj-lt"/>
            </a:endParaRPr>
          </a:p>
          <a:p>
            <a:endParaRPr lang="lt-LT" sz="1200" dirty="0">
              <a:latin typeface="+mj-lt"/>
            </a:endParaRPr>
          </a:p>
          <a:p>
            <a:endParaRPr lang="lt-LT" sz="1200" dirty="0">
              <a:latin typeface="+mj-lt"/>
            </a:endParaRPr>
          </a:p>
          <a:p>
            <a:endParaRPr lang="lt-LT" sz="1200" dirty="0">
              <a:latin typeface="+mj-lt"/>
            </a:endParaRPr>
          </a:p>
          <a:p>
            <a:endParaRPr lang="lt-LT" sz="1200" dirty="0">
              <a:latin typeface="+mj-lt"/>
            </a:endParaRPr>
          </a:p>
          <a:p>
            <a:endParaRPr lang="lt-LT" sz="1200" dirty="0">
              <a:latin typeface="+mj-lt"/>
            </a:endParaRPr>
          </a:p>
          <a:p>
            <a:endParaRPr lang="lt-LT" dirty="0"/>
          </a:p>
        </p:txBody>
      </p:sp>
      <p:sp>
        <p:nvSpPr>
          <p:cNvPr id="4" name="Slide Number Placeholder 3"/>
          <p:cNvSpPr>
            <a:spLocks noGrp="1"/>
          </p:cNvSpPr>
          <p:nvPr>
            <p:ph type="sldNum" sz="quarter" idx="5"/>
          </p:nvPr>
        </p:nvSpPr>
        <p:spPr/>
        <p:txBody>
          <a:bodyPr/>
          <a:lstStyle/>
          <a:p>
            <a:fld id="{43C2751C-ED95-4C68-867E-B80FFA5E2AE0}" type="slidenum">
              <a:rPr lang="lt-LT" smtClean="0"/>
              <a:t>24</a:t>
            </a:fld>
            <a:endParaRPr lang="lt-LT"/>
          </a:p>
        </p:txBody>
      </p:sp>
    </p:spTree>
    <p:extLst>
      <p:ext uri="{BB962C8B-B14F-4D97-AF65-F5344CB8AC3E}">
        <p14:creationId xmlns:p14="http://schemas.microsoft.com/office/powerpoint/2010/main" val="38309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3</a:t>
            </a:fld>
            <a:endParaRPr lang="lt-LT"/>
          </a:p>
        </p:txBody>
      </p:sp>
    </p:spTree>
    <p:extLst>
      <p:ext uri="{BB962C8B-B14F-4D97-AF65-F5344CB8AC3E}">
        <p14:creationId xmlns:p14="http://schemas.microsoft.com/office/powerpoint/2010/main" val="213767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77C2-FD55-F5C6-7CCE-2B9CF61B91EC}"/>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03AA59E-1C9E-502A-33C7-1BEDFFAA128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39DF48B-5B9B-CEA7-9BDD-EF886D57D40A}"/>
              </a:ext>
            </a:extLst>
          </p:cNvPr>
          <p:cNvSpPr>
            <a:spLocks noGrp="1"/>
          </p:cNvSpPr>
          <p:nvPr>
            <p:ph type="body" idx="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278B3E6A-7415-6A7A-56F0-13DA1EA13D82}"/>
              </a:ext>
            </a:extLst>
          </p:cNvPr>
          <p:cNvSpPr>
            <a:spLocks noGrp="1"/>
          </p:cNvSpPr>
          <p:nvPr>
            <p:ph type="sldNum" sz="quarter" idx="5"/>
          </p:nvPr>
        </p:nvSpPr>
        <p:spPr/>
        <p:txBody>
          <a:bodyPr/>
          <a:lstStyle/>
          <a:p>
            <a:fld id="{43C2751C-ED95-4C68-867E-B80FFA5E2AE0}" type="slidenum">
              <a:rPr lang="lt-LT" smtClean="0"/>
              <a:t>4</a:t>
            </a:fld>
            <a:endParaRPr lang="lt-LT"/>
          </a:p>
        </p:txBody>
      </p:sp>
    </p:spTree>
    <p:extLst>
      <p:ext uri="{BB962C8B-B14F-4D97-AF65-F5344CB8AC3E}">
        <p14:creationId xmlns:p14="http://schemas.microsoft.com/office/powerpoint/2010/main" val="12335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BF029-BC1D-6149-274E-50A79844E0F0}"/>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9925686-8BAF-22D3-2789-7DE1D7726FA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4574E1EB-5E37-47CF-7135-4357D71C2501}"/>
              </a:ext>
            </a:extLst>
          </p:cNvPr>
          <p:cNvSpPr>
            <a:spLocks noGrp="1"/>
          </p:cNvSpPr>
          <p:nvPr>
            <p:ph type="body" idx="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6E1AD1A7-723C-5F6C-B1DD-73360F108339}"/>
              </a:ext>
            </a:extLst>
          </p:cNvPr>
          <p:cNvSpPr>
            <a:spLocks noGrp="1"/>
          </p:cNvSpPr>
          <p:nvPr>
            <p:ph type="sldNum" sz="quarter" idx="5"/>
          </p:nvPr>
        </p:nvSpPr>
        <p:spPr/>
        <p:txBody>
          <a:bodyPr/>
          <a:lstStyle/>
          <a:p>
            <a:fld id="{43C2751C-ED95-4C68-867E-B80FFA5E2AE0}" type="slidenum">
              <a:rPr lang="lt-LT" smtClean="0"/>
              <a:t>5</a:t>
            </a:fld>
            <a:endParaRPr lang="lt-LT"/>
          </a:p>
        </p:txBody>
      </p:sp>
    </p:spTree>
    <p:extLst>
      <p:ext uri="{BB962C8B-B14F-4D97-AF65-F5344CB8AC3E}">
        <p14:creationId xmlns:p14="http://schemas.microsoft.com/office/powerpoint/2010/main" val="76454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i="0" dirty="0">
              <a:solidFill>
                <a:schemeClr val="tx1"/>
              </a:solidFill>
            </a:endParaRPr>
          </a:p>
        </p:txBody>
      </p:sp>
      <p:sp>
        <p:nvSpPr>
          <p:cNvPr id="4" name="Slide Number Placeholder 3"/>
          <p:cNvSpPr>
            <a:spLocks noGrp="1"/>
          </p:cNvSpPr>
          <p:nvPr>
            <p:ph type="sldNum" sz="quarter" idx="5"/>
          </p:nvPr>
        </p:nvSpPr>
        <p:spPr/>
        <p:txBody>
          <a:bodyPr/>
          <a:lstStyle/>
          <a:p>
            <a:fld id="{43C2751C-ED95-4C68-867E-B80FFA5E2AE0}" type="slidenum">
              <a:rPr lang="lt-LT" smtClean="0"/>
              <a:t>6</a:t>
            </a:fld>
            <a:endParaRPr lang="lt-LT"/>
          </a:p>
        </p:txBody>
      </p:sp>
    </p:spTree>
    <p:extLst>
      <p:ext uri="{BB962C8B-B14F-4D97-AF65-F5344CB8AC3E}">
        <p14:creationId xmlns:p14="http://schemas.microsoft.com/office/powerpoint/2010/main" val="13791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6841-672A-DB94-9126-679E57B4A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E5335-6E50-8F8B-3986-21D500E48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2DA29-71E6-E8AD-66B8-FCD5084ECE9C}"/>
              </a:ext>
            </a:extLst>
          </p:cNvPr>
          <p:cNvSpPr>
            <a:spLocks noGrp="1"/>
          </p:cNvSpPr>
          <p:nvPr>
            <p:ph type="body" idx="1"/>
          </p:nvPr>
        </p:nvSpPr>
        <p:spPr/>
        <p:txBody>
          <a:bodyPr/>
          <a:lstStyle/>
          <a:p>
            <a:endParaRPr lang="lt-LT" i="0" dirty="0">
              <a:solidFill>
                <a:schemeClr val="tx1"/>
              </a:solidFill>
            </a:endParaRPr>
          </a:p>
        </p:txBody>
      </p:sp>
      <p:sp>
        <p:nvSpPr>
          <p:cNvPr id="4" name="Slide Number Placeholder 3">
            <a:extLst>
              <a:ext uri="{FF2B5EF4-FFF2-40B4-BE49-F238E27FC236}">
                <a16:creationId xmlns:a16="http://schemas.microsoft.com/office/drawing/2014/main" id="{3A78AFA7-0C9C-E9CD-3418-97C58986D24C}"/>
              </a:ext>
            </a:extLst>
          </p:cNvPr>
          <p:cNvSpPr>
            <a:spLocks noGrp="1"/>
          </p:cNvSpPr>
          <p:nvPr>
            <p:ph type="sldNum" sz="quarter" idx="5"/>
          </p:nvPr>
        </p:nvSpPr>
        <p:spPr/>
        <p:txBody>
          <a:bodyPr/>
          <a:lstStyle/>
          <a:p>
            <a:fld id="{43C2751C-ED95-4C68-867E-B80FFA5E2AE0}" type="slidenum">
              <a:rPr lang="lt-LT" smtClean="0"/>
              <a:t>7</a:t>
            </a:fld>
            <a:endParaRPr lang="lt-LT"/>
          </a:p>
        </p:txBody>
      </p:sp>
    </p:spTree>
    <p:extLst>
      <p:ext uri="{BB962C8B-B14F-4D97-AF65-F5344CB8AC3E}">
        <p14:creationId xmlns:p14="http://schemas.microsoft.com/office/powerpoint/2010/main" val="304217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2197-45D4-5067-E4A1-761F76FFF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D85E4-0776-62BA-7CA1-D3D85BC0C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66A52-CED3-5B49-3A68-07959ADAE19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7C487A9-0876-B172-1516-B2A79B964B9F}"/>
              </a:ext>
            </a:extLst>
          </p:cNvPr>
          <p:cNvSpPr>
            <a:spLocks noGrp="1"/>
          </p:cNvSpPr>
          <p:nvPr>
            <p:ph type="sldNum" sz="quarter" idx="5"/>
          </p:nvPr>
        </p:nvSpPr>
        <p:spPr/>
        <p:txBody>
          <a:bodyPr/>
          <a:lstStyle/>
          <a:p>
            <a:fld id="{43C2751C-ED95-4C68-867E-B80FFA5E2AE0}" type="slidenum">
              <a:rPr lang="lt-LT" smtClean="0"/>
              <a:t>8</a:t>
            </a:fld>
            <a:endParaRPr lang="lt-LT"/>
          </a:p>
        </p:txBody>
      </p:sp>
    </p:spTree>
    <p:extLst>
      <p:ext uri="{BB962C8B-B14F-4D97-AF65-F5344CB8AC3E}">
        <p14:creationId xmlns:p14="http://schemas.microsoft.com/office/powerpoint/2010/main" val="168848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43C2751C-ED95-4C68-867E-B80FFA5E2AE0}" type="slidenum">
              <a:rPr lang="lt-LT" smtClean="0"/>
              <a:t>9</a:t>
            </a:fld>
            <a:endParaRPr lang="lt-LT"/>
          </a:p>
        </p:txBody>
      </p:sp>
    </p:spTree>
    <p:extLst>
      <p:ext uri="{BB962C8B-B14F-4D97-AF65-F5344CB8AC3E}">
        <p14:creationId xmlns:p14="http://schemas.microsoft.com/office/powerpoint/2010/main" val="363763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E74D-302D-9EF0-15C9-72526448E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AE928-4D01-09DC-8831-F8D2D4148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FC792C-ADAE-1D31-120E-AB14319532D3}"/>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5" name="Footer Placeholder 4">
            <a:extLst>
              <a:ext uri="{FF2B5EF4-FFF2-40B4-BE49-F238E27FC236}">
                <a16:creationId xmlns:a16="http://schemas.microsoft.com/office/drawing/2014/main" id="{093BF9C5-62FC-7F8E-2349-87A6DC6E1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EC1D4-CE51-B017-CC86-ED81BC734843}"/>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729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8BF9-AE4B-3635-C3FE-7DEAE2F1BE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AA089-B377-1539-3FD7-5C6638A10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1983B-5420-2B32-98F7-A52ED52065FC}"/>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5" name="Footer Placeholder 4">
            <a:extLst>
              <a:ext uri="{FF2B5EF4-FFF2-40B4-BE49-F238E27FC236}">
                <a16:creationId xmlns:a16="http://schemas.microsoft.com/office/drawing/2014/main" id="{02884109-2FF7-451D-E898-83A2C46F0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F4D9C-553D-1202-BB4B-4A47D8E2BBF4}"/>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4790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AC32D-9D2E-0D66-6CE8-C71B610994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B94FF-9A37-911E-A1A3-14EDB8BD05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42397-CE39-51D5-3F74-70AEDC54C14F}"/>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5" name="Footer Placeholder 4">
            <a:extLst>
              <a:ext uri="{FF2B5EF4-FFF2-40B4-BE49-F238E27FC236}">
                <a16:creationId xmlns:a16="http://schemas.microsoft.com/office/drawing/2014/main" id="{A7F48C25-7E31-820F-3E45-611444B9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C59F0-666E-24AC-DD44-4600C90AD480}"/>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56310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D15C-7966-7F2F-5B34-40D58639A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34370-0BBC-9C4A-5E18-824B484DD7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C3B45-379F-D122-95BB-FF9550027B02}"/>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5" name="Footer Placeholder 4">
            <a:extLst>
              <a:ext uri="{FF2B5EF4-FFF2-40B4-BE49-F238E27FC236}">
                <a16:creationId xmlns:a16="http://schemas.microsoft.com/office/drawing/2014/main" id="{FDDB187F-9F4D-B168-B563-196F0E4A1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099A8-7D89-4D0C-5D8A-42821DB149B9}"/>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7298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458E-DFA5-7865-A0C3-5E3D4398E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4450E-DCB6-177C-0724-610AC6CFC5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840111-1D22-89AF-FF3F-75499B32CE69}"/>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5" name="Footer Placeholder 4">
            <a:extLst>
              <a:ext uri="{FF2B5EF4-FFF2-40B4-BE49-F238E27FC236}">
                <a16:creationId xmlns:a16="http://schemas.microsoft.com/office/drawing/2014/main" id="{3D486C95-5EEC-76BF-3B83-5FE74DB2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858F3-3465-9AD7-2FAB-F504E87BBEE9}"/>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79873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FEB6-303B-6409-2814-475235E46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076C9-CA61-00FD-4095-DE8C29F3EB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B107C-4B1F-814D-EEBC-CFF06D1DA3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8EACD-DF00-9CDB-A3AA-94F41F012732}"/>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6" name="Footer Placeholder 5">
            <a:extLst>
              <a:ext uri="{FF2B5EF4-FFF2-40B4-BE49-F238E27FC236}">
                <a16:creationId xmlns:a16="http://schemas.microsoft.com/office/drawing/2014/main" id="{73BC5B36-34C5-3CA9-6072-4FEEB9B26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FD52C-D5CA-F390-EC5D-7882AE9AE08B}"/>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344034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B2BD-3EAB-99FC-B799-DAC82ED000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411D14-96B0-AD1F-E86D-F55B11B91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BC737-FB28-90F2-7524-8391B06338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E8365-E7C1-43A6-ADD7-8C910B7AD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253F2-D9EB-BC6F-783C-1F70EDCDE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ED5D4-175F-8160-FCE0-F5C1177E151C}"/>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8" name="Footer Placeholder 7">
            <a:extLst>
              <a:ext uri="{FF2B5EF4-FFF2-40B4-BE49-F238E27FC236}">
                <a16:creationId xmlns:a16="http://schemas.microsoft.com/office/drawing/2014/main" id="{98EC320D-E54E-1CEC-C9FA-ABF8B7DFA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4B5029-68A8-DFF8-BF50-28B13E2A2891}"/>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277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5D43-3D49-9285-B34A-B8F0ADA35E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E5977D-297E-121D-3CA3-4F292E4448A5}"/>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4" name="Footer Placeholder 3">
            <a:extLst>
              <a:ext uri="{FF2B5EF4-FFF2-40B4-BE49-F238E27FC236}">
                <a16:creationId xmlns:a16="http://schemas.microsoft.com/office/drawing/2014/main" id="{325B9BEE-79FF-AD61-7BFA-58628BC59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3895E3-05D8-719F-C21A-62BD85470728}"/>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41279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8DA00-17F7-079C-FE0A-F5C12EFCDC17}"/>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3" name="Footer Placeholder 2">
            <a:extLst>
              <a:ext uri="{FF2B5EF4-FFF2-40B4-BE49-F238E27FC236}">
                <a16:creationId xmlns:a16="http://schemas.microsoft.com/office/drawing/2014/main" id="{10E101F9-6AD8-8E99-01C6-38C6165FE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4CDD-28B5-B9FB-8B34-F7F97F7240DF}"/>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2975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9C53-F30C-3742-CE46-EA763E2D3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654C8-96A6-95F8-8EA1-11D9047B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7BE29-DF8E-6C61-BA73-109B54E36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2E0D1-C32B-A134-FE0E-DB6673B93318}"/>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6" name="Footer Placeholder 5">
            <a:extLst>
              <a:ext uri="{FF2B5EF4-FFF2-40B4-BE49-F238E27FC236}">
                <a16:creationId xmlns:a16="http://schemas.microsoft.com/office/drawing/2014/main" id="{136981EC-09D6-416B-83D1-7424E331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645C2-0F55-9599-67E0-C79BE05EB525}"/>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95436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7602-2710-1FAC-0D6D-0AACD3A65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31FBEF-A406-9263-27D5-4DB6E9936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DF1B5-9F97-9B0E-1EAF-4718547D8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3576B-FF8B-2D3F-78C6-BB2F348BE29E}"/>
              </a:ext>
            </a:extLst>
          </p:cNvPr>
          <p:cNvSpPr>
            <a:spLocks noGrp="1"/>
          </p:cNvSpPr>
          <p:nvPr>
            <p:ph type="dt" sz="half" idx="10"/>
          </p:nvPr>
        </p:nvSpPr>
        <p:spPr/>
        <p:txBody>
          <a:bodyPr/>
          <a:lstStyle/>
          <a:p>
            <a:fld id="{D292C156-66E5-4E2E-8566-40F2D32CE8C5}" type="datetimeFigureOut">
              <a:rPr lang="en-US" smtClean="0"/>
              <a:t>2/12/2025</a:t>
            </a:fld>
            <a:endParaRPr lang="en-US"/>
          </a:p>
        </p:txBody>
      </p:sp>
      <p:sp>
        <p:nvSpPr>
          <p:cNvPr id="6" name="Footer Placeholder 5">
            <a:extLst>
              <a:ext uri="{FF2B5EF4-FFF2-40B4-BE49-F238E27FC236}">
                <a16:creationId xmlns:a16="http://schemas.microsoft.com/office/drawing/2014/main" id="{4BAD89D0-8E48-E8E5-7054-B924B1886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0D4E7-16D0-16EF-14CB-4B35C8B95300}"/>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49676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293A8-3380-AD46-75AF-3858249AE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C193ED-3FEE-183B-0AFA-DAC0D77A6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88385-7BC5-621A-A147-429585F4F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2C156-66E5-4E2E-8566-40F2D32CE8C5}" type="datetimeFigureOut">
              <a:rPr lang="en-US" smtClean="0"/>
              <a:t>2/12/2025</a:t>
            </a:fld>
            <a:endParaRPr lang="en-US"/>
          </a:p>
        </p:txBody>
      </p:sp>
      <p:sp>
        <p:nvSpPr>
          <p:cNvPr id="5" name="Footer Placeholder 4">
            <a:extLst>
              <a:ext uri="{FF2B5EF4-FFF2-40B4-BE49-F238E27FC236}">
                <a16:creationId xmlns:a16="http://schemas.microsoft.com/office/drawing/2014/main" id="{E08B9389-87CD-F460-5373-505716C88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8625CA-D961-AE85-7740-153437FBD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B2088-A515-4DFE-AE2B-FFA223CB4BBE}" type="slidenum">
              <a:rPr lang="en-US" smtClean="0"/>
              <a:t>‹#›</a:t>
            </a:fld>
            <a:endParaRPr lang="en-US"/>
          </a:p>
        </p:txBody>
      </p:sp>
    </p:spTree>
    <p:extLst>
      <p:ext uri="{BB962C8B-B14F-4D97-AF65-F5344CB8AC3E}">
        <p14:creationId xmlns:p14="http://schemas.microsoft.com/office/powerpoint/2010/main" val="287827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vsfsvvp.lt/" TargetMode="External"/><Relationship Id="rId4" Type="http://schemas.openxmlformats.org/officeDocument/2006/relationships/hyperlink" Target="https://www.vrm.lrv.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1.jpg"/><Relationship Id="rId21" Type="http://schemas.openxmlformats.org/officeDocument/2006/relationships/image" Target="../media/image23.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2.svg"/><Relationship Id="rId18" Type="http://schemas.openxmlformats.org/officeDocument/2006/relationships/image" Target="../media/image33.png"/><Relationship Id="rId3" Type="http://schemas.openxmlformats.org/officeDocument/2006/relationships/image" Target="../media/image1.jpg"/><Relationship Id="rId21" Type="http://schemas.openxmlformats.org/officeDocument/2006/relationships/image" Target="../media/image13.svg"/><Relationship Id="rId7" Type="http://schemas.openxmlformats.org/officeDocument/2006/relationships/image" Target="../media/image28.svg"/><Relationship Id="rId12" Type="http://schemas.openxmlformats.org/officeDocument/2006/relationships/image" Target="../media/image31.png"/><Relationship Id="rId17" Type="http://schemas.openxmlformats.org/officeDocument/2006/relationships/image" Target="../media/image11.svg"/><Relationship Id="rId2" Type="http://schemas.openxmlformats.org/officeDocument/2006/relationships/notesSlide" Target="../notesSlides/notesSlide5.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5" Type="http://schemas.openxmlformats.org/officeDocument/2006/relationships/image" Target="../media/image9.svg"/><Relationship Id="rId10" Type="http://schemas.openxmlformats.org/officeDocument/2006/relationships/image" Target="../media/image29.png"/><Relationship Id="rId19" Type="http://schemas.openxmlformats.org/officeDocument/2006/relationships/image" Target="../media/image34.svg"/><Relationship Id="rId4" Type="http://schemas.openxmlformats.org/officeDocument/2006/relationships/image" Target="../media/image25.png"/><Relationship Id="rId9" Type="http://schemas.openxmlformats.org/officeDocument/2006/relationships/image" Target="../media/image7.sv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
            <a:extLst>
              <a:ext uri="{FF2B5EF4-FFF2-40B4-BE49-F238E27FC236}">
                <a16:creationId xmlns:a16="http://schemas.microsoft.com/office/drawing/2014/main" id="{A95CD3DC-C206-7FB8-992E-62D057CBD18D}"/>
              </a:ext>
            </a:extLst>
          </p:cNvPr>
          <p:cNvPicPr>
            <a:picLocks noChangeAspect="1"/>
          </p:cNvPicPr>
          <p:nvPr/>
        </p:nvPicPr>
        <p:blipFill rotWithShape="1">
          <a:blip r:embed="rId3">
            <a:extLst>
              <a:ext uri="{28A0092B-C50C-407E-A947-70E740481C1C}">
                <a14:useLocalDpi xmlns:a14="http://schemas.microsoft.com/office/drawing/2010/main" val="0"/>
              </a:ext>
            </a:extLst>
          </a:blip>
          <a:srcRect l="6110" t="6111" r="6110" b="6111"/>
          <a:stretch/>
        </p:blipFill>
        <p:spPr>
          <a:xfrm>
            <a:off x="0" y="0"/>
            <a:ext cx="12192000" cy="6858000"/>
          </a:xfrm>
          <a:prstGeom prst="rect">
            <a:avLst/>
          </a:prstGeom>
        </p:spPr>
      </p:pic>
      <p:sp>
        <p:nvSpPr>
          <p:cNvPr id="8" name="TextBox 7">
            <a:extLst>
              <a:ext uri="{FF2B5EF4-FFF2-40B4-BE49-F238E27FC236}">
                <a16:creationId xmlns:a16="http://schemas.microsoft.com/office/drawing/2014/main" id="{F559BF46-771D-5090-F9E4-C892062FED85}"/>
              </a:ext>
            </a:extLst>
          </p:cNvPr>
          <p:cNvSpPr txBox="1"/>
          <p:nvPr/>
        </p:nvSpPr>
        <p:spPr>
          <a:xfrm>
            <a:off x="568829" y="1701752"/>
            <a:ext cx="10780736" cy="3944926"/>
          </a:xfrm>
          <a:prstGeom prst="rect">
            <a:avLst/>
          </a:prstGeom>
          <a:noFill/>
        </p:spPr>
        <p:txBody>
          <a:bodyPr wrap="square" rtlCol="0">
            <a:spAutoFit/>
          </a:bodyPr>
          <a:lstStyle/>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SIENŲ VALDYMO IR VIZŲ POLITIKOS FINANSINĖS PARAMOS PRIEMONĖS, ĮTRAUKTOS Į INTEGRUOTO SIENŲ VALDYMO FONDĄ IR </a:t>
            </a:r>
          </a:p>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VIDAUS SAUGUMO FONDO 2021–2027 M. PROGRAMŲ</a:t>
            </a:r>
          </a:p>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STEBĖSENOS KOMITETO </a:t>
            </a:r>
          </a:p>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1</a:t>
            </a:r>
            <a:r>
              <a:rPr lang="en-US" sz="2800" b="1" dirty="0">
                <a:solidFill>
                  <a:srgbClr val="243E90"/>
                </a:solidFill>
                <a:latin typeface="+mj-lt"/>
                <a:ea typeface="Calibri" panose="020F0502020204030204" pitchFamily="34" charset="0"/>
                <a:cs typeface="Calibri" panose="020F0502020204030204" pitchFamily="34" charset="0"/>
              </a:rPr>
              <a:t>2</a:t>
            </a:r>
            <a:r>
              <a:rPr lang="lt-LT" sz="2800" b="1" dirty="0">
                <a:solidFill>
                  <a:srgbClr val="243E90"/>
                </a:solidFill>
                <a:latin typeface="+mj-lt"/>
                <a:ea typeface="Calibri" panose="020F0502020204030204" pitchFamily="34" charset="0"/>
                <a:cs typeface="Calibri" panose="020F0502020204030204" pitchFamily="34" charset="0"/>
              </a:rPr>
              <a:t>-ASIS POSĖDIS</a:t>
            </a:r>
          </a:p>
          <a:p>
            <a:pPr algn="ctr">
              <a:lnSpc>
                <a:spcPct val="150000"/>
              </a:lnSpc>
            </a:pPr>
            <a:endParaRPr lang="en-US" sz="3000" dirty="0">
              <a:solidFill>
                <a:srgbClr val="243E90"/>
              </a:solidFill>
              <a:latin typeface="+mj-lt"/>
            </a:endParaRPr>
          </a:p>
        </p:txBody>
      </p:sp>
      <p:sp>
        <p:nvSpPr>
          <p:cNvPr id="3" name="TextBox 2"/>
          <p:cNvSpPr txBox="1"/>
          <p:nvPr/>
        </p:nvSpPr>
        <p:spPr>
          <a:xfrm>
            <a:off x="4889032" y="5201552"/>
            <a:ext cx="2405851" cy="400110"/>
          </a:xfrm>
          <a:prstGeom prst="rect">
            <a:avLst/>
          </a:prstGeom>
          <a:noFill/>
        </p:spPr>
        <p:txBody>
          <a:bodyPr wrap="none" rtlCol="0">
            <a:spAutoFit/>
          </a:bodyPr>
          <a:lstStyle/>
          <a:p>
            <a:r>
              <a:rPr lang="en-GB" sz="2000" dirty="0">
                <a:solidFill>
                  <a:srgbClr val="243E90"/>
                </a:solidFill>
                <a:latin typeface="Nurito"/>
              </a:rPr>
              <a:t>2025 m. </a:t>
            </a:r>
            <a:r>
              <a:rPr lang="en-US" sz="2000" dirty="0" err="1">
                <a:solidFill>
                  <a:srgbClr val="243E90"/>
                </a:solidFill>
                <a:latin typeface="Nurito"/>
              </a:rPr>
              <a:t>vasario</a:t>
            </a:r>
            <a:r>
              <a:rPr lang="lt-LT" sz="2000" dirty="0">
                <a:solidFill>
                  <a:srgbClr val="243E90"/>
                </a:solidFill>
                <a:latin typeface="Nurito"/>
              </a:rPr>
              <a:t> </a:t>
            </a:r>
            <a:r>
              <a:rPr lang="en-US" sz="2000" dirty="0">
                <a:solidFill>
                  <a:srgbClr val="243E90"/>
                </a:solidFill>
                <a:latin typeface="Nurito"/>
              </a:rPr>
              <a:t>12</a:t>
            </a:r>
            <a:r>
              <a:rPr lang="lt-LT" sz="2000" dirty="0">
                <a:solidFill>
                  <a:srgbClr val="243E90"/>
                </a:solidFill>
                <a:latin typeface="Nurito"/>
              </a:rPr>
              <a:t> d.</a:t>
            </a:r>
          </a:p>
        </p:txBody>
      </p:sp>
      <p:grpSp>
        <p:nvGrpSpPr>
          <p:cNvPr id="4" name="Group 3">
            <a:extLst>
              <a:ext uri="{FF2B5EF4-FFF2-40B4-BE49-F238E27FC236}">
                <a16:creationId xmlns:a16="http://schemas.microsoft.com/office/drawing/2014/main" id="{F23626BE-E26F-1DF7-D190-549A7467F50E}"/>
              </a:ext>
            </a:extLst>
          </p:cNvPr>
          <p:cNvGrpSpPr/>
          <p:nvPr/>
        </p:nvGrpSpPr>
        <p:grpSpPr>
          <a:xfrm>
            <a:off x="2108077" y="5501182"/>
            <a:ext cx="7608892" cy="1184148"/>
            <a:chOff x="2108077" y="5501182"/>
            <a:chExt cx="7608892" cy="1184148"/>
          </a:xfrm>
        </p:grpSpPr>
        <p:pic>
          <p:nvPicPr>
            <p:cNvPr id="11" name="Paveikslėlis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077" y="5762158"/>
              <a:ext cx="2222385" cy="483080"/>
            </a:xfrm>
            <a:prstGeom prst="rect">
              <a:avLst/>
            </a:prstGeom>
          </p:spPr>
        </p:pic>
        <p:pic>
          <p:nvPicPr>
            <p:cNvPr id="13" name="Paveikslėlis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24999" y="5691694"/>
              <a:ext cx="1308695" cy="624009"/>
            </a:xfrm>
            <a:prstGeom prst="rect">
              <a:avLst/>
            </a:prstGeom>
          </p:spPr>
        </p:pic>
        <p:pic>
          <p:nvPicPr>
            <p:cNvPr id="14" name="Paveikslėlis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8638" y="5698599"/>
              <a:ext cx="1068331" cy="986731"/>
            </a:xfrm>
            <a:prstGeom prst="rect">
              <a:avLst/>
            </a:prstGeom>
          </p:spPr>
        </p:pic>
        <p:pic>
          <p:nvPicPr>
            <p:cNvPr id="2" name="Picture 1" descr="A logo with text and a picture of a person&#10;&#10;Description automatically generated">
              <a:extLst>
                <a:ext uri="{FF2B5EF4-FFF2-40B4-BE49-F238E27FC236}">
                  <a16:creationId xmlns:a16="http://schemas.microsoft.com/office/drawing/2014/main" id="{AA1BF240-7DBE-295D-FBA9-6EA5DE72651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2841" y="5501182"/>
              <a:ext cx="2148840" cy="955675"/>
            </a:xfrm>
            <a:prstGeom prst="rect">
              <a:avLst/>
            </a:prstGeom>
            <a:noFill/>
            <a:ln>
              <a:noFill/>
            </a:ln>
          </p:spPr>
        </p:pic>
      </p:grpSp>
    </p:spTree>
    <p:extLst>
      <p:ext uri="{BB962C8B-B14F-4D97-AF65-F5344CB8AC3E}">
        <p14:creationId xmlns:p14="http://schemas.microsoft.com/office/powerpoint/2010/main" val="421766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(2)</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262819" y="674564"/>
            <a:ext cx="116188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spcAft>
                <a:spcPts val="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cs typeface="Calibri" panose="020F0502020204030204" pitchFamily="34" charset="0"/>
              </a:rPr>
              <a:t>Atsižvelgus į VSAT 2025-01-15 raštu Nr. 21-14-70 pateiktą motyvuotą prašymą, rekomenduoti vadovaujančiajai institucijai taip pakeisti SVVP 2021-2027 m. programos veiksmų įgyvendinimo planą:</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580837539"/>
              </p:ext>
            </p:extLst>
          </p:nvPr>
        </p:nvGraphicFramePr>
        <p:xfrm>
          <a:off x="308112" y="1985034"/>
          <a:ext cx="11528257" cy="4572254"/>
        </p:xfrm>
        <a:graphic>
          <a:graphicData uri="http://schemas.openxmlformats.org/drawingml/2006/table">
            <a:tbl>
              <a:tblPr firstRow="1" firstCol="1" bandRow="1">
                <a:tableStyleId>{5C22544A-7EE6-4342-B048-85BDC9FD1C3A}</a:tableStyleId>
              </a:tblPr>
              <a:tblGrid>
                <a:gridCol w="1207978">
                  <a:extLst>
                    <a:ext uri="{9D8B030D-6E8A-4147-A177-3AD203B41FA5}">
                      <a16:colId xmlns:a16="http://schemas.microsoft.com/office/drawing/2014/main" val="3192758264"/>
                    </a:ext>
                  </a:extLst>
                </a:gridCol>
                <a:gridCol w="3571381">
                  <a:extLst>
                    <a:ext uri="{9D8B030D-6E8A-4147-A177-3AD203B41FA5}">
                      <a16:colId xmlns:a16="http://schemas.microsoft.com/office/drawing/2014/main" val="3274904048"/>
                    </a:ext>
                  </a:extLst>
                </a:gridCol>
                <a:gridCol w="419477">
                  <a:extLst>
                    <a:ext uri="{9D8B030D-6E8A-4147-A177-3AD203B41FA5}">
                      <a16:colId xmlns:a16="http://schemas.microsoft.com/office/drawing/2014/main" val="1670891592"/>
                    </a:ext>
                  </a:extLst>
                </a:gridCol>
                <a:gridCol w="1682469">
                  <a:extLst>
                    <a:ext uri="{9D8B030D-6E8A-4147-A177-3AD203B41FA5}">
                      <a16:colId xmlns:a16="http://schemas.microsoft.com/office/drawing/2014/main" val="3306715400"/>
                    </a:ext>
                  </a:extLst>
                </a:gridCol>
                <a:gridCol w="1613014">
                  <a:extLst>
                    <a:ext uri="{9D8B030D-6E8A-4147-A177-3AD203B41FA5}">
                      <a16:colId xmlns:a16="http://schemas.microsoft.com/office/drawing/2014/main" val="1595244302"/>
                    </a:ext>
                  </a:extLst>
                </a:gridCol>
                <a:gridCol w="1303523">
                  <a:extLst>
                    <a:ext uri="{9D8B030D-6E8A-4147-A177-3AD203B41FA5}">
                      <a16:colId xmlns:a16="http://schemas.microsoft.com/office/drawing/2014/main" val="3611438147"/>
                    </a:ext>
                  </a:extLst>
                </a:gridCol>
                <a:gridCol w="1730415">
                  <a:extLst>
                    <a:ext uri="{9D8B030D-6E8A-4147-A177-3AD203B41FA5}">
                      <a16:colId xmlns:a16="http://schemas.microsoft.com/office/drawing/2014/main" val="2399604972"/>
                    </a:ext>
                  </a:extLst>
                </a:gridCol>
              </a:tblGrid>
              <a:tr h="0">
                <a:tc>
                  <a:txBody>
                    <a:bodyPr/>
                    <a:lstStyle/>
                    <a:p>
                      <a:pPr algn="ctr"/>
                      <a:r>
                        <a:rPr lang="lt-LT" sz="2000" dirty="0">
                          <a:solidFill>
                            <a:schemeClr val="tx1"/>
                          </a:solidFill>
                          <a:effectLst/>
                          <a:latin typeface="+mj-lt"/>
                        </a:rPr>
                        <a:t>Eil. Nr.</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pt-BR" sz="2000" dirty="0">
                          <a:solidFill>
                            <a:schemeClr val="tx1"/>
                          </a:solidFill>
                          <a:effectLst/>
                          <a:latin typeface="+mj-lt"/>
                        </a:rPr>
                        <a:t>Konkretaus tikslo, veiksmo ir siūlomo projekto pavadinimas</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gridSpan="2">
                  <a:txBody>
                    <a:bodyPr/>
                    <a:lstStyle/>
                    <a:p>
                      <a:pPr algn="ctr"/>
                      <a:r>
                        <a:rPr lang="lt-LT" sz="2000" dirty="0">
                          <a:solidFill>
                            <a:schemeClr val="tx1"/>
                          </a:solidFill>
                          <a:effectLst/>
                          <a:latin typeface="+mj-lt"/>
                        </a:rPr>
                        <a:t>Mažinama / didinama SVVP lėšų dalis</a:t>
                      </a:r>
                    </a:p>
                    <a:p>
                      <a:pPr algn="ct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hMerge="1">
                  <a:txBody>
                    <a:bodyPr/>
                    <a:lstStyle/>
                    <a:p>
                      <a:pPr algn="ct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lt-LT" sz="2000" dirty="0">
                          <a:solidFill>
                            <a:schemeClr val="tx1"/>
                          </a:solidFill>
                          <a:effectLst/>
                          <a:latin typeface="+mj-lt"/>
                        </a:rPr>
                        <a:t>ES lėšos</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lt-LT" sz="2000" dirty="0">
                          <a:solidFill>
                            <a:schemeClr val="tx1"/>
                          </a:solidFill>
                          <a:effectLst/>
                          <a:latin typeface="+mj-lt"/>
                        </a:rPr>
                        <a:t>BF lėšos</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lt-LT" sz="2000" dirty="0">
                          <a:solidFill>
                            <a:schemeClr val="tx1"/>
                          </a:solidFill>
                          <a:effectLst/>
                          <a:latin typeface="+mj-lt"/>
                        </a:rPr>
                        <a:t>Iš viso</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extLst>
                  <a:ext uri="{0D108BD9-81ED-4DB2-BD59-A6C34878D82A}">
                    <a16:rowId xmlns:a16="http://schemas.microsoft.com/office/drawing/2014/main" val="2017702997"/>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1.10.</a:t>
                      </a:r>
                    </a:p>
                  </a:txBody>
                  <a:tcPr marL="68580" marR="68580" marT="0" marB="0">
                    <a:noFill/>
                  </a:tcPr>
                </a:tc>
                <a:tc gridSpan="6">
                  <a:txBody>
                    <a:bodyPr/>
                    <a:lstStyle/>
                    <a:p>
                      <a:pPr>
                        <a:lnSpc>
                          <a:spcPct val="120000"/>
                        </a:lnSpc>
                        <a:tabLst>
                          <a:tab pos="3166110" algn="ctr"/>
                          <a:tab pos="6332220" algn="r"/>
                          <a:tab pos="810260" algn="l"/>
                          <a:tab pos="3166110" algn="ctr"/>
                          <a:tab pos="6332220" algn="r"/>
                        </a:tabLst>
                      </a:pPr>
                      <a:r>
                        <a:rPr lang="lt-LT" sz="2000" b="1" noProof="0" dirty="0">
                          <a:solidFill>
                            <a:schemeClr val="tx1"/>
                          </a:solidFill>
                          <a:effectLst/>
                          <a:latin typeface="+mj-lt"/>
                          <a:ea typeface="Calibri" panose="020F0502020204030204" pitchFamily="34" charset="0"/>
                          <a:cs typeface="Times New Roman" panose="02020603050405020304" pitchFamily="18" charset="0"/>
                        </a:rPr>
                        <a:t>KONKRETUS VEIKSMAS: Parama sienų valdymui (BMVI/2021/SA/1.5.8)</a:t>
                      </a:r>
                    </a:p>
                    <a:p>
                      <a:pPr>
                        <a:lnSpc>
                          <a:spcPct val="120000"/>
                        </a:lnSpc>
                        <a:tabLst>
                          <a:tab pos="3166110" algn="ctr"/>
                          <a:tab pos="6332220" algn="r"/>
                          <a:tab pos="810260" algn="l"/>
                          <a:tab pos="3166110" algn="ctr"/>
                          <a:tab pos="6332220" algn="r"/>
                        </a:tabLst>
                      </a:pPr>
                      <a:endParaRPr lang="lt-LT" sz="2000" b="1"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hMerge="1">
                  <a:txBody>
                    <a:bodyPr/>
                    <a:lstStyle/>
                    <a:p>
                      <a:pPr algn="r">
                        <a:lnSpc>
                          <a:spcPct val="120000"/>
                        </a:lnSpc>
                        <a:spcAft>
                          <a:spcPts val="800"/>
                        </a:spcAft>
                        <a:tabLst>
                          <a:tab pos="810260" algn="l"/>
                        </a:tabLst>
                      </a:pPr>
                      <a:endParaRPr lang="lt-LT" sz="24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a:p>
                  </a:txBody>
                  <a:tcPr/>
                </a:tc>
                <a:tc hMerge="1">
                  <a:txBody>
                    <a:bodyPr/>
                    <a:lstStyle/>
                    <a:p>
                      <a:pPr algn="r">
                        <a:lnSpc>
                          <a:spcPct val="120000"/>
                        </a:lnSpc>
                        <a:spcAft>
                          <a:spcPts val="0"/>
                        </a:spcAft>
                      </a:pP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algn="r">
                        <a:lnSpc>
                          <a:spcPct val="120000"/>
                        </a:lnSpc>
                        <a:spcAft>
                          <a:spcPts val="800"/>
                        </a:spcAft>
                      </a:pP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algn="r">
                        <a:lnSpc>
                          <a:spcPct val="120000"/>
                        </a:lnSpc>
                        <a:spcAft>
                          <a:spcPts val="0"/>
                        </a:spcAft>
                      </a:pP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21073669"/>
                  </a:ext>
                </a:extLst>
              </a:tr>
              <a:tr h="0">
                <a:tc>
                  <a:txBody>
                    <a:bodyPr/>
                    <a:lstStyle/>
                    <a:p>
                      <a:pPr algn="ctr">
                        <a:lnSpc>
                          <a:spcPct val="107000"/>
                        </a:lnSpc>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1.10.2.</a:t>
                      </a:r>
                    </a:p>
                  </a:txBody>
                  <a:tcPr marL="36195" marR="36195" marT="0" marB="0">
                    <a:noFill/>
                  </a:tcPr>
                </a:tc>
                <a:tc gridSpan="2">
                  <a:txBody>
                    <a:bodyPr/>
                    <a:lstStyle/>
                    <a:p>
                      <a:pP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Sienos stebėjimo ir kontrolės techninių priemonių įsigijimas</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hMerge="1">
                  <a:txBody>
                    <a:bodyPr/>
                    <a:lstStyle/>
                    <a:p>
                      <a:pPr algn="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+110 603,22</a:t>
                      </a:r>
                    </a:p>
                  </a:txBody>
                  <a:tcPr marL="36195" marR="36195" marT="0" marB="0">
                    <a:noFill/>
                  </a:tcPr>
                </a:tc>
                <a:tc>
                  <a:txBody>
                    <a:bodyPr/>
                    <a:lstStyle/>
                    <a:p>
                      <a:pPr algn="r">
                        <a:lnSpc>
                          <a:spcPct val="107000"/>
                        </a:lnSpc>
                        <a:spcAft>
                          <a:spcPts val="800"/>
                        </a:spcAft>
                      </a:pPr>
                      <a:r>
                        <a:rPr lang="en-US" sz="2000">
                          <a:effectLst/>
                          <a:latin typeface="+mj-lt"/>
                          <a:ea typeface="Calibri" panose="020F0502020204030204" pitchFamily="34" charset="0"/>
                          <a:cs typeface="Times New Roman" panose="02020603050405020304" pitchFamily="18" charset="0"/>
                        </a:rPr>
                        <a:t>+110 603,22</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3 171 140,79</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3 281 744,01</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352 348,98</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364 638,22</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3 523 489,77</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3 646 382,23</a:t>
                      </a:r>
                      <a:endParaRPr lang="lt-LT" sz="2000" b="1"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extLst>
                  <a:ext uri="{0D108BD9-81ED-4DB2-BD59-A6C34878D82A}">
                    <a16:rowId xmlns:a16="http://schemas.microsoft.com/office/drawing/2014/main" val="1665622679"/>
                  </a:ext>
                </a:extLst>
              </a:tr>
              <a:tr h="93427">
                <a:tc>
                  <a:txBody>
                    <a:bodyPr/>
                    <a:lstStyle/>
                    <a:p>
                      <a:pPr algn="ctr">
                        <a:lnSpc>
                          <a:spcPct val="107000"/>
                        </a:lnSpc>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1.10.3.</a:t>
                      </a:r>
                    </a:p>
                  </a:txBody>
                  <a:tcPr marL="36195" marR="36195" marT="0" marB="0">
                    <a:noFill/>
                  </a:tcPr>
                </a:tc>
                <a:tc gridSpan="2">
                  <a:txBody>
                    <a:bodyPr/>
                    <a:lstStyle/>
                    <a:p>
                      <a:pP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Bepiločių skraidyklių įsigijimas</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hMerge="1">
                  <a:txBody>
                    <a:bodyPr/>
                    <a:lstStyle/>
                    <a:p>
                      <a:pPr algn="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-86 684 ,77</a:t>
                      </a:r>
                    </a:p>
                  </a:txBody>
                  <a:tcPr marL="36195" marR="36195" marT="0" marB="0">
                    <a:noFill/>
                  </a:tcPr>
                </a:tc>
                <a:tc>
                  <a:txBody>
                    <a:bodyPr/>
                    <a:lstStyle/>
                    <a:p>
                      <a:pPr algn="r">
                        <a:lnSpc>
                          <a:spcPct val="107000"/>
                        </a:lnSpc>
                        <a:spcAft>
                          <a:spcPts val="800"/>
                        </a:spcAft>
                      </a:pPr>
                      <a:r>
                        <a:rPr lang="en-US" sz="2000">
                          <a:effectLst/>
                          <a:latin typeface="+mj-lt"/>
                          <a:ea typeface="Calibri" panose="020F0502020204030204" pitchFamily="34" charset="0"/>
                          <a:cs typeface="Times New Roman" panose="02020603050405020304" pitchFamily="18" charset="0"/>
                        </a:rPr>
                        <a:t>-86 684 ,77</a:t>
                      </a: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5 637 366,49</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5 550 681,72</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626 374,06</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616 742,41</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6 263 740,55</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6 167 424,13</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extLst>
                  <a:ext uri="{0D108BD9-81ED-4DB2-BD59-A6C34878D82A}">
                    <a16:rowId xmlns:a16="http://schemas.microsoft.com/office/drawing/2014/main" val="3380452128"/>
                  </a:ext>
                </a:extLst>
              </a:tr>
              <a:tr h="0">
                <a:tc gridSpan="3">
                  <a:txBody>
                    <a:bodyPr/>
                    <a:lstStyle/>
                    <a:p>
                      <a:endParaRPr lang="lt-LT" sz="2000" b="1" kern="1200" noProof="0" dirty="0">
                        <a:solidFill>
                          <a:schemeClr val="tx1"/>
                        </a:solidFill>
                        <a:effectLst/>
                        <a:latin typeface="+mj-lt"/>
                        <a:ea typeface="+mn-ea"/>
                        <a:cs typeface="+mn-cs"/>
                      </a:endParaRPr>
                    </a:p>
                    <a:p>
                      <a:r>
                        <a:rPr lang="lt-LT" sz="2000" b="1" kern="1200" noProof="0" dirty="0">
                          <a:solidFill>
                            <a:schemeClr val="tx1"/>
                          </a:solidFill>
                          <a:effectLst/>
                          <a:latin typeface="+mj-lt"/>
                          <a:ea typeface="+mn-ea"/>
                          <a:cs typeface="+mn-cs"/>
                        </a:rPr>
                        <a:t>Nepanaudotų lėšų likutis 1.10. konkrečiam tikslui</a:t>
                      </a:r>
                      <a:endParaRPr lang="lt-LT" sz="2000" noProof="0" dirty="0">
                        <a:solidFill>
                          <a:schemeClr val="tx1"/>
                        </a:solidFill>
                        <a:effectLst/>
                        <a:latin typeface="+mj-lt"/>
                        <a:ea typeface="Aptos" panose="020B0004020202020204" pitchFamily="34" charset="0"/>
                        <a:cs typeface="Aptos" panose="020B0004020202020204" pitchFamily="34" charset="0"/>
                      </a:endParaRPr>
                    </a:p>
                  </a:txBody>
                  <a:tcPr marL="68580" marR="68580" marT="0" marB="0">
                    <a:noFill/>
                  </a:tcPr>
                </a:tc>
                <a:tc hMerge="1">
                  <a:txBody>
                    <a:bodyPr/>
                    <a:lstStyle/>
                    <a:p>
                      <a:endParaRPr lang="lt-LT"/>
                    </a:p>
                  </a:txBody>
                  <a:tcPr/>
                </a:tc>
                <a:tc hMerge="1">
                  <a:txBody>
                    <a:bodyPr/>
                    <a:lstStyle/>
                    <a:p>
                      <a:pPr algn="r">
                        <a:lnSpc>
                          <a:spcPct val="107000"/>
                        </a:lnSpc>
                        <a:spcAft>
                          <a:spcPts val="800"/>
                        </a:spcAft>
                      </a:pPr>
                      <a:r>
                        <a:rPr lang="lt-LT" sz="2000">
                          <a:effectLst/>
                          <a:latin typeface="+mj-lt"/>
                          <a:ea typeface="Calibri" panose="020F0502020204030204" pitchFamily="34" charset="0"/>
                          <a:cs typeface="Times New Roman" panose="02020603050405020304" pitchFamily="18" charset="0"/>
                        </a:rPr>
                        <a:t>-23 918,45</a:t>
                      </a:r>
                      <a:endParaRPr lang="en-US" sz="200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-23 918,45</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tabLst>
                          <a:tab pos="3166110" algn="ctr"/>
                          <a:tab pos="6332220" algn="r"/>
                          <a:tab pos="457200" algn="l"/>
                        </a:tabLst>
                      </a:pPr>
                      <a:r>
                        <a:rPr lang="en-US" sz="2000" strike="sngStrike" dirty="0">
                          <a:effectLst/>
                          <a:latin typeface="+mj-lt"/>
                          <a:ea typeface="Calibri" panose="020F0502020204030204" pitchFamily="34" charset="0"/>
                          <a:cs typeface="Times New Roman" panose="02020603050405020304" pitchFamily="18" charset="0"/>
                        </a:rPr>
                        <a:t>31 779,11</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tabLst>
                          <a:tab pos="3166110" algn="ctr"/>
                          <a:tab pos="6332220" algn="r"/>
                          <a:tab pos="457200" algn="l"/>
                        </a:tabLst>
                      </a:pPr>
                      <a:r>
                        <a:rPr lang="en-US" sz="2000" b="1" dirty="0">
                          <a:effectLst/>
                          <a:latin typeface="+mj-lt"/>
                          <a:ea typeface="Calibri" panose="020F0502020204030204" pitchFamily="34" charset="0"/>
                          <a:cs typeface="Times New Roman" panose="02020603050405020304" pitchFamily="18" charset="0"/>
                        </a:rPr>
                        <a:t>7 860,66</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3 531,01</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873,42</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35 310,12</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8 734,08</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extLst>
                  <a:ext uri="{0D108BD9-81ED-4DB2-BD59-A6C34878D82A}">
                    <a16:rowId xmlns:a16="http://schemas.microsoft.com/office/drawing/2014/main" val="1399023534"/>
                  </a:ext>
                </a:extLst>
              </a:tr>
            </a:tbl>
          </a:graphicData>
        </a:graphic>
      </p:graphicFrame>
      <p:graphicFrame>
        <p:nvGraphicFramePr>
          <p:cNvPr id="5" name="Table 4">
            <a:extLst>
              <a:ext uri="{FF2B5EF4-FFF2-40B4-BE49-F238E27FC236}">
                <a16:creationId xmlns:a16="http://schemas.microsoft.com/office/drawing/2014/main" id="{014349C3-F19E-0EE5-CDF9-149AE91A4FF2}"/>
              </a:ext>
            </a:extLst>
          </p:cNvPr>
          <p:cNvGraphicFramePr>
            <a:graphicFrameLocks noGrp="1"/>
          </p:cNvGraphicFramePr>
          <p:nvPr>
            <p:extLst>
              <p:ext uri="{D42A27DB-BD31-4B8C-83A1-F6EECF244321}">
                <p14:modId xmlns:p14="http://schemas.microsoft.com/office/powerpoint/2010/main" val="4198369361"/>
              </p:ext>
            </p:extLst>
          </p:nvPr>
        </p:nvGraphicFramePr>
        <p:xfrm>
          <a:off x="262818" y="1904901"/>
          <a:ext cx="11618844" cy="4873724"/>
        </p:xfrm>
        <a:graphic>
          <a:graphicData uri="http://schemas.openxmlformats.org/drawingml/2006/table">
            <a:tbl>
              <a:tblPr/>
              <a:tblGrid>
                <a:gridCol w="11618844">
                  <a:extLst>
                    <a:ext uri="{9D8B030D-6E8A-4147-A177-3AD203B41FA5}">
                      <a16:colId xmlns:a16="http://schemas.microsoft.com/office/drawing/2014/main" val="3024858437"/>
                    </a:ext>
                  </a:extLst>
                </a:gridCol>
              </a:tblGrid>
              <a:tr h="4873724">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488395679"/>
                  </a:ext>
                </a:extLst>
              </a:tr>
            </a:tbl>
          </a:graphicData>
        </a:graphic>
      </p:graphicFrame>
    </p:spTree>
    <p:extLst>
      <p:ext uri="{BB962C8B-B14F-4D97-AF65-F5344CB8AC3E}">
        <p14:creationId xmlns:p14="http://schemas.microsoft.com/office/powerpoint/2010/main" val="53447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6D98-A042-A14A-DA14-47AF45CCEC02}"/>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AD3B3E2D-7F90-276A-57FE-5E9299C901E8}"/>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36574"/>
            <a:ext cx="12192000" cy="519286"/>
          </a:xfrm>
          <a:prstGeom prst="rect">
            <a:avLst/>
          </a:prstGeom>
        </p:spPr>
      </p:pic>
      <p:sp>
        <p:nvSpPr>
          <p:cNvPr id="62" name="TextBox 61">
            <a:extLst>
              <a:ext uri="{FF2B5EF4-FFF2-40B4-BE49-F238E27FC236}">
                <a16:creationId xmlns:a16="http://schemas.microsoft.com/office/drawing/2014/main" id="{1F353286-66E8-37EB-9AB5-62F22421FC0E}"/>
              </a:ext>
            </a:extLst>
          </p:cNvPr>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(3)</a:t>
            </a:r>
            <a:endParaRPr lang="lt-LT" sz="2800" b="1" dirty="0">
              <a:solidFill>
                <a:schemeClr val="bg1"/>
              </a:solidFill>
              <a:latin typeface="+mj-lt"/>
            </a:endParaRPr>
          </a:p>
        </p:txBody>
      </p:sp>
      <p:graphicFrame>
        <p:nvGraphicFramePr>
          <p:cNvPr id="3" name="Table 2">
            <a:extLst>
              <a:ext uri="{FF2B5EF4-FFF2-40B4-BE49-F238E27FC236}">
                <a16:creationId xmlns:a16="http://schemas.microsoft.com/office/drawing/2014/main" id="{49F2013F-768E-5017-9BF5-706792611953}"/>
              </a:ext>
            </a:extLst>
          </p:cNvPr>
          <p:cNvGraphicFramePr>
            <a:graphicFrameLocks noGrp="1"/>
          </p:cNvGraphicFramePr>
          <p:nvPr>
            <p:extLst>
              <p:ext uri="{D42A27DB-BD31-4B8C-83A1-F6EECF244321}">
                <p14:modId xmlns:p14="http://schemas.microsoft.com/office/powerpoint/2010/main" val="2428110244"/>
              </p:ext>
            </p:extLst>
          </p:nvPr>
        </p:nvGraphicFramePr>
        <p:xfrm>
          <a:off x="285749" y="2552342"/>
          <a:ext cx="11620501" cy="3216213"/>
        </p:xfrm>
        <a:graphic>
          <a:graphicData uri="http://schemas.openxmlformats.org/drawingml/2006/table">
            <a:tbl>
              <a:tblPr firstRow="1" firstCol="1" bandRow="1">
                <a:tableStyleId>{5C22544A-7EE6-4342-B048-85BDC9FD1C3A}</a:tableStyleId>
              </a:tblPr>
              <a:tblGrid>
                <a:gridCol w="661993">
                  <a:extLst>
                    <a:ext uri="{9D8B030D-6E8A-4147-A177-3AD203B41FA5}">
                      <a16:colId xmlns:a16="http://schemas.microsoft.com/office/drawing/2014/main" val="996996544"/>
                    </a:ext>
                  </a:extLst>
                </a:gridCol>
                <a:gridCol w="3709721">
                  <a:extLst>
                    <a:ext uri="{9D8B030D-6E8A-4147-A177-3AD203B41FA5}">
                      <a16:colId xmlns:a16="http://schemas.microsoft.com/office/drawing/2014/main" val="2033872381"/>
                    </a:ext>
                  </a:extLst>
                </a:gridCol>
                <a:gridCol w="1765738">
                  <a:extLst>
                    <a:ext uri="{9D8B030D-6E8A-4147-A177-3AD203B41FA5}">
                      <a16:colId xmlns:a16="http://schemas.microsoft.com/office/drawing/2014/main" val="1268303997"/>
                    </a:ext>
                  </a:extLst>
                </a:gridCol>
                <a:gridCol w="1502979">
                  <a:extLst>
                    <a:ext uri="{9D8B030D-6E8A-4147-A177-3AD203B41FA5}">
                      <a16:colId xmlns:a16="http://schemas.microsoft.com/office/drawing/2014/main" val="4231890756"/>
                    </a:ext>
                  </a:extLst>
                </a:gridCol>
                <a:gridCol w="1027878">
                  <a:extLst>
                    <a:ext uri="{9D8B030D-6E8A-4147-A177-3AD203B41FA5}">
                      <a16:colId xmlns:a16="http://schemas.microsoft.com/office/drawing/2014/main" val="3245439346"/>
                    </a:ext>
                  </a:extLst>
                </a:gridCol>
                <a:gridCol w="1690130">
                  <a:extLst>
                    <a:ext uri="{9D8B030D-6E8A-4147-A177-3AD203B41FA5}">
                      <a16:colId xmlns:a16="http://schemas.microsoft.com/office/drawing/2014/main" val="3788898150"/>
                    </a:ext>
                  </a:extLst>
                </a:gridCol>
                <a:gridCol w="1262062">
                  <a:extLst>
                    <a:ext uri="{9D8B030D-6E8A-4147-A177-3AD203B41FA5}">
                      <a16:colId xmlns:a16="http://schemas.microsoft.com/office/drawing/2014/main" val="211993502"/>
                    </a:ext>
                  </a:extLst>
                </a:gridCol>
              </a:tblGrid>
              <a:tr h="107950">
                <a:tc rowSpan="2">
                  <a:txBody>
                    <a:bodyPr/>
                    <a:lstStyle/>
                    <a:p>
                      <a:pPr algn="ctr">
                        <a:lnSpc>
                          <a:spcPct val="107000"/>
                        </a:lnSpc>
                        <a:spcAft>
                          <a:spcPts val="800"/>
                        </a:spcAft>
                      </a:pPr>
                      <a:r>
                        <a:rPr lang="lt-LT" sz="1800" dirty="0">
                          <a:solidFill>
                            <a:schemeClr val="tx1"/>
                          </a:solidFill>
                          <a:effectLst/>
                          <a:latin typeface="+mj-lt"/>
                        </a:rPr>
                        <a:t>Nr.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rowSpan="2">
                  <a:txBody>
                    <a:bodyPr/>
                    <a:lstStyle/>
                    <a:p>
                      <a:pPr algn="ctr">
                        <a:lnSpc>
                          <a:spcPct val="107000"/>
                        </a:lnSpc>
                        <a:spcAft>
                          <a:spcPts val="800"/>
                        </a:spcAft>
                      </a:pPr>
                      <a:r>
                        <a:rPr lang="lt-LT" sz="1800" dirty="0">
                          <a:solidFill>
                            <a:schemeClr val="tx1"/>
                          </a:solidFill>
                          <a:effectLst/>
                          <a:latin typeface="+mj-lt"/>
                        </a:rPr>
                        <a:t>Projekto pavadinimas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rowSpan="2">
                  <a:txBody>
                    <a:bodyPr/>
                    <a:lstStyle/>
                    <a:p>
                      <a:pPr algn="ctr">
                        <a:lnSpc>
                          <a:spcPct val="107000"/>
                        </a:lnSpc>
                        <a:spcAft>
                          <a:spcPts val="800"/>
                        </a:spcAft>
                      </a:pPr>
                      <a:r>
                        <a:rPr lang="lt-LT" sz="1600" dirty="0">
                          <a:solidFill>
                            <a:schemeClr val="tx1"/>
                          </a:solidFill>
                          <a:effectLst/>
                          <a:latin typeface="+mj-lt"/>
                        </a:rPr>
                        <a:t>Planuojamas kvietimo teikti PĮP paskelbimo laikotarpis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gridSpan="3">
                  <a:txBody>
                    <a:bodyPr/>
                    <a:lstStyle/>
                    <a:p>
                      <a:pPr algn="ctr">
                        <a:lnSpc>
                          <a:spcPct val="107000"/>
                        </a:lnSpc>
                        <a:spcAft>
                          <a:spcPts val="800"/>
                        </a:spcAft>
                      </a:pPr>
                      <a:r>
                        <a:rPr lang="lt-LT" sz="1800">
                          <a:solidFill>
                            <a:schemeClr val="tx1"/>
                          </a:solidFill>
                          <a:effectLst/>
                          <a:latin typeface="+mj-lt"/>
                        </a:rPr>
                        <a:t>Skiriamas finansavimas, iki (Eur)</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noFill/>
                  </a:tcPr>
                </a:tc>
                <a:tc hMerge="1">
                  <a:txBody>
                    <a:bodyPr/>
                    <a:lstStyle/>
                    <a:p>
                      <a:endParaRPr lang="lt-LT"/>
                    </a:p>
                  </a:txBody>
                  <a:tcPr/>
                </a:tc>
                <a:tc hMerge="1">
                  <a:txBody>
                    <a:bodyPr/>
                    <a:lstStyle/>
                    <a:p>
                      <a:pPr algn="ctr">
                        <a:lnSpc>
                          <a:spcPct val="107000"/>
                        </a:lnSpc>
                        <a:spcAft>
                          <a:spcPts val="800"/>
                        </a:spcAft>
                      </a:pPr>
                      <a:endParaRPr lang="lt-LT" sz="1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err="1">
                          <a:solidFill>
                            <a:schemeClr val="tx1"/>
                          </a:solidFill>
                          <a:effectLst/>
                          <a:latin typeface="+mj-lt"/>
                        </a:rPr>
                        <a:t>Pareiš</a:t>
                      </a:r>
                      <a:r>
                        <a:rPr lang="lt-LT" sz="1800" dirty="0">
                          <a:solidFill>
                            <a:schemeClr val="tx1"/>
                          </a:solidFill>
                          <a:effectLst/>
                          <a:latin typeface="+mj-lt"/>
                        </a:rPr>
                        <a:t>-</a:t>
                      </a:r>
                    </a:p>
                    <a:p>
                      <a:pPr algn="ctr">
                        <a:lnSpc>
                          <a:spcPct val="107000"/>
                        </a:lnSpc>
                        <a:spcAft>
                          <a:spcPts val="800"/>
                        </a:spcAft>
                      </a:pPr>
                      <a:r>
                        <a:rPr lang="lt-LT" sz="1800" dirty="0" err="1">
                          <a:solidFill>
                            <a:schemeClr val="tx1"/>
                          </a:solidFill>
                          <a:effectLst/>
                          <a:latin typeface="+mj-lt"/>
                        </a:rPr>
                        <a:t>kėjas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93834672"/>
                  </a:ext>
                </a:extLst>
              </a:tr>
              <a:tr h="1099185">
                <a:tc vMerge="1">
                  <a:txBody>
                    <a:bodyPr/>
                    <a:lstStyle/>
                    <a:p>
                      <a:endParaRPr lang="lt-LT"/>
                    </a:p>
                  </a:txBody>
                  <a:tcPr/>
                </a:tc>
                <a:tc vMerge="1">
                  <a:txBody>
                    <a:bodyPr/>
                    <a:lstStyle/>
                    <a:p>
                      <a:endParaRPr lang="lt-LT"/>
                    </a:p>
                  </a:txBody>
                  <a:tcPr/>
                </a:tc>
                <a:tc vMerge="1">
                  <a:txBody>
                    <a:bodyPr/>
                    <a:lstStyle/>
                    <a:p>
                      <a:endParaRPr lang="en-US"/>
                    </a:p>
                  </a:txBody>
                  <a:tcPr/>
                </a:tc>
                <a:tc>
                  <a:txBody>
                    <a:bodyPr/>
                    <a:lstStyle/>
                    <a:p>
                      <a:pPr algn="ctr"/>
                      <a:r>
                        <a:rPr lang="lt-LT" sz="1800" b="1" dirty="0">
                          <a:solidFill>
                            <a:schemeClr val="tx1"/>
                          </a:solidFill>
                          <a:effectLst/>
                          <a:latin typeface="+mj-lt"/>
                        </a:rPr>
                        <a:t>ES lėšos</a:t>
                      </a:r>
                      <a:endParaRPr lang="en-US" dirty="0"/>
                    </a:p>
                  </a:txBody>
                  <a:tcPr marL="68580" marR="68580" marT="0" marB="0" anchor="ctr">
                    <a:noFill/>
                  </a:tcPr>
                </a:tc>
                <a:tc>
                  <a:txBody>
                    <a:bodyPr/>
                    <a:lstStyle/>
                    <a:p>
                      <a:pPr algn="ctr">
                        <a:lnSpc>
                          <a:spcPct val="107000"/>
                        </a:lnSpc>
                        <a:spcAft>
                          <a:spcPts val="800"/>
                        </a:spcAft>
                      </a:pPr>
                      <a:r>
                        <a:rPr lang="lt-LT" sz="1800" b="1" dirty="0">
                          <a:solidFill>
                            <a:schemeClr val="tx1"/>
                          </a:solidFill>
                          <a:effectLst/>
                          <a:latin typeface="+mj-lt"/>
                        </a:rPr>
                        <a:t>BF lėšos</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lt-LT" sz="1800" b="1" dirty="0">
                          <a:solidFill>
                            <a:schemeClr val="tx1"/>
                          </a:solidFill>
                          <a:effectLst/>
                          <a:latin typeface="+mj-lt"/>
                        </a:rPr>
                        <a:t>Iš viso</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pPr algn="ct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164288"/>
                  </a:ext>
                </a:extLst>
              </a:tr>
              <a:tr h="177800">
                <a:tc>
                  <a:txBody>
                    <a:bodyPr/>
                    <a:lstStyle/>
                    <a:p>
                      <a:pPr>
                        <a:lnSpc>
                          <a:spcPct val="107000"/>
                        </a:lnSpc>
                        <a:spcAft>
                          <a:spcPts val="800"/>
                        </a:spcAft>
                      </a:pPr>
                      <a:r>
                        <a:rPr lang="lt-LT" sz="1600" strike="sngStrike" dirty="0">
                          <a:solidFill>
                            <a:schemeClr val="tx1"/>
                          </a:solidFill>
                          <a:effectLst/>
                          <a:latin typeface="+mj-lt"/>
                          <a:ea typeface="Calibri" panose="020F0502020204030204" pitchFamily="34" charset="0"/>
                          <a:cs typeface="Times New Roman" panose="02020603050405020304" pitchFamily="18" charset="0"/>
                        </a:rPr>
                        <a:t>3.2.5.</a:t>
                      </a:r>
                    </a:p>
                  </a:txBody>
                  <a:tcPr marL="68580" marR="68580" marT="0" marB="0">
                    <a:noFill/>
                  </a:tcPr>
                </a:tc>
                <a:tc>
                  <a:txBody>
                    <a:bodyPr/>
                    <a:lstStyle/>
                    <a:p>
                      <a:pPr>
                        <a:lnSpc>
                          <a:spcPct val="107000"/>
                        </a:lnSpc>
                        <a:spcAft>
                          <a:spcPts val="800"/>
                        </a:spcAft>
                      </a:pPr>
                      <a:r>
                        <a:rPr lang="lt-LT" sz="1800" strike="sngStrike" dirty="0">
                          <a:solidFill>
                            <a:schemeClr val="tx1"/>
                          </a:solidFill>
                          <a:effectLst/>
                          <a:latin typeface="+mj-lt"/>
                          <a:ea typeface="Calibri" panose="020F0502020204030204" pitchFamily="34" charset="0"/>
                          <a:cs typeface="Times New Roman" panose="02020603050405020304" pitchFamily="18" charset="0"/>
                        </a:rPr>
                        <a:t>Vaizdo stebėjimo sistemos geležinkelio ruože „Kena–Vilnius–Kaunas–Kybartai“ modernizavimas</a:t>
                      </a:r>
                    </a:p>
                    <a:p>
                      <a:pPr>
                        <a:lnSpc>
                          <a:spcPct val="107000"/>
                        </a:lnSpc>
                        <a:spcAft>
                          <a:spcPts val="800"/>
                        </a:spcAft>
                      </a:pPr>
                      <a:endParaRPr lang="lt-LT" sz="1800" strike="sngStrik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nn-NO" sz="2000" strike="sngStrike" dirty="0">
                          <a:solidFill>
                            <a:schemeClr val="tx1"/>
                          </a:solidFill>
                          <a:effectLst/>
                          <a:latin typeface="+mj-lt"/>
                          <a:ea typeface="Calibri" panose="020F0502020204030204" pitchFamily="34" charset="0"/>
                          <a:cs typeface="Times New Roman" panose="02020603050405020304" pitchFamily="18" charset="0"/>
                        </a:rPr>
                        <a:t>2024 m. IV ketv. (nepateiktas)</a:t>
                      </a:r>
                      <a:endParaRPr lang="lt-LT" sz="2000" strike="sngStrik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2000" strike="sngStrike" dirty="0">
                          <a:solidFill>
                            <a:schemeClr val="tx1"/>
                          </a:solidFill>
                          <a:effectLst/>
                          <a:latin typeface="+mj-lt"/>
                          <a:ea typeface="Calibri" panose="020F0502020204030204" pitchFamily="34" charset="0"/>
                          <a:cs typeface="Times New Roman" panose="02020603050405020304" pitchFamily="18" charset="0"/>
                        </a:rPr>
                        <a:t>585 076,00</a:t>
                      </a:r>
                    </a:p>
                  </a:txBody>
                  <a:tcPr marL="68580" marR="68580" marT="0" marB="0">
                    <a:noFill/>
                  </a:tcPr>
                </a:tc>
                <a:tc>
                  <a:txBody>
                    <a:bodyPr/>
                    <a:lstStyle/>
                    <a:p>
                      <a:pPr algn="r">
                        <a:lnSpc>
                          <a:spcPct val="107000"/>
                        </a:lnSpc>
                        <a:spcAft>
                          <a:spcPts val="800"/>
                        </a:spcAft>
                      </a:pPr>
                      <a:r>
                        <a:rPr lang="lt-LT" sz="2000" strike="sngStrike" dirty="0">
                          <a:effectLst/>
                          <a:latin typeface="+mj-lt"/>
                          <a:ea typeface="Calibri" panose="020F0502020204030204" pitchFamily="34" charset="0"/>
                          <a:cs typeface="Times New Roman" panose="02020603050405020304" pitchFamily="18" charset="0"/>
                        </a:rPr>
                        <a:t>0</a:t>
                      </a:r>
                      <a:endParaRPr lang="en-US" sz="2000" strike="sngStrike"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585 076,00</a:t>
                      </a:r>
                    </a:p>
                  </a:txBody>
                  <a:tcPr marL="68580" marR="68580" marT="0" marB="0">
                    <a:noFill/>
                  </a:tcPr>
                </a:tc>
                <a:tc>
                  <a:txBody>
                    <a:bodyPr/>
                    <a:lstStyle/>
                    <a:p>
                      <a:pPr algn="ctr">
                        <a:lnSpc>
                          <a:spcPct val="107000"/>
                        </a:lnSpc>
                        <a:spcAft>
                          <a:spcPts val="800"/>
                        </a:spcAft>
                      </a:pPr>
                      <a:r>
                        <a:rPr lang="lt-LT" sz="2000" strike="sngStrike" dirty="0">
                          <a:solidFill>
                            <a:schemeClr val="tx1"/>
                          </a:solidFill>
                          <a:effectLst/>
                          <a:latin typeface="+mj-lt"/>
                          <a:ea typeface="Calibri" panose="020F0502020204030204" pitchFamily="34" charset="0"/>
                          <a:cs typeface="Times New Roman" panose="02020603050405020304" pitchFamily="18" charset="0"/>
                        </a:rPr>
                        <a:t>PD</a:t>
                      </a:r>
                    </a:p>
                  </a:txBody>
                  <a:tcPr marL="68580" marR="68580" marT="0" marB="0">
                    <a:noFill/>
                  </a:tcPr>
                </a:tc>
                <a:extLst>
                  <a:ext uri="{0D108BD9-81ED-4DB2-BD59-A6C34878D82A}">
                    <a16:rowId xmlns:a16="http://schemas.microsoft.com/office/drawing/2014/main" val="3498204548"/>
                  </a:ext>
                </a:extLst>
              </a:tr>
              <a:tr h="177800">
                <a:tc>
                  <a:txBody>
                    <a:bodyPr/>
                    <a:lstStyle/>
                    <a:p>
                      <a:pPr>
                        <a:lnSpc>
                          <a:spcPct val="107000"/>
                        </a:lnSpc>
                        <a:spcAft>
                          <a:spcPts val="800"/>
                        </a:spcAft>
                      </a:pPr>
                      <a:r>
                        <a:rPr lang="lt-LT" sz="1600" dirty="0">
                          <a:solidFill>
                            <a:schemeClr val="tx1"/>
                          </a:solidFill>
                          <a:effectLst/>
                          <a:latin typeface="+mj-lt"/>
                        </a:rPr>
                        <a:t>3.3.6.</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1800" b="1" dirty="0">
                          <a:solidFill>
                            <a:schemeClr val="tx1"/>
                          </a:solidFill>
                          <a:effectLst/>
                          <a:latin typeface="+mj-lt"/>
                        </a:rPr>
                        <a:t>Šarvuotų transporto priemonių, skirtų reaguoti į STS pažeidimus, įsigijimas</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2000" b="1" dirty="0">
                          <a:solidFill>
                            <a:schemeClr val="tx1"/>
                          </a:solidFill>
                          <a:effectLst/>
                          <a:latin typeface="+mj-lt"/>
                          <a:ea typeface="Times New Roman" panose="02020603050405020304" pitchFamily="18" charset="0"/>
                          <a:cs typeface="Calibri" panose="020F0502020204030204" pitchFamily="34" charset="0"/>
                        </a:rPr>
                        <a:t>2025 m. II </a:t>
                      </a:r>
                      <a:r>
                        <a:rPr lang="lt-LT" sz="2000" b="1" dirty="0" err="1">
                          <a:solidFill>
                            <a:schemeClr val="tx1"/>
                          </a:solidFill>
                          <a:effectLst/>
                          <a:latin typeface="+mj-lt"/>
                          <a:ea typeface="Times New Roman" panose="02020603050405020304" pitchFamily="18" charset="0"/>
                          <a:cs typeface="Calibri" panose="020F0502020204030204" pitchFamily="34" charset="0"/>
                        </a:rPr>
                        <a:t>ketv</a:t>
                      </a:r>
                      <a:r>
                        <a:rPr lang="lt-LT" sz="2000" b="1" dirty="0">
                          <a:solidFill>
                            <a:schemeClr val="tx1"/>
                          </a:solidFill>
                          <a:effectLst/>
                          <a:latin typeface="+mj-lt"/>
                          <a:ea typeface="Times New Roman" panose="02020603050405020304" pitchFamily="18" charset="0"/>
                          <a:cs typeface="Calibri" panose="020F0502020204030204" pitchFamily="34" charset="0"/>
                        </a:rPr>
                        <a:t>.</a:t>
                      </a:r>
                      <a:endParaRPr lang="lt-LT"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2000" b="1" dirty="0">
                          <a:effectLst/>
                          <a:latin typeface="+mj-lt"/>
                          <a:ea typeface="Times New Roman" panose="02020603050405020304" pitchFamily="18" charset="0"/>
                          <a:cs typeface="Times New Roman" panose="02020603050405020304" pitchFamily="18" charset="0"/>
                        </a:rPr>
                        <a:t>585 076,00</a:t>
                      </a:r>
                      <a:endParaRPr lang="lt-LT"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2000" b="1" dirty="0">
                          <a:effectLst/>
                          <a:latin typeface="+mj-lt"/>
                          <a:ea typeface="Calibri" panose="020F0502020204030204" pitchFamily="34" charset="0"/>
                          <a:cs typeface="Times New Roman" panose="02020603050405020304" pitchFamily="18" charset="0"/>
                        </a:rPr>
                        <a:t>0</a:t>
                      </a:r>
                      <a:endParaRPr lang="en-US" sz="20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2000" b="1" dirty="0">
                          <a:effectLst/>
                          <a:latin typeface="+mj-lt"/>
                          <a:ea typeface="Calibri" panose="020F0502020204030204" pitchFamily="34" charset="0"/>
                          <a:cs typeface="Times New Roman" panose="02020603050405020304" pitchFamily="18" charset="0"/>
                        </a:rPr>
                        <a:t>585 076,00</a:t>
                      </a:r>
                      <a:endParaRPr lang="en-US" sz="20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lt-LT" sz="2000" b="1" dirty="0">
                          <a:solidFill>
                            <a:schemeClr val="tx1"/>
                          </a:solidFill>
                          <a:effectLst/>
                          <a:latin typeface="+mj-lt"/>
                          <a:ea typeface="Calibri" panose="020F0502020204030204" pitchFamily="34" charset="0"/>
                          <a:cs typeface="Calibri" panose="020F0502020204030204" pitchFamily="34" charset="0"/>
                        </a:rPr>
                        <a:t>PD</a:t>
                      </a:r>
                      <a:endParaRPr lang="lt-LT" sz="20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81817592"/>
                  </a:ext>
                </a:extLst>
              </a:tr>
            </a:tbl>
          </a:graphicData>
        </a:graphic>
      </p:graphicFrame>
      <p:sp>
        <p:nvSpPr>
          <p:cNvPr id="7" name="Rectangle 1">
            <a:extLst>
              <a:ext uri="{FF2B5EF4-FFF2-40B4-BE49-F238E27FC236}">
                <a16:creationId xmlns:a16="http://schemas.microsoft.com/office/drawing/2014/main" id="{109F34F0-B0A1-7404-BEB1-454F16AC2406}"/>
              </a:ext>
            </a:extLst>
          </p:cNvPr>
          <p:cNvSpPr>
            <a:spLocks noChangeArrowheads="1"/>
          </p:cNvSpPr>
          <p:nvPr/>
        </p:nvSpPr>
        <p:spPr bwMode="auto">
          <a:xfrm>
            <a:off x="106661" y="563220"/>
            <a:ext cx="1212532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tab pos="539750" algn="l"/>
              </a:tabLs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kumimoji="0" lang="lt-LT" altLang="lt-LT" sz="2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Atsižvelgus į PD 2025 m. vasario 6 d. rašte Nr. 5-S-4634 išdėstytus argumentus, išbraukti projektą  „Vaizdo stebėjimo sistemos geležinkelio ruože „Kena–Vilnius–Kaunas–Kybartai“ modernizavimas“ (3.2.5 papunktis) ir įtraukti projektą  „Šarvuotų transporto priemonių, skirtų reaguoti į STS pažeidimus, įsigijimas” (3.3.6 papunktis), atitinkamai skiriant 585 076,00 Eur):  </a:t>
            </a:r>
            <a:endParaRPr kumimoji="0" lang="lt-LT" altLang="lt-LT" sz="2400" b="0" i="0" u="none" strike="noStrike" cap="none" normalizeH="0" baseline="0" dirty="0">
              <a:ln>
                <a:noFill/>
              </a:ln>
              <a:solidFill>
                <a:schemeClr val="tx1"/>
              </a:solidFill>
              <a:effectLst/>
              <a:latin typeface="+mj-lt"/>
            </a:endParaRPr>
          </a:p>
          <a:p>
            <a:pPr marL="0" marR="0" lvl="0" indent="539750" algn="l" defTabSz="914400" rtl="0" eaLnBrk="0" fontAlgn="base" latinLnBrk="0" hangingPunct="0">
              <a:lnSpc>
                <a:spcPct val="100000"/>
              </a:lnSpc>
              <a:spcBef>
                <a:spcPct val="0"/>
              </a:spcBef>
              <a:spcAft>
                <a:spcPct val="0"/>
              </a:spcAft>
              <a:buClrTx/>
              <a:buSzTx/>
              <a:buFontTx/>
              <a:buNone/>
              <a:tabLst>
                <a:tab pos="539750" algn="l"/>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34410309-5C33-A711-DEFA-64AD0D8D5D55}"/>
              </a:ext>
            </a:extLst>
          </p:cNvPr>
          <p:cNvGraphicFramePr>
            <a:graphicFrameLocks noGrp="1"/>
          </p:cNvGraphicFramePr>
          <p:nvPr>
            <p:extLst>
              <p:ext uri="{D42A27DB-BD31-4B8C-83A1-F6EECF244321}">
                <p14:modId xmlns:p14="http://schemas.microsoft.com/office/powerpoint/2010/main" val="1249861120"/>
              </p:ext>
            </p:extLst>
          </p:nvPr>
        </p:nvGraphicFramePr>
        <p:xfrm>
          <a:off x="207037" y="2552342"/>
          <a:ext cx="11595798" cy="3454765"/>
        </p:xfrm>
        <a:graphic>
          <a:graphicData uri="http://schemas.openxmlformats.org/drawingml/2006/table">
            <a:tbl>
              <a:tblPr/>
              <a:tblGrid>
                <a:gridCol w="11595798">
                  <a:extLst>
                    <a:ext uri="{9D8B030D-6E8A-4147-A177-3AD203B41FA5}">
                      <a16:colId xmlns:a16="http://schemas.microsoft.com/office/drawing/2014/main" val="2006995111"/>
                    </a:ext>
                  </a:extLst>
                </a:gridCol>
              </a:tblGrid>
              <a:tr h="345476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98680828"/>
                  </a:ext>
                </a:extLst>
              </a:tr>
            </a:tbl>
          </a:graphicData>
        </a:graphic>
      </p:graphicFrame>
    </p:spTree>
    <p:extLst>
      <p:ext uri="{BB962C8B-B14F-4D97-AF65-F5344CB8AC3E}">
        <p14:creationId xmlns:p14="http://schemas.microsoft.com/office/powerpoint/2010/main" val="134248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9A1A-36C8-37F5-D816-5F545BCD02C5}"/>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5697403C-A3F9-64C8-F022-D80BC6CC4CAE}"/>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a:extLst>
              <a:ext uri="{FF2B5EF4-FFF2-40B4-BE49-F238E27FC236}">
                <a16:creationId xmlns:a16="http://schemas.microsoft.com/office/drawing/2014/main" id="{95C23836-0257-5841-CB9A-A49F100F1F11}"/>
              </a:ext>
            </a:extLst>
          </p:cNvPr>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(4)</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49C79121-10CF-4CF0-8068-9414B938C862}"/>
              </a:ext>
            </a:extLst>
          </p:cNvPr>
          <p:cNvSpPr>
            <a:spLocks noChangeArrowheads="1"/>
          </p:cNvSpPr>
          <p:nvPr/>
        </p:nvSpPr>
        <p:spPr bwMode="auto">
          <a:xfrm>
            <a:off x="262819" y="674564"/>
            <a:ext cx="116188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spcAft>
                <a:spcPts val="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cs typeface="Calibri" panose="020F0502020204030204" pitchFamily="34" charset="0"/>
              </a:rPr>
              <a:t>Atsižvelgus į VSAT 2025 m. vasario 7 d. raštu Nr. 21-14-274 pateiktą motyvuotą prašymą, rekomenduoti vadovaujančiajai institucijai taip pakeisti SVVP 2021-2027 m. programos veiksmų įgyvendinimo planą:</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AC996BB-5104-502A-FFAA-1269AA98588A}"/>
              </a:ext>
            </a:extLst>
          </p:cNvPr>
          <p:cNvGraphicFramePr>
            <a:graphicFrameLocks noGrp="1"/>
          </p:cNvGraphicFramePr>
          <p:nvPr>
            <p:extLst>
              <p:ext uri="{D42A27DB-BD31-4B8C-83A1-F6EECF244321}">
                <p14:modId xmlns:p14="http://schemas.microsoft.com/office/powerpoint/2010/main" val="1217781882"/>
              </p:ext>
            </p:extLst>
          </p:nvPr>
        </p:nvGraphicFramePr>
        <p:xfrm>
          <a:off x="308112" y="1985034"/>
          <a:ext cx="11528257" cy="4198620"/>
        </p:xfrm>
        <a:graphic>
          <a:graphicData uri="http://schemas.openxmlformats.org/drawingml/2006/table">
            <a:tbl>
              <a:tblPr firstRow="1" firstCol="1" bandRow="1">
                <a:tableStyleId>{5C22544A-7EE6-4342-B048-85BDC9FD1C3A}</a:tableStyleId>
              </a:tblPr>
              <a:tblGrid>
                <a:gridCol w="1207978">
                  <a:extLst>
                    <a:ext uri="{9D8B030D-6E8A-4147-A177-3AD203B41FA5}">
                      <a16:colId xmlns:a16="http://schemas.microsoft.com/office/drawing/2014/main" val="3192758264"/>
                    </a:ext>
                  </a:extLst>
                </a:gridCol>
                <a:gridCol w="3571381">
                  <a:extLst>
                    <a:ext uri="{9D8B030D-6E8A-4147-A177-3AD203B41FA5}">
                      <a16:colId xmlns:a16="http://schemas.microsoft.com/office/drawing/2014/main" val="3274904048"/>
                    </a:ext>
                  </a:extLst>
                </a:gridCol>
                <a:gridCol w="419477">
                  <a:extLst>
                    <a:ext uri="{9D8B030D-6E8A-4147-A177-3AD203B41FA5}">
                      <a16:colId xmlns:a16="http://schemas.microsoft.com/office/drawing/2014/main" val="1670891592"/>
                    </a:ext>
                  </a:extLst>
                </a:gridCol>
                <a:gridCol w="1682469">
                  <a:extLst>
                    <a:ext uri="{9D8B030D-6E8A-4147-A177-3AD203B41FA5}">
                      <a16:colId xmlns:a16="http://schemas.microsoft.com/office/drawing/2014/main" val="3306715400"/>
                    </a:ext>
                  </a:extLst>
                </a:gridCol>
                <a:gridCol w="1613014">
                  <a:extLst>
                    <a:ext uri="{9D8B030D-6E8A-4147-A177-3AD203B41FA5}">
                      <a16:colId xmlns:a16="http://schemas.microsoft.com/office/drawing/2014/main" val="1595244302"/>
                    </a:ext>
                  </a:extLst>
                </a:gridCol>
                <a:gridCol w="1303523">
                  <a:extLst>
                    <a:ext uri="{9D8B030D-6E8A-4147-A177-3AD203B41FA5}">
                      <a16:colId xmlns:a16="http://schemas.microsoft.com/office/drawing/2014/main" val="3611438147"/>
                    </a:ext>
                  </a:extLst>
                </a:gridCol>
                <a:gridCol w="1730415">
                  <a:extLst>
                    <a:ext uri="{9D8B030D-6E8A-4147-A177-3AD203B41FA5}">
                      <a16:colId xmlns:a16="http://schemas.microsoft.com/office/drawing/2014/main" val="2399604972"/>
                    </a:ext>
                  </a:extLst>
                </a:gridCol>
              </a:tblGrid>
              <a:tr h="0">
                <a:tc>
                  <a:txBody>
                    <a:bodyPr/>
                    <a:lstStyle/>
                    <a:p>
                      <a:pPr algn="ctr"/>
                      <a:r>
                        <a:rPr lang="lt-LT" sz="2000" dirty="0">
                          <a:solidFill>
                            <a:schemeClr val="tx1"/>
                          </a:solidFill>
                          <a:effectLst/>
                          <a:latin typeface="+mj-lt"/>
                        </a:rPr>
                        <a:t>Eil. Nr.</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pt-BR" sz="2000" dirty="0">
                          <a:solidFill>
                            <a:schemeClr val="tx1"/>
                          </a:solidFill>
                          <a:effectLst/>
                          <a:latin typeface="+mj-lt"/>
                        </a:rPr>
                        <a:t>Konkretaus tikslo ir projekto pavadinimas</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gridSpan="2">
                  <a:txBody>
                    <a:bodyPr/>
                    <a:lstStyle/>
                    <a:p>
                      <a:pPr algn="ctr"/>
                      <a:r>
                        <a:rPr lang="lt-LT" sz="2000" dirty="0">
                          <a:solidFill>
                            <a:schemeClr val="tx1"/>
                          </a:solidFill>
                          <a:effectLst/>
                          <a:latin typeface="+mj-lt"/>
                        </a:rPr>
                        <a:t>Mažinama / didinama SVVP lėšų dalis</a:t>
                      </a:r>
                    </a:p>
                    <a:p>
                      <a:pPr algn="ct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hMerge="1">
                  <a:txBody>
                    <a:bodyPr/>
                    <a:lstStyle/>
                    <a:p>
                      <a:pPr algn="ct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lt-LT" sz="2000" dirty="0">
                          <a:solidFill>
                            <a:schemeClr val="tx1"/>
                          </a:solidFill>
                          <a:effectLst/>
                          <a:latin typeface="+mj-lt"/>
                        </a:rPr>
                        <a:t>ES lėšos</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lt-LT" sz="2000" dirty="0">
                          <a:solidFill>
                            <a:schemeClr val="tx1"/>
                          </a:solidFill>
                          <a:effectLst/>
                          <a:latin typeface="+mj-lt"/>
                        </a:rPr>
                        <a:t>BF lėšos</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tc>
                  <a:txBody>
                    <a:bodyPr/>
                    <a:lstStyle/>
                    <a:p>
                      <a:pPr algn="ctr"/>
                      <a:r>
                        <a:rPr lang="lt-LT" sz="2000" dirty="0">
                          <a:solidFill>
                            <a:schemeClr val="tx1"/>
                          </a:solidFill>
                          <a:effectLst/>
                          <a:latin typeface="+mj-lt"/>
                        </a:rPr>
                        <a:t>Iš viso</a:t>
                      </a:r>
                      <a:endParaRPr lang="lt-LT" sz="20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noFill/>
                  </a:tcPr>
                </a:tc>
                <a:extLst>
                  <a:ext uri="{0D108BD9-81ED-4DB2-BD59-A6C34878D82A}">
                    <a16:rowId xmlns:a16="http://schemas.microsoft.com/office/drawing/2014/main" val="2017702997"/>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3.7.</a:t>
                      </a:r>
                    </a:p>
                  </a:txBody>
                  <a:tcPr marL="68580" marR="68580" marT="0" marB="0">
                    <a:noFill/>
                  </a:tcPr>
                </a:tc>
                <a:tc gridSpan="6">
                  <a:txBody>
                    <a:bodyPr/>
                    <a:lstStyle/>
                    <a:p>
                      <a:pPr>
                        <a:lnSpc>
                          <a:spcPct val="120000"/>
                        </a:lnSpc>
                        <a:tabLst>
                          <a:tab pos="3166110" algn="ctr"/>
                          <a:tab pos="6332220" algn="r"/>
                          <a:tab pos="810260" algn="l"/>
                          <a:tab pos="3166110" algn="ctr"/>
                          <a:tab pos="6332220" algn="r"/>
                        </a:tabLst>
                      </a:pPr>
                      <a:r>
                        <a:rPr lang="lt-LT" sz="2000" b="1" noProof="0" dirty="0">
                          <a:solidFill>
                            <a:schemeClr val="tx1"/>
                          </a:solidFill>
                          <a:effectLst/>
                          <a:latin typeface="+mj-lt"/>
                          <a:ea typeface="Calibri" panose="020F0502020204030204" pitchFamily="34" charset="0"/>
                          <a:cs typeface="Times New Roman" panose="02020603050405020304" pitchFamily="18" charset="0"/>
                        </a:rPr>
                        <a:t>KONKRETUS VEIKSMAS: </a:t>
                      </a:r>
                      <a:r>
                        <a:rPr lang="it-IT" sz="2000" b="1" noProof="0" dirty="0">
                          <a:solidFill>
                            <a:schemeClr val="tx1"/>
                          </a:solidFill>
                          <a:effectLst/>
                          <a:latin typeface="+mj-lt"/>
                          <a:ea typeface="Calibri" panose="020F0502020204030204" pitchFamily="34" charset="0"/>
                          <a:cs typeface="Times New Roman" panose="02020603050405020304" pitchFamily="18" charset="0"/>
                        </a:rPr>
                        <a:t>Parama Specialiai tranzito schemai pagal SVVP reglamento 17 straipsnio 5 dalį (BMVI/2023/SA/1.1.1/001)</a:t>
                      </a:r>
                      <a:endParaRPr lang="lt-LT" sz="2000" b="1" noProof="0" dirty="0">
                        <a:solidFill>
                          <a:schemeClr val="tx1"/>
                        </a:solidFill>
                        <a:effectLst/>
                        <a:latin typeface="+mj-lt"/>
                        <a:ea typeface="Calibri" panose="020F0502020204030204" pitchFamily="34" charset="0"/>
                        <a:cs typeface="Times New Roman" panose="02020603050405020304" pitchFamily="18" charset="0"/>
                      </a:endParaRPr>
                    </a:p>
                    <a:p>
                      <a:pPr>
                        <a:lnSpc>
                          <a:spcPct val="120000"/>
                        </a:lnSpc>
                        <a:tabLst>
                          <a:tab pos="3166110" algn="ctr"/>
                          <a:tab pos="6332220" algn="r"/>
                          <a:tab pos="810260" algn="l"/>
                          <a:tab pos="3166110" algn="ctr"/>
                          <a:tab pos="6332220" algn="r"/>
                        </a:tabLst>
                      </a:pPr>
                      <a:endParaRPr lang="lt-LT" sz="2000" b="1"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hMerge="1">
                  <a:txBody>
                    <a:bodyPr/>
                    <a:lstStyle/>
                    <a:p>
                      <a:pPr algn="r">
                        <a:lnSpc>
                          <a:spcPct val="120000"/>
                        </a:lnSpc>
                        <a:spcAft>
                          <a:spcPts val="800"/>
                        </a:spcAft>
                        <a:tabLst>
                          <a:tab pos="810260" algn="l"/>
                        </a:tabLst>
                      </a:pPr>
                      <a:endParaRPr lang="lt-LT" sz="24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a:p>
                  </a:txBody>
                  <a:tcPr/>
                </a:tc>
                <a:tc hMerge="1">
                  <a:txBody>
                    <a:bodyPr/>
                    <a:lstStyle/>
                    <a:p>
                      <a:pPr algn="r">
                        <a:lnSpc>
                          <a:spcPct val="120000"/>
                        </a:lnSpc>
                        <a:spcAft>
                          <a:spcPts val="0"/>
                        </a:spcAft>
                      </a:pP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algn="r">
                        <a:lnSpc>
                          <a:spcPct val="120000"/>
                        </a:lnSpc>
                        <a:spcAft>
                          <a:spcPts val="800"/>
                        </a:spcAft>
                      </a:pP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algn="r">
                        <a:lnSpc>
                          <a:spcPct val="120000"/>
                        </a:lnSpc>
                        <a:spcAft>
                          <a:spcPts val="0"/>
                        </a:spcAft>
                      </a:pP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21073669"/>
                  </a:ext>
                </a:extLst>
              </a:tr>
              <a:tr h="0">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3</a:t>
                      </a:r>
                      <a:r>
                        <a:rPr lang="en-US" sz="2000" dirty="0">
                          <a:solidFill>
                            <a:schemeClr val="tx1"/>
                          </a:solidFill>
                          <a:effectLst/>
                          <a:latin typeface="+mj-lt"/>
                          <a:ea typeface="Calibri" panose="020F0502020204030204" pitchFamily="34" charset="0"/>
                          <a:cs typeface="Times New Roman" panose="02020603050405020304" pitchFamily="18" charset="0"/>
                        </a:rPr>
                        <a:t>.</a:t>
                      </a:r>
                      <a:r>
                        <a:rPr lang="lt-LT" sz="2000" dirty="0">
                          <a:solidFill>
                            <a:schemeClr val="tx1"/>
                          </a:solidFill>
                          <a:effectLst/>
                          <a:latin typeface="+mj-lt"/>
                          <a:ea typeface="Calibri" panose="020F0502020204030204" pitchFamily="34" charset="0"/>
                          <a:cs typeface="Times New Roman" panose="02020603050405020304" pitchFamily="18" charset="0"/>
                        </a:rPr>
                        <a:t>7</a:t>
                      </a:r>
                      <a:r>
                        <a:rPr lang="en-US" sz="2000" dirty="0">
                          <a:solidFill>
                            <a:schemeClr val="tx1"/>
                          </a:solidFill>
                          <a:effectLst/>
                          <a:latin typeface="+mj-lt"/>
                          <a:ea typeface="Calibri" panose="020F0502020204030204" pitchFamily="34" charset="0"/>
                          <a:cs typeface="Times New Roman" panose="02020603050405020304" pitchFamily="18" charset="0"/>
                        </a:rPr>
                        <a:t>.</a:t>
                      </a:r>
                      <a:r>
                        <a:rPr lang="lt-LT" sz="2000" dirty="0">
                          <a:solidFill>
                            <a:schemeClr val="tx1"/>
                          </a:solidFill>
                          <a:effectLst/>
                          <a:latin typeface="+mj-lt"/>
                          <a:ea typeface="Calibri" panose="020F0502020204030204" pitchFamily="34" charset="0"/>
                          <a:cs typeface="Times New Roman" panose="02020603050405020304" pitchFamily="18" charset="0"/>
                        </a:rPr>
                        <a:t>4</a:t>
                      </a:r>
                      <a:r>
                        <a:rPr lang="en-US" sz="2000" dirty="0">
                          <a:solidFill>
                            <a:schemeClr val="tx1"/>
                          </a:solidFill>
                          <a:effectLst/>
                          <a:latin typeface="+mj-lt"/>
                          <a:ea typeface="Calibri" panose="020F0502020204030204" pitchFamily="34" charset="0"/>
                          <a:cs typeface="Times New Roman" panose="02020603050405020304" pitchFamily="18" charset="0"/>
                        </a:rPr>
                        <a:t>.</a:t>
                      </a:r>
                    </a:p>
                  </a:txBody>
                  <a:tcPr marL="36195" marR="36195" marT="0" marB="0">
                    <a:noFill/>
                  </a:tcPr>
                </a:tc>
                <a:tc gridSpan="2">
                  <a:txBody>
                    <a:bodyPr/>
                    <a:lstStyle/>
                    <a:p>
                      <a:pP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Traukinių stebėjimo sistemos atnaujinimas</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hMerge="1">
                  <a:txBody>
                    <a:bodyPr/>
                    <a:lstStyle/>
                    <a:p>
                      <a:pPr algn="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+110 603,22</a:t>
                      </a:r>
                    </a:p>
                  </a:txBody>
                  <a:tcPr marL="36195" marR="36195" marT="0" marB="0">
                    <a:noFill/>
                  </a:tcPr>
                </a:tc>
                <a:tc>
                  <a:txBody>
                    <a:bodyPr/>
                    <a:lstStyle/>
                    <a:p>
                      <a:pPr algn="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-10 000,00</a:t>
                      </a: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450 000,00</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440 000,00</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0</a:t>
                      </a: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450 000,00</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440 000,00</a:t>
                      </a:r>
                      <a:endParaRPr lang="lt-LT" sz="2000" b="1"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extLst>
                  <a:ext uri="{0D108BD9-81ED-4DB2-BD59-A6C34878D82A}">
                    <a16:rowId xmlns:a16="http://schemas.microsoft.com/office/drawing/2014/main" val="1665622679"/>
                  </a:ext>
                </a:extLst>
              </a:tr>
              <a:tr h="93427">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3</a:t>
                      </a:r>
                      <a:r>
                        <a:rPr lang="en-US" sz="2000" dirty="0">
                          <a:solidFill>
                            <a:schemeClr val="tx1"/>
                          </a:solidFill>
                          <a:effectLst/>
                          <a:latin typeface="+mj-lt"/>
                          <a:ea typeface="Calibri" panose="020F0502020204030204" pitchFamily="34" charset="0"/>
                          <a:cs typeface="Times New Roman" panose="02020603050405020304" pitchFamily="18" charset="0"/>
                        </a:rPr>
                        <a:t>.</a:t>
                      </a:r>
                      <a:r>
                        <a:rPr lang="lt-LT" sz="2000" dirty="0">
                          <a:solidFill>
                            <a:schemeClr val="tx1"/>
                          </a:solidFill>
                          <a:effectLst/>
                          <a:latin typeface="+mj-lt"/>
                          <a:ea typeface="Calibri" panose="020F0502020204030204" pitchFamily="34" charset="0"/>
                          <a:cs typeface="Times New Roman" panose="02020603050405020304" pitchFamily="18" charset="0"/>
                        </a:rPr>
                        <a:t>7</a:t>
                      </a:r>
                      <a:r>
                        <a:rPr lang="en-US" sz="2000" dirty="0">
                          <a:solidFill>
                            <a:schemeClr val="tx1"/>
                          </a:solidFill>
                          <a:effectLst/>
                          <a:latin typeface="+mj-lt"/>
                          <a:ea typeface="Calibri" panose="020F0502020204030204" pitchFamily="34" charset="0"/>
                          <a:cs typeface="Times New Roman" panose="02020603050405020304" pitchFamily="18" charset="0"/>
                        </a:rPr>
                        <a:t>.3.</a:t>
                      </a:r>
                    </a:p>
                  </a:txBody>
                  <a:tcPr marL="36195" marR="36195" marT="0" marB="0">
                    <a:noFill/>
                  </a:tcPr>
                </a:tc>
                <a:tc gridSpan="2">
                  <a:txBody>
                    <a:bodyPr/>
                    <a:lstStyle/>
                    <a:p>
                      <a:pP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Specializuoto sraigtasparnio įsigijimas</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tc hMerge="1">
                  <a:txBody>
                    <a:bodyPr/>
                    <a:lstStyle/>
                    <a:p>
                      <a:pPr algn="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-86 684 ,77</a:t>
                      </a:r>
                    </a:p>
                  </a:txBody>
                  <a:tcPr marL="36195" marR="36195" marT="0" marB="0">
                    <a:noFill/>
                  </a:tcPr>
                </a:tc>
                <a:tc>
                  <a:txBody>
                    <a:bodyPr/>
                    <a:lstStyle/>
                    <a:p>
                      <a:pPr algn="r">
                        <a:lnSpc>
                          <a:spcPct val="107000"/>
                        </a:lnSpc>
                        <a:spcAft>
                          <a:spcPts val="800"/>
                        </a:spcAft>
                      </a:pPr>
                      <a:r>
                        <a:rPr lang="en-US" sz="2000">
                          <a:effectLst/>
                          <a:latin typeface="+mj-lt"/>
                          <a:ea typeface="Calibri" panose="020F0502020204030204" pitchFamily="34" charset="0"/>
                          <a:cs typeface="Times New Roman" panose="02020603050405020304" pitchFamily="18" charset="0"/>
                        </a:rPr>
                        <a:t>+10 000 00</a:t>
                      </a:r>
                    </a:p>
                  </a:txBody>
                  <a:tcPr marL="36195" marR="36195" marT="0" marB="0">
                    <a:noFill/>
                  </a:tcPr>
                </a:tc>
                <a:tc>
                  <a:txBody>
                    <a:bodyPr/>
                    <a:lstStyle/>
                    <a:p>
                      <a:pPr algn="r">
                        <a:lnSpc>
                          <a:spcPct val="107000"/>
                        </a:lnSpc>
                        <a:spcAft>
                          <a:spcPts val="800"/>
                        </a:spcAft>
                      </a:pPr>
                      <a:r>
                        <a:rPr lang="en-US" sz="2000" strike="sngStrike">
                          <a:effectLst/>
                          <a:latin typeface="+mj-lt"/>
                          <a:ea typeface="Calibri" panose="020F0502020204030204" pitchFamily="34" charset="0"/>
                          <a:cs typeface="Times New Roman" panose="02020603050405020304" pitchFamily="18" charset="0"/>
                        </a:rPr>
                        <a:t>11 000 000,00</a:t>
                      </a:r>
                      <a:endParaRPr lang="en-US" sz="200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a:effectLst/>
                          <a:latin typeface="+mj-lt"/>
                          <a:ea typeface="Calibri" panose="020F0502020204030204" pitchFamily="34" charset="0"/>
                          <a:cs typeface="Times New Roman" panose="02020603050405020304" pitchFamily="18" charset="0"/>
                        </a:rPr>
                        <a:t>11 010 000,00</a:t>
                      </a:r>
                      <a:endParaRPr lang="en-US" sz="2000">
                        <a:effectLst/>
                        <a:latin typeface="+mj-lt"/>
                        <a:ea typeface="Calibri" panose="020F0502020204030204" pitchFamily="34" charset="0"/>
                        <a:cs typeface="Times New Roman" panose="02020603050405020304" pitchFamily="18" charset="0"/>
                      </a:endParaRPr>
                    </a:p>
                  </a:txBody>
                  <a:tcPr marL="36195" marR="36195" marT="0" marB="0">
                    <a:noFill/>
                  </a:tcPr>
                </a:tc>
                <a:tc>
                  <a:txBody>
                    <a:bodyPr/>
                    <a:lstStyle/>
                    <a:p>
                      <a:pPr algn="r">
                        <a:lnSpc>
                          <a:spcPct val="107000"/>
                        </a:lnSpc>
                        <a:spcAft>
                          <a:spcPts val="800"/>
                        </a:spcAft>
                      </a:pPr>
                      <a:r>
                        <a:rPr lang="en-US" sz="2000">
                          <a:effectLst/>
                          <a:latin typeface="+mj-lt"/>
                          <a:ea typeface="Calibri" panose="020F0502020204030204" pitchFamily="34" charset="0"/>
                          <a:cs typeface="Times New Roman" panose="02020603050405020304" pitchFamily="18" charset="0"/>
                        </a:rPr>
                        <a:t>0</a:t>
                      </a:r>
                    </a:p>
                  </a:txBody>
                  <a:tcPr marL="36195" marR="36195" marT="0" marB="0">
                    <a:noFill/>
                  </a:tcPr>
                </a:tc>
                <a:tc>
                  <a:txBody>
                    <a:bodyPr/>
                    <a:lstStyle/>
                    <a:p>
                      <a:pPr algn="r">
                        <a:lnSpc>
                          <a:spcPct val="107000"/>
                        </a:lnSpc>
                        <a:spcAft>
                          <a:spcPts val="800"/>
                        </a:spcAft>
                      </a:pPr>
                      <a:r>
                        <a:rPr lang="en-US" sz="2000" strike="sngStrike" dirty="0">
                          <a:effectLst/>
                          <a:latin typeface="+mj-lt"/>
                          <a:ea typeface="Calibri" panose="020F0502020204030204" pitchFamily="34" charset="0"/>
                          <a:cs typeface="Times New Roman" panose="02020603050405020304" pitchFamily="18" charset="0"/>
                        </a:rPr>
                        <a:t>11 000 000,00</a:t>
                      </a:r>
                      <a:endParaRPr lang="en-US" sz="2000" dirty="0">
                        <a:effectLst/>
                        <a:latin typeface="+mj-lt"/>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11 010 000,00</a:t>
                      </a:r>
                      <a:endParaRPr lang="en-US" sz="2000" dirty="0">
                        <a:effectLst/>
                        <a:latin typeface="+mj-lt"/>
                        <a:ea typeface="Calibri" panose="020F0502020204030204" pitchFamily="34" charset="0"/>
                        <a:cs typeface="Times New Roman" panose="02020603050405020304" pitchFamily="18" charset="0"/>
                      </a:endParaRPr>
                    </a:p>
                  </a:txBody>
                  <a:tcPr marL="36195" marR="36195" marT="0" marB="0">
                    <a:noFill/>
                  </a:tcPr>
                </a:tc>
                <a:extLst>
                  <a:ext uri="{0D108BD9-81ED-4DB2-BD59-A6C34878D82A}">
                    <a16:rowId xmlns:a16="http://schemas.microsoft.com/office/drawing/2014/main" val="3380452128"/>
                  </a:ext>
                </a:extLst>
              </a:tr>
            </a:tbl>
          </a:graphicData>
        </a:graphic>
      </p:graphicFrame>
      <p:graphicFrame>
        <p:nvGraphicFramePr>
          <p:cNvPr id="5" name="Table 4">
            <a:extLst>
              <a:ext uri="{FF2B5EF4-FFF2-40B4-BE49-F238E27FC236}">
                <a16:creationId xmlns:a16="http://schemas.microsoft.com/office/drawing/2014/main" id="{C5070F44-6C9E-7CA8-4A4A-01372C0C573F}"/>
              </a:ext>
            </a:extLst>
          </p:cNvPr>
          <p:cNvGraphicFramePr>
            <a:graphicFrameLocks noGrp="1"/>
          </p:cNvGraphicFramePr>
          <p:nvPr>
            <p:extLst>
              <p:ext uri="{D42A27DB-BD31-4B8C-83A1-F6EECF244321}">
                <p14:modId xmlns:p14="http://schemas.microsoft.com/office/powerpoint/2010/main" val="2898988655"/>
              </p:ext>
            </p:extLst>
          </p:nvPr>
        </p:nvGraphicFramePr>
        <p:xfrm>
          <a:off x="286578" y="1966741"/>
          <a:ext cx="11618844" cy="4246703"/>
        </p:xfrm>
        <a:graphic>
          <a:graphicData uri="http://schemas.openxmlformats.org/drawingml/2006/table">
            <a:tbl>
              <a:tblPr/>
              <a:tblGrid>
                <a:gridCol w="11618844">
                  <a:extLst>
                    <a:ext uri="{9D8B030D-6E8A-4147-A177-3AD203B41FA5}">
                      <a16:colId xmlns:a16="http://schemas.microsoft.com/office/drawing/2014/main" val="3024858437"/>
                    </a:ext>
                  </a:extLst>
                </a:gridCol>
              </a:tblGrid>
              <a:tr h="424670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488395679"/>
                  </a:ext>
                </a:extLst>
              </a:tr>
            </a:tbl>
          </a:graphicData>
        </a:graphic>
      </p:graphicFrame>
    </p:spTree>
    <p:extLst>
      <p:ext uri="{BB962C8B-B14F-4D97-AF65-F5344CB8AC3E}">
        <p14:creationId xmlns:p14="http://schemas.microsoft.com/office/powerpoint/2010/main" val="95684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7F915-47A3-159A-344B-8D1325E81DAB}"/>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0B33696C-90B9-68AA-F4CC-C87A3D3DA226}"/>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a:extLst>
              <a:ext uri="{FF2B5EF4-FFF2-40B4-BE49-F238E27FC236}">
                <a16:creationId xmlns:a16="http://schemas.microsoft.com/office/drawing/2014/main" id="{5E51470E-9AA0-8C79-B314-FCEC8464859B}"/>
              </a:ext>
            </a:extLst>
          </p:cNvPr>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(5)</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B0022F92-400D-65A5-7EAD-77DF43BBD4FC}"/>
              </a:ext>
            </a:extLst>
          </p:cNvPr>
          <p:cNvSpPr>
            <a:spLocks noChangeArrowheads="1"/>
          </p:cNvSpPr>
          <p:nvPr/>
        </p:nvSpPr>
        <p:spPr bwMode="auto">
          <a:xfrm>
            <a:off x="308113" y="889958"/>
            <a:ext cx="116188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spcAft>
                <a:spcPts val="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cs typeface="Calibri" panose="020F0502020204030204" pitchFamily="34" charset="0"/>
              </a:rPr>
              <a:t>Atsižvelgus į AB „Lietuvos geležinkeliai“ 2024 m. gruodžio 12 d. rašte                    Nr. SD(LTG)-3141/2024 ir Migracijos departamento prie VRM 2025 m. sausio 10 d. rašte Nr. 10K-221 išdėstytus argumentus, rekomenduoti vadovaujančiajai institucijai taip pakeisti SVVP 2021-2027 m. programos veiksmų įgyvendinimo planą:</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3381671-7C0E-0FFA-70D5-BC23CFE2E544}"/>
              </a:ext>
            </a:extLst>
          </p:cNvPr>
          <p:cNvGraphicFramePr>
            <a:graphicFrameLocks noGrp="1"/>
          </p:cNvGraphicFramePr>
          <p:nvPr>
            <p:extLst>
              <p:ext uri="{D42A27DB-BD31-4B8C-83A1-F6EECF244321}">
                <p14:modId xmlns:p14="http://schemas.microsoft.com/office/powerpoint/2010/main" val="1476030864"/>
              </p:ext>
            </p:extLst>
          </p:nvPr>
        </p:nvGraphicFramePr>
        <p:xfrm>
          <a:off x="308113" y="2624151"/>
          <a:ext cx="11484495" cy="3725926"/>
        </p:xfrm>
        <a:graphic>
          <a:graphicData uri="http://schemas.openxmlformats.org/drawingml/2006/table">
            <a:tbl>
              <a:tblPr firstRow="1" firstCol="1" bandRow="1">
                <a:tableStyleId>{5C22544A-7EE6-4342-B048-85BDC9FD1C3A}</a:tableStyleId>
              </a:tblPr>
              <a:tblGrid>
                <a:gridCol w="984659">
                  <a:extLst>
                    <a:ext uri="{9D8B030D-6E8A-4147-A177-3AD203B41FA5}">
                      <a16:colId xmlns:a16="http://schemas.microsoft.com/office/drawing/2014/main" val="3192758264"/>
                    </a:ext>
                  </a:extLst>
                </a:gridCol>
                <a:gridCol w="3279228">
                  <a:extLst>
                    <a:ext uri="{9D8B030D-6E8A-4147-A177-3AD203B41FA5}">
                      <a16:colId xmlns:a16="http://schemas.microsoft.com/office/drawing/2014/main" val="3274904048"/>
                    </a:ext>
                  </a:extLst>
                </a:gridCol>
                <a:gridCol w="3331779">
                  <a:extLst>
                    <a:ext uri="{9D8B030D-6E8A-4147-A177-3AD203B41FA5}">
                      <a16:colId xmlns:a16="http://schemas.microsoft.com/office/drawing/2014/main" val="1670891592"/>
                    </a:ext>
                  </a:extLst>
                </a:gridCol>
                <a:gridCol w="3888829">
                  <a:extLst>
                    <a:ext uri="{9D8B030D-6E8A-4147-A177-3AD203B41FA5}">
                      <a16:colId xmlns:a16="http://schemas.microsoft.com/office/drawing/2014/main" val="1574030472"/>
                    </a:ext>
                  </a:extLst>
                </a:gridCol>
              </a:tblGrid>
              <a:tr h="0">
                <a:tc>
                  <a:txBody>
                    <a:bodyPr/>
                    <a:lstStyle/>
                    <a:p>
                      <a:pPr algn="ctr">
                        <a:lnSpc>
                          <a:spcPct val="107000"/>
                        </a:lnSpc>
                        <a:spcAft>
                          <a:spcPts val="800"/>
                        </a:spcAft>
                      </a:pPr>
                      <a:r>
                        <a:rPr lang="lt-LT" sz="2000" b="0" cap="none" spc="0" dirty="0">
                          <a:ln w="0"/>
                          <a:solidFill>
                            <a:schemeClr val="tx1"/>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rPr>
                        <a:t>Nr</a:t>
                      </a:r>
                      <a:r>
                        <a:rPr lang="lt-LT" sz="2000" dirty="0">
                          <a:solidFill>
                            <a:schemeClr val="tx1"/>
                          </a:solidFill>
                          <a:effectLst/>
                          <a:latin typeface="+mj-lt"/>
                          <a:ea typeface="Calibri" panose="020F0502020204030204" pitchFamily="34" charset="0"/>
                          <a:cs typeface="Times New Roman" panose="02020603050405020304" pitchFamily="18" charset="0"/>
                        </a:rPr>
                        <a:t>. </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Projekto pavadinimas</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Planuojamas kvietimo teikti projekto įgyvendinimo planą paskelbimo laikotarpis</a:t>
                      </a:r>
                    </a:p>
                    <a:p>
                      <a:pPr algn="ctr">
                        <a:lnSpc>
                          <a:spcPct val="107000"/>
                        </a:lnSpc>
                        <a:spcAft>
                          <a:spcPts val="800"/>
                        </a:spcAft>
                      </a:pP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Pareiškėjas</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17702997"/>
                  </a:ext>
                </a:extLst>
              </a:tr>
              <a:tr h="0">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3.2.4.</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pt-BR" sz="2000" dirty="0">
                          <a:solidFill>
                            <a:schemeClr val="tx1"/>
                          </a:solidFill>
                          <a:effectLst/>
                          <a:latin typeface="+mj-lt"/>
                          <a:ea typeface="Calibri" panose="020F0502020204030204" pitchFamily="34" charset="0"/>
                          <a:cs typeface="Times New Roman" panose="02020603050405020304" pitchFamily="18" charset="0"/>
                        </a:rPr>
                        <a:t>Kenos GPKP vaizdo stebėjimo sistemos modernizavimas</a:t>
                      </a:r>
                      <a:endParaRPr lang="lt-LT" sz="20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lt-LT" sz="2000" strike="sngStrike" dirty="0">
                          <a:solidFill>
                            <a:schemeClr val="tx1"/>
                          </a:solidFill>
                          <a:effectLst/>
                          <a:latin typeface="+mj-lt"/>
                          <a:ea typeface="Calibri" panose="020F0502020204030204" pitchFamily="34" charset="0"/>
                          <a:cs typeface="Times New Roman" panose="02020603050405020304" pitchFamily="18" charset="0"/>
                        </a:rPr>
                        <a:t>2024 m. IV </a:t>
                      </a:r>
                      <a:r>
                        <a:rPr lang="lt-LT" sz="2000" strike="sngStrike" dirty="0" err="1">
                          <a:solidFill>
                            <a:schemeClr val="tx1"/>
                          </a:solidFill>
                          <a:effectLst/>
                          <a:latin typeface="+mj-lt"/>
                          <a:ea typeface="Calibri" panose="020F0502020204030204" pitchFamily="34" charset="0"/>
                          <a:cs typeface="Times New Roman" panose="02020603050405020304" pitchFamily="18" charset="0"/>
                        </a:rPr>
                        <a:t>ketv</a:t>
                      </a:r>
                      <a:r>
                        <a:rPr lang="lt-LT" sz="2000" strike="sngStrike"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lt-LT" sz="2000" b="1" dirty="0">
                          <a:solidFill>
                            <a:schemeClr val="tx1"/>
                          </a:solidFill>
                          <a:effectLst/>
                          <a:latin typeface="+mj-lt"/>
                          <a:ea typeface="Calibri" panose="020F0502020204030204" pitchFamily="34" charset="0"/>
                          <a:cs typeface="Times New Roman" panose="02020603050405020304" pitchFamily="18" charset="0"/>
                        </a:rPr>
                        <a:t>2025 m. II </a:t>
                      </a:r>
                      <a:r>
                        <a:rPr lang="lt-LT" sz="2000" b="1" dirty="0" err="1">
                          <a:solidFill>
                            <a:schemeClr val="tx1"/>
                          </a:solidFill>
                          <a:effectLst/>
                          <a:latin typeface="+mj-lt"/>
                          <a:ea typeface="Calibri" panose="020F0502020204030204" pitchFamily="34" charset="0"/>
                          <a:cs typeface="Times New Roman" panose="02020603050405020304" pitchFamily="18" charset="0"/>
                        </a:rPr>
                        <a:t>ketv</a:t>
                      </a:r>
                      <a:r>
                        <a:rPr lang="lt-LT" sz="2000" b="1"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US" sz="2000" strike="sngStrike" dirty="0">
                          <a:solidFill>
                            <a:schemeClr val="tx1"/>
                          </a:solidFill>
                          <a:effectLst/>
                          <a:latin typeface="+mj-lt"/>
                          <a:ea typeface="Calibri" panose="020F0502020204030204" pitchFamily="34" charset="0"/>
                          <a:cs typeface="Times New Roman" panose="02020603050405020304" pitchFamily="18" charset="0"/>
                        </a:rPr>
                        <a:t>AB „Lietuvos </a:t>
                      </a:r>
                      <a:r>
                        <a:rPr lang="en-US" sz="2000" strike="sngStrike" dirty="0" err="1">
                          <a:solidFill>
                            <a:schemeClr val="tx1"/>
                          </a:solidFill>
                          <a:effectLst/>
                          <a:latin typeface="+mj-lt"/>
                          <a:ea typeface="Calibri" panose="020F0502020204030204" pitchFamily="34" charset="0"/>
                          <a:cs typeface="Times New Roman" panose="02020603050405020304" pitchFamily="18" charset="0"/>
                        </a:rPr>
                        <a:t>geležinkeliai</a:t>
                      </a:r>
                      <a:r>
                        <a:rPr lang="en-US" sz="2000" strike="sngStrike" dirty="0">
                          <a:solidFill>
                            <a:schemeClr val="tx1"/>
                          </a:solidFill>
                          <a:effectLst/>
                          <a:latin typeface="+mj-lt"/>
                          <a:ea typeface="Calibri" panose="020F0502020204030204" pitchFamily="34" charset="0"/>
                          <a:cs typeface="Times New Roman" panose="02020603050405020304" pitchFamily="18" charset="0"/>
                        </a:rPr>
                        <a:t>“</a:t>
                      </a:r>
                    </a:p>
                    <a:p>
                      <a:pPr algn="ctr">
                        <a:lnSpc>
                          <a:spcPct val="107000"/>
                        </a:lnSpc>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b="1" dirty="0">
                          <a:solidFill>
                            <a:schemeClr val="tx1"/>
                          </a:solidFill>
                          <a:effectLst/>
                          <a:latin typeface="+mj-lt"/>
                          <a:ea typeface="Calibri" panose="020F0502020204030204" pitchFamily="34" charset="0"/>
                          <a:cs typeface="Times New Roman" panose="02020603050405020304" pitchFamily="18" charset="0"/>
                        </a:rPr>
                        <a:t>AB „LTG Infra“</a:t>
                      </a:r>
                    </a:p>
                    <a:p>
                      <a:pPr algn="ctr">
                        <a:lnSpc>
                          <a:spcPct val="107000"/>
                        </a:lnSpc>
                        <a:spcAft>
                          <a:spcPts val="800"/>
                        </a:spcAft>
                      </a:pP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65622679"/>
                  </a:ext>
                </a:extLst>
              </a:tr>
              <a:tr h="0">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3.5.12.</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pt-BR" sz="2000" dirty="0">
                          <a:solidFill>
                            <a:schemeClr val="tx1"/>
                          </a:solidFill>
                          <a:effectLst/>
                          <a:latin typeface="+mj-lt"/>
                          <a:ea typeface="Calibri" panose="020F0502020204030204" pitchFamily="34" charset="0"/>
                          <a:cs typeface="Times New Roman" panose="02020603050405020304" pitchFamily="18" charset="0"/>
                        </a:rPr>
                        <a:t>Papildomos </a:t>
                      </a:r>
                      <a:r>
                        <a:rPr lang="pt-BR" sz="2000" strike="sngStrike" dirty="0">
                          <a:solidFill>
                            <a:schemeClr val="tx1"/>
                          </a:solidFill>
                          <a:effectLst/>
                          <a:latin typeface="+mj-lt"/>
                          <a:ea typeface="Calibri" panose="020F0502020204030204" pitchFamily="34" charset="0"/>
                          <a:cs typeface="Times New Roman" panose="02020603050405020304" pitchFamily="18" charset="0"/>
                        </a:rPr>
                        <a:t>ADIC</a:t>
                      </a:r>
                      <a:r>
                        <a:rPr lang="pt-BR" sz="2000" dirty="0">
                          <a:solidFill>
                            <a:schemeClr val="tx1"/>
                          </a:solidFill>
                          <a:effectLst/>
                          <a:latin typeface="+mj-lt"/>
                          <a:ea typeface="Calibri" panose="020F0502020204030204" pitchFamily="34" charset="0"/>
                          <a:cs typeface="Times New Roman" panose="02020603050405020304" pitchFamily="18" charset="0"/>
                        </a:rPr>
                        <a:t> </a:t>
                      </a:r>
                      <a:r>
                        <a:rPr lang="pt-BR" sz="2000" b="1" dirty="0">
                          <a:solidFill>
                            <a:schemeClr val="tx1"/>
                          </a:solidFill>
                          <a:effectLst/>
                          <a:latin typeface="+mj-lt"/>
                          <a:ea typeface="Calibri" panose="020F0502020204030204" pitchFamily="34" charset="0"/>
                          <a:cs typeface="Times New Roman" panose="02020603050405020304" pitchFamily="18" charset="0"/>
                        </a:rPr>
                        <a:t>MD</a:t>
                      </a:r>
                      <a:r>
                        <a:rPr lang="pt-BR" sz="2000" dirty="0">
                          <a:solidFill>
                            <a:schemeClr val="tx1"/>
                          </a:solidFill>
                          <a:effectLst/>
                          <a:latin typeface="+mj-lt"/>
                          <a:ea typeface="Calibri" panose="020F0502020204030204" pitchFamily="34" charset="0"/>
                          <a:cs typeface="Times New Roman" panose="02020603050405020304" pitchFamily="18" charset="0"/>
                        </a:rPr>
                        <a:t> veiklos sąnaudos 2025–2027 m.</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2024 m. III </a:t>
                      </a:r>
                      <a:r>
                        <a:rPr lang="en-US" sz="2000" dirty="0" err="1">
                          <a:solidFill>
                            <a:schemeClr val="tx1"/>
                          </a:solidFill>
                          <a:effectLst/>
                          <a:latin typeface="+mj-lt"/>
                          <a:ea typeface="Calibri" panose="020F0502020204030204" pitchFamily="34" charset="0"/>
                          <a:cs typeface="Times New Roman" panose="02020603050405020304" pitchFamily="18" charset="0"/>
                        </a:rPr>
                        <a:t>ketv</a:t>
                      </a:r>
                      <a:r>
                        <a:rPr lang="en-US" sz="2000" dirty="0">
                          <a:solidFill>
                            <a:schemeClr val="tx1"/>
                          </a:solidFill>
                          <a:effectLst/>
                          <a:latin typeface="+mj-lt"/>
                          <a:ea typeface="Calibri" panose="020F0502020204030204" pitchFamily="34" charset="0"/>
                          <a:cs typeface="Times New Roman" panose="02020603050405020304" pitchFamily="18" charset="0"/>
                        </a:rPr>
                        <a:t>.</a:t>
                      </a:r>
                    </a:p>
                  </a:txBody>
                  <a:tcPr marL="68580" marR="68580" marT="0" marB="0">
                    <a:noFill/>
                  </a:tcPr>
                </a:tc>
                <a:tc>
                  <a:txBody>
                    <a:bodyPr/>
                    <a:lstStyle/>
                    <a:p>
                      <a:pPr algn="ctr">
                        <a:lnSpc>
                          <a:spcPct val="107000"/>
                        </a:lnSpc>
                        <a:spcAft>
                          <a:spcPts val="800"/>
                        </a:spcAft>
                      </a:pPr>
                      <a:r>
                        <a:rPr lang="pt-BR" sz="2000" strike="sngStrike" dirty="0">
                          <a:solidFill>
                            <a:schemeClr val="tx1"/>
                          </a:solidFill>
                          <a:effectLst/>
                          <a:latin typeface="+mj-lt"/>
                          <a:ea typeface="Calibri" panose="020F0502020204030204" pitchFamily="34" charset="0"/>
                          <a:cs typeface="Times New Roman" panose="02020603050405020304" pitchFamily="18" charset="0"/>
                        </a:rPr>
                        <a:t>ADIC</a:t>
                      </a:r>
                    </a:p>
                    <a:p>
                      <a:pPr algn="ctr">
                        <a:lnSpc>
                          <a:spcPct val="107000"/>
                        </a:lnSpc>
                        <a:spcAft>
                          <a:spcPts val="800"/>
                        </a:spcAft>
                      </a:pPr>
                      <a:r>
                        <a:rPr lang="pt-BR" sz="2000" b="1" dirty="0">
                          <a:solidFill>
                            <a:schemeClr val="tx1"/>
                          </a:solidFill>
                          <a:effectLst/>
                          <a:latin typeface="+mj-lt"/>
                          <a:ea typeface="Calibri" panose="020F0502020204030204" pitchFamily="34" charset="0"/>
                          <a:cs typeface="Times New Roman" panose="02020603050405020304" pitchFamily="18" charset="0"/>
                        </a:rPr>
                        <a:t>Migracijos departamentas prie VRM</a:t>
                      </a:r>
                    </a:p>
                    <a:p>
                      <a:pPr algn="ctr">
                        <a:lnSpc>
                          <a:spcPct val="107000"/>
                        </a:lnSpc>
                        <a:spcAft>
                          <a:spcPts val="800"/>
                        </a:spcAft>
                      </a:pP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36015477"/>
                  </a:ext>
                </a:extLst>
              </a:tr>
            </a:tbl>
          </a:graphicData>
        </a:graphic>
      </p:graphicFrame>
      <p:sp>
        <p:nvSpPr>
          <p:cNvPr id="4" name="Rectangle 1">
            <a:extLst>
              <a:ext uri="{FF2B5EF4-FFF2-40B4-BE49-F238E27FC236}">
                <a16:creationId xmlns:a16="http://schemas.microsoft.com/office/drawing/2014/main" id="{5B4B784F-9B19-F815-FE98-9E6966C25785}"/>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8" name="Table 7">
            <a:extLst>
              <a:ext uri="{FF2B5EF4-FFF2-40B4-BE49-F238E27FC236}">
                <a16:creationId xmlns:a16="http://schemas.microsoft.com/office/drawing/2014/main" id="{16890908-28F5-5C95-99C4-61163AE937FF}"/>
              </a:ext>
            </a:extLst>
          </p:cNvPr>
          <p:cNvGraphicFramePr>
            <a:graphicFrameLocks noGrp="1"/>
          </p:cNvGraphicFramePr>
          <p:nvPr>
            <p:extLst>
              <p:ext uri="{D42A27DB-BD31-4B8C-83A1-F6EECF244321}">
                <p14:modId xmlns:p14="http://schemas.microsoft.com/office/powerpoint/2010/main" val="492163581"/>
              </p:ext>
            </p:extLst>
          </p:nvPr>
        </p:nvGraphicFramePr>
        <p:xfrm>
          <a:off x="359902" y="2465967"/>
          <a:ext cx="11618844" cy="3725926"/>
        </p:xfrm>
        <a:graphic>
          <a:graphicData uri="http://schemas.openxmlformats.org/drawingml/2006/table">
            <a:tbl>
              <a:tblPr/>
              <a:tblGrid>
                <a:gridCol w="11618844">
                  <a:extLst>
                    <a:ext uri="{9D8B030D-6E8A-4147-A177-3AD203B41FA5}">
                      <a16:colId xmlns:a16="http://schemas.microsoft.com/office/drawing/2014/main" val="1656367993"/>
                    </a:ext>
                  </a:extLst>
                </a:gridCol>
              </a:tblGrid>
              <a:tr h="372592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926545401"/>
                  </a:ext>
                </a:extLst>
              </a:tr>
            </a:tbl>
          </a:graphicData>
        </a:graphic>
      </p:graphicFrame>
    </p:spTree>
    <p:extLst>
      <p:ext uri="{BB962C8B-B14F-4D97-AF65-F5344CB8AC3E}">
        <p14:creationId xmlns:p14="http://schemas.microsoft.com/office/powerpoint/2010/main" val="293281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85C4D-4168-C237-BBAA-EA035D0DF43E}"/>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9DFC314A-FF1E-5F42-C244-6B1459FEE64B}"/>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a:extLst>
              <a:ext uri="{FF2B5EF4-FFF2-40B4-BE49-F238E27FC236}">
                <a16:creationId xmlns:a16="http://schemas.microsoft.com/office/drawing/2014/main" id="{8635AC50-B2BA-B059-4EB0-B8DDDCFDB76E}"/>
              </a:ext>
            </a:extLst>
          </p:cNvPr>
          <p:cNvSpPr txBox="1"/>
          <p:nvPr/>
        </p:nvSpPr>
        <p:spPr>
          <a:xfrm>
            <a:off x="0" y="-40509"/>
            <a:ext cx="12338649" cy="1077218"/>
          </a:xfrm>
          <a:prstGeom prst="rect">
            <a:avLst/>
          </a:prstGeom>
          <a:noFill/>
        </p:spPr>
        <p:txBody>
          <a:bodyPr wrap="square" rtlCol="0">
            <a:spAutoFit/>
          </a:bodyPr>
          <a:lstStyle/>
          <a:p>
            <a:pPr algn="ctr"/>
            <a:r>
              <a:rPr lang="lt-LT" sz="3200" b="1" dirty="0">
                <a:solidFill>
                  <a:schemeClr val="bg1"/>
                </a:solidFill>
                <a:latin typeface="+mj-lt"/>
                <a:cs typeface="Calibri" panose="020F0502020204030204" pitchFamily="34" charset="0"/>
              </a:rPr>
              <a:t>VSF 2021–2027 m. programos veiksmų įgyvendinimo plano keitimo pristatymas</a:t>
            </a:r>
            <a:endParaRPr lang="lt-LT" sz="3200" b="1" dirty="0">
              <a:solidFill>
                <a:schemeClr val="bg1"/>
              </a:solidFill>
              <a:latin typeface="+mj-lt"/>
            </a:endParaRPr>
          </a:p>
        </p:txBody>
      </p:sp>
      <p:sp>
        <p:nvSpPr>
          <p:cNvPr id="7" name="Rectangle 1">
            <a:extLst>
              <a:ext uri="{FF2B5EF4-FFF2-40B4-BE49-F238E27FC236}">
                <a16:creationId xmlns:a16="http://schemas.microsoft.com/office/drawing/2014/main" id="{A73AE350-0506-E999-5636-778DB30D4031}"/>
              </a:ext>
            </a:extLst>
          </p:cNvPr>
          <p:cNvSpPr>
            <a:spLocks noChangeArrowheads="1"/>
          </p:cNvSpPr>
          <p:nvPr/>
        </p:nvSpPr>
        <p:spPr bwMode="auto">
          <a:xfrm>
            <a:off x="308113" y="945145"/>
            <a:ext cx="11618844" cy="12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cs typeface="Calibri" panose="020F0502020204030204" pitchFamily="34" charset="0"/>
              </a:rPr>
              <a:t>Atsižvelgus į PD 2025-01-22 d. rašte Nr. 5-S-2524 nurodytas aplinkybes, rekomenduoti vadovaujančiajai institucijai taip pakeisti VSF 2021-2027 m. programos veiksmų įgyvendinimo planą:</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68073FD-6BC7-4F51-9C29-BA53F1193077}"/>
              </a:ext>
            </a:extLst>
          </p:cNvPr>
          <p:cNvGraphicFramePr>
            <a:graphicFrameLocks noGrp="1"/>
          </p:cNvGraphicFramePr>
          <p:nvPr>
            <p:extLst>
              <p:ext uri="{D42A27DB-BD31-4B8C-83A1-F6EECF244321}">
                <p14:modId xmlns:p14="http://schemas.microsoft.com/office/powerpoint/2010/main" val="1685284357"/>
              </p:ext>
            </p:extLst>
          </p:nvPr>
        </p:nvGraphicFramePr>
        <p:xfrm>
          <a:off x="308113" y="2425210"/>
          <a:ext cx="11486490" cy="1601724"/>
        </p:xfrm>
        <a:graphic>
          <a:graphicData uri="http://schemas.openxmlformats.org/drawingml/2006/table">
            <a:tbl>
              <a:tblPr firstRow="1" firstCol="1" bandRow="1">
                <a:tableStyleId>{5C22544A-7EE6-4342-B048-85BDC9FD1C3A}</a:tableStyleId>
              </a:tblPr>
              <a:tblGrid>
                <a:gridCol w="1593308">
                  <a:extLst>
                    <a:ext uri="{9D8B030D-6E8A-4147-A177-3AD203B41FA5}">
                      <a16:colId xmlns:a16="http://schemas.microsoft.com/office/drawing/2014/main" val="3192758264"/>
                    </a:ext>
                  </a:extLst>
                </a:gridCol>
                <a:gridCol w="5343657">
                  <a:extLst>
                    <a:ext uri="{9D8B030D-6E8A-4147-A177-3AD203B41FA5}">
                      <a16:colId xmlns:a16="http://schemas.microsoft.com/office/drawing/2014/main" val="3274904048"/>
                    </a:ext>
                  </a:extLst>
                </a:gridCol>
                <a:gridCol w="4549525">
                  <a:extLst>
                    <a:ext uri="{9D8B030D-6E8A-4147-A177-3AD203B41FA5}">
                      <a16:colId xmlns:a16="http://schemas.microsoft.com/office/drawing/2014/main" val="1670891592"/>
                    </a:ext>
                  </a:extLst>
                </a:gridCol>
              </a:tblGrid>
              <a:tr h="0">
                <a:tc>
                  <a:txBody>
                    <a:bodyPr/>
                    <a:lstStyle/>
                    <a:p>
                      <a:pPr algn="ctr">
                        <a:lnSpc>
                          <a:spcPct val="107000"/>
                        </a:lnSpc>
                        <a:spcAft>
                          <a:spcPts val="800"/>
                        </a:spcAft>
                      </a:pPr>
                      <a:r>
                        <a:rPr lang="lt-LT" sz="2000" b="0" cap="none" spc="0" dirty="0">
                          <a:ln w="0"/>
                          <a:solidFill>
                            <a:schemeClr val="tx1"/>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rPr>
                        <a:t>Nr</a:t>
                      </a:r>
                      <a:r>
                        <a:rPr lang="lt-LT" sz="2000" dirty="0">
                          <a:solidFill>
                            <a:schemeClr val="tx1"/>
                          </a:solidFill>
                          <a:effectLst/>
                          <a:latin typeface="+mj-lt"/>
                          <a:ea typeface="Calibri" panose="020F0502020204030204" pitchFamily="34" charset="0"/>
                          <a:cs typeface="Times New Roman" panose="02020603050405020304" pitchFamily="18" charset="0"/>
                        </a:rPr>
                        <a:t>. </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Projekto pavadinimas</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lt-LT" sz="2000">
                          <a:solidFill>
                            <a:schemeClr val="tx1"/>
                          </a:solidFill>
                          <a:effectLst/>
                          <a:latin typeface="+mj-lt"/>
                          <a:ea typeface="Calibri" panose="020F0502020204030204" pitchFamily="34" charset="0"/>
                          <a:cs typeface="Times New Roman" panose="02020603050405020304" pitchFamily="18" charset="0"/>
                        </a:rPr>
                        <a:t>Planuojamas kvietimo teikti projekto įgyvendinimo planą paskelbimo laikotarpis</a:t>
                      </a:r>
                      <a:endParaRPr lang="en-US" sz="2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17702997"/>
                  </a:ext>
                </a:extLst>
              </a:tr>
              <a:tr h="0">
                <a:tc>
                  <a:txBody>
                    <a:bodyPr/>
                    <a:lstStyle/>
                    <a:p>
                      <a:pPr algn="ctr">
                        <a:lnSpc>
                          <a:spcPct val="107000"/>
                        </a:lnSpc>
                        <a:spcAft>
                          <a:spcPts val="800"/>
                        </a:spcAft>
                      </a:pPr>
                      <a:r>
                        <a:rPr lang="lt-LT" sz="2000">
                          <a:solidFill>
                            <a:schemeClr val="tx1"/>
                          </a:solidFill>
                          <a:effectLst/>
                          <a:latin typeface="+mj-lt"/>
                          <a:ea typeface="Calibri" panose="020F0502020204030204" pitchFamily="34" charset="0"/>
                          <a:cs typeface="Times New Roman" panose="02020603050405020304" pitchFamily="18" charset="0"/>
                        </a:rPr>
                        <a:t>1.1.3.</a:t>
                      </a:r>
                      <a:endParaRPr lang="en-US" sz="2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lt-LT" sz="2000" dirty="0">
                          <a:solidFill>
                            <a:schemeClr val="tx1"/>
                          </a:solidFill>
                          <a:effectLst/>
                          <a:latin typeface="+mj-lt"/>
                          <a:ea typeface="Calibri" panose="020F0502020204030204" pitchFamily="34" charset="0"/>
                          <a:cs typeface="Times New Roman" panose="02020603050405020304" pitchFamily="18" charset="0"/>
                        </a:rPr>
                        <a:t>Policijos sistemų suderinamumas su ES informacinėmis sistemomis ir PNR bei keitimosi informacija automatizavimas</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lt-LT" sz="2000" strike="sngStrike" dirty="0">
                          <a:solidFill>
                            <a:schemeClr val="tx1"/>
                          </a:solidFill>
                          <a:effectLst/>
                          <a:latin typeface="+mj-lt"/>
                          <a:ea typeface="Calibri" panose="020F0502020204030204" pitchFamily="34" charset="0"/>
                          <a:cs typeface="Times New Roman" panose="02020603050405020304" pitchFamily="18" charset="0"/>
                        </a:rPr>
                        <a:t>2025 m. I </a:t>
                      </a:r>
                      <a:r>
                        <a:rPr lang="lt-LT" sz="2000" strike="sngStrike" dirty="0" err="1">
                          <a:solidFill>
                            <a:schemeClr val="tx1"/>
                          </a:solidFill>
                          <a:effectLst/>
                          <a:latin typeface="+mj-lt"/>
                          <a:ea typeface="Calibri" panose="020F0502020204030204" pitchFamily="34" charset="0"/>
                          <a:cs typeface="Times New Roman" panose="02020603050405020304" pitchFamily="18" charset="0"/>
                        </a:rPr>
                        <a:t>ketv</a:t>
                      </a:r>
                      <a:r>
                        <a:rPr lang="lt-LT" sz="2000" strike="sngStrike"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lt-LT" sz="2000" b="1" dirty="0">
                          <a:solidFill>
                            <a:schemeClr val="tx1"/>
                          </a:solidFill>
                          <a:effectLst/>
                          <a:latin typeface="+mj-lt"/>
                          <a:ea typeface="Calibri" panose="020F0502020204030204" pitchFamily="34" charset="0"/>
                          <a:cs typeface="Times New Roman" panose="02020603050405020304" pitchFamily="18" charset="0"/>
                        </a:rPr>
                        <a:t>2026 m. I </a:t>
                      </a:r>
                      <a:r>
                        <a:rPr lang="lt-LT" sz="2000" b="1" dirty="0" err="1">
                          <a:solidFill>
                            <a:schemeClr val="tx1"/>
                          </a:solidFill>
                          <a:effectLst/>
                          <a:latin typeface="+mj-lt"/>
                          <a:ea typeface="Calibri" panose="020F0502020204030204" pitchFamily="34" charset="0"/>
                          <a:cs typeface="Times New Roman" panose="02020603050405020304" pitchFamily="18" charset="0"/>
                        </a:rPr>
                        <a:t>ketv</a:t>
                      </a:r>
                      <a:r>
                        <a:rPr lang="lt-LT" sz="2000" b="1"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665622679"/>
                  </a:ext>
                </a:extLst>
              </a:tr>
            </a:tbl>
          </a:graphicData>
        </a:graphic>
      </p:graphicFrame>
      <p:sp>
        <p:nvSpPr>
          <p:cNvPr id="4" name="Rectangle 1">
            <a:extLst>
              <a:ext uri="{FF2B5EF4-FFF2-40B4-BE49-F238E27FC236}">
                <a16:creationId xmlns:a16="http://schemas.microsoft.com/office/drawing/2014/main" id="{8E604881-0C9E-C352-55B2-023753E9A9F6}"/>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8" name="Table 7">
            <a:extLst>
              <a:ext uri="{FF2B5EF4-FFF2-40B4-BE49-F238E27FC236}">
                <a16:creationId xmlns:a16="http://schemas.microsoft.com/office/drawing/2014/main" id="{B3DC31A9-D6C6-6D6A-DA21-C75874006EF7}"/>
              </a:ext>
            </a:extLst>
          </p:cNvPr>
          <p:cNvGraphicFramePr>
            <a:graphicFrameLocks noGrp="1"/>
          </p:cNvGraphicFramePr>
          <p:nvPr>
            <p:extLst>
              <p:ext uri="{D42A27DB-BD31-4B8C-83A1-F6EECF244321}">
                <p14:modId xmlns:p14="http://schemas.microsoft.com/office/powerpoint/2010/main" val="3442509879"/>
              </p:ext>
            </p:extLst>
          </p:nvPr>
        </p:nvGraphicFramePr>
        <p:xfrm>
          <a:off x="308113" y="2319457"/>
          <a:ext cx="11618844" cy="1842640"/>
        </p:xfrm>
        <a:graphic>
          <a:graphicData uri="http://schemas.openxmlformats.org/drawingml/2006/table">
            <a:tbl>
              <a:tblPr/>
              <a:tblGrid>
                <a:gridCol w="11618844">
                  <a:extLst>
                    <a:ext uri="{9D8B030D-6E8A-4147-A177-3AD203B41FA5}">
                      <a16:colId xmlns:a16="http://schemas.microsoft.com/office/drawing/2014/main" val="1656367993"/>
                    </a:ext>
                  </a:extLst>
                </a:gridCol>
              </a:tblGrid>
              <a:tr h="184264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926545401"/>
                  </a:ext>
                </a:extLst>
              </a:tr>
            </a:tbl>
          </a:graphicData>
        </a:graphic>
      </p:graphicFrame>
    </p:spTree>
    <p:extLst>
      <p:ext uri="{BB962C8B-B14F-4D97-AF65-F5344CB8AC3E}">
        <p14:creationId xmlns:p14="http://schemas.microsoft.com/office/powerpoint/2010/main" val="233420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BC6B5-89FA-8DBD-C31C-B1D8ECD73E19}"/>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31EB527A-539C-3CA8-2046-27A89D760715}"/>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479AB879-35DA-2346-A1BA-4C9AD3D01BAF}"/>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SVVP  metinės veiklos rezultatų ataskaitos pristatymas ir tvirtinimas (1)</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6868FC32-778B-A72E-6E91-2911298E50E5}"/>
              </a:ext>
            </a:extLst>
          </p:cNvPr>
          <p:cNvPicPr>
            <a:picLocks noChangeAspect="1"/>
          </p:cNvPicPr>
          <p:nvPr/>
        </p:nvPicPr>
        <p:blipFill>
          <a:blip r:embed="rId4">
            <a:duotone>
              <a:schemeClr val="accent5">
                <a:shade val="45000"/>
                <a:satMod val="135000"/>
              </a:schemeClr>
              <a:prstClr val="white"/>
            </a:duotone>
          </a:blip>
          <a:stretch>
            <a:fillRect/>
          </a:stretch>
        </p:blipFill>
        <p:spPr>
          <a:xfrm>
            <a:off x="119033" y="1634559"/>
            <a:ext cx="2432278" cy="2929791"/>
          </a:xfrm>
          <a:prstGeom prst="rect">
            <a:avLst/>
          </a:prstGeom>
        </p:spPr>
      </p:pic>
      <p:sp>
        <p:nvSpPr>
          <p:cNvPr id="6" name="TextBox 5">
            <a:extLst>
              <a:ext uri="{FF2B5EF4-FFF2-40B4-BE49-F238E27FC236}">
                <a16:creationId xmlns:a16="http://schemas.microsoft.com/office/drawing/2014/main" id="{19E6A19E-9D53-EFEA-2575-6579735837E1}"/>
              </a:ext>
            </a:extLst>
          </p:cNvPr>
          <p:cNvSpPr txBox="1"/>
          <p:nvPr/>
        </p:nvSpPr>
        <p:spPr>
          <a:xfrm>
            <a:off x="2662471" y="1714459"/>
            <a:ext cx="8774838" cy="1815882"/>
          </a:xfrm>
          <a:prstGeom prst="rect">
            <a:avLst/>
          </a:prstGeom>
          <a:noFill/>
        </p:spPr>
        <p:txBody>
          <a:bodyPr wrap="none" rtlCol="0">
            <a:spAutoFit/>
          </a:bodyPr>
          <a:lstStyle/>
          <a:p>
            <a:r>
              <a:rPr lang="lt-LT" sz="2800" dirty="0">
                <a:latin typeface="+mj-lt"/>
              </a:rPr>
              <a:t>KT1 „Europos integruotas sienų valdymas“ – 16 projektų</a:t>
            </a:r>
          </a:p>
          <a:p>
            <a:r>
              <a:rPr lang="lt-LT" sz="2800" dirty="0">
                <a:latin typeface="+mj-lt"/>
              </a:rPr>
              <a:t>       „Speciali tranzito schema“ – 6 veiklos paramos projektai </a:t>
            </a:r>
          </a:p>
          <a:p>
            <a:endParaRPr lang="lt-LT" sz="2800" dirty="0">
              <a:latin typeface="+mj-lt"/>
            </a:endParaRPr>
          </a:p>
          <a:p>
            <a:r>
              <a:rPr lang="lt-LT" sz="2800" dirty="0">
                <a:latin typeface="+mj-lt"/>
              </a:rPr>
              <a:t>KT2 „Bendroji vizų politika“ – 3 projektai</a:t>
            </a:r>
            <a:endParaRPr lang="en-US" sz="2800" dirty="0">
              <a:latin typeface="+mj-lt"/>
            </a:endParaRPr>
          </a:p>
        </p:txBody>
      </p:sp>
      <p:sp>
        <p:nvSpPr>
          <p:cNvPr id="7" name="TextBox 6">
            <a:extLst>
              <a:ext uri="{FF2B5EF4-FFF2-40B4-BE49-F238E27FC236}">
                <a16:creationId xmlns:a16="http://schemas.microsoft.com/office/drawing/2014/main" id="{86D8B554-5137-121D-741F-7B32026BC6BE}"/>
              </a:ext>
            </a:extLst>
          </p:cNvPr>
          <p:cNvSpPr txBox="1"/>
          <p:nvPr/>
        </p:nvSpPr>
        <p:spPr>
          <a:xfrm>
            <a:off x="2662471" y="3788285"/>
            <a:ext cx="9863213" cy="523220"/>
          </a:xfrm>
          <a:prstGeom prst="rect">
            <a:avLst/>
          </a:prstGeom>
          <a:noFill/>
        </p:spPr>
        <p:txBody>
          <a:bodyPr wrap="none" rtlCol="0">
            <a:spAutoFit/>
          </a:bodyPr>
          <a:lstStyle/>
          <a:p>
            <a:r>
              <a:rPr lang="lt-LT" sz="2800" dirty="0">
                <a:latin typeface="+mj-lt"/>
              </a:rPr>
              <a:t>2023 m. gruodžio 5 d. buvo patvirtinta SVVP programos versija 2.1</a:t>
            </a:r>
            <a:endParaRPr lang="en-US" sz="2800" dirty="0"/>
          </a:p>
        </p:txBody>
      </p:sp>
    </p:spTree>
    <p:extLst>
      <p:ext uri="{BB962C8B-B14F-4D97-AF65-F5344CB8AC3E}">
        <p14:creationId xmlns:p14="http://schemas.microsoft.com/office/powerpoint/2010/main" val="135937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02AC-4716-210D-4339-BC511DFACF52}"/>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F254E49-24B5-23EF-2129-9A28F7CEB139}"/>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3B0A686D-3203-9C77-1902-317E3195A5F1}"/>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SVVP  metinės veiklos rezultatų ataskaitos pristatymas ir tvirtinimas (2)</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4F245040-5592-B289-127A-364CA18E18BC}"/>
              </a:ext>
            </a:extLst>
          </p:cNvPr>
          <p:cNvPicPr>
            <a:picLocks noChangeAspect="1"/>
          </p:cNvPicPr>
          <p:nvPr/>
        </p:nvPicPr>
        <p:blipFill>
          <a:blip r:embed="rId4">
            <a:duotone>
              <a:schemeClr val="accent5">
                <a:shade val="45000"/>
                <a:satMod val="135000"/>
              </a:schemeClr>
              <a:prstClr val="white"/>
            </a:duotone>
          </a:blip>
          <a:stretch>
            <a:fillRect/>
          </a:stretch>
        </p:blipFill>
        <p:spPr>
          <a:xfrm>
            <a:off x="224143" y="1964104"/>
            <a:ext cx="2432278" cy="2929791"/>
          </a:xfrm>
          <a:prstGeom prst="rect">
            <a:avLst/>
          </a:prstGeom>
        </p:spPr>
      </p:pic>
      <p:sp>
        <p:nvSpPr>
          <p:cNvPr id="6" name="TextBox 5">
            <a:extLst>
              <a:ext uri="{FF2B5EF4-FFF2-40B4-BE49-F238E27FC236}">
                <a16:creationId xmlns:a16="http://schemas.microsoft.com/office/drawing/2014/main" id="{8D51C7C2-7BA8-BDE7-26CE-835C48DF6B73}"/>
              </a:ext>
            </a:extLst>
          </p:cNvPr>
          <p:cNvSpPr txBox="1"/>
          <p:nvPr/>
        </p:nvSpPr>
        <p:spPr>
          <a:xfrm>
            <a:off x="2916219" y="1067487"/>
            <a:ext cx="3179781" cy="523220"/>
          </a:xfrm>
          <a:prstGeom prst="rect">
            <a:avLst/>
          </a:prstGeom>
          <a:noFill/>
        </p:spPr>
        <p:txBody>
          <a:bodyPr wrap="none" rtlCol="0">
            <a:spAutoFit/>
          </a:bodyPr>
          <a:lstStyle/>
          <a:p>
            <a:r>
              <a:rPr lang="lt-LT" sz="2800" b="1" dirty="0"/>
              <a:t>Konkretūs veiksmai</a:t>
            </a:r>
            <a:r>
              <a:rPr lang="lt-LT" sz="2800" dirty="0">
                <a:latin typeface="+mj-lt"/>
              </a:rPr>
              <a:t>:</a:t>
            </a:r>
            <a:endParaRPr lang="en-US" sz="2800" dirty="0">
              <a:latin typeface="+mj-lt"/>
            </a:endParaRPr>
          </a:p>
        </p:txBody>
      </p:sp>
      <p:sp>
        <p:nvSpPr>
          <p:cNvPr id="7" name="TextBox 6">
            <a:extLst>
              <a:ext uri="{FF2B5EF4-FFF2-40B4-BE49-F238E27FC236}">
                <a16:creationId xmlns:a16="http://schemas.microsoft.com/office/drawing/2014/main" id="{30AD2F9E-E7EF-A36D-937E-ECDD1EAAA227}"/>
              </a:ext>
            </a:extLst>
          </p:cNvPr>
          <p:cNvSpPr txBox="1"/>
          <p:nvPr/>
        </p:nvSpPr>
        <p:spPr>
          <a:xfrm>
            <a:off x="2753249" y="1916423"/>
            <a:ext cx="9344033" cy="4401205"/>
          </a:xfrm>
          <a:prstGeom prst="rect">
            <a:avLst/>
          </a:prstGeom>
          <a:noFill/>
        </p:spPr>
        <p:txBody>
          <a:bodyPr wrap="none" rtlCol="0">
            <a:spAutoFit/>
          </a:bodyPr>
          <a:lstStyle/>
          <a:p>
            <a:r>
              <a:rPr lang="lt-LT" sz="2800" dirty="0">
                <a:latin typeface="+mj-lt"/>
              </a:rPr>
              <a:t>„Parama sienų valdymui“ </a:t>
            </a:r>
          </a:p>
          <a:p>
            <a:endParaRPr lang="lt-LT" sz="2800" dirty="0">
              <a:latin typeface="+mj-lt"/>
            </a:endParaRPr>
          </a:p>
          <a:p>
            <a:r>
              <a:rPr lang="lt-LT" sz="2800" dirty="0">
                <a:latin typeface="+mj-lt"/>
              </a:rPr>
              <a:t>„Parama, kad būtų įgyvendintas teisinis informacinių </a:t>
            </a:r>
          </a:p>
          <a:p>
            <a:r>
              <a:rPr lang="lt-LT" sz="2800" dirty="0">
                <a:latin typeface="+mj-lt"/>
              </a:rPr>
              <a:t>sistemų sąveikumo reguliavimas“</a:t>
            </a:r>
          </a:p>
          <a:p>
            <a:endParaRPr lang="lt-LT" sz="2800" dirty="0">
              <a:latin typeface="+mj-lt"/>
            </a:endParaRPr>
          </a:p>
          <a:p>
            <a:r>
              <a:rPr lang="lt-LT" sz="2800" dirty="0">
                <a:latin typeface="+mj-lt"/>
              </a:rPr>
              <a:t>„Europos sienų ir pakrančių apsaugos agentūros nacionalinių </a:t>
            </a:r>
          </a:p>
          <a:p>
            <a:r>
              <a:rPr lang="lt-LT" sz="2800" dirty="0">
                <a:latin typeface="+mj-lt"/>
              </a:rPr>
              <a:t>komponentų įranga, įsigyta pagal SVVP ir perduota </a:t>
            </a:r>
            <a:r>
              <a:rPr lang="lt-LT" sz="2800" dirty="0" err="1">
                <a:latin typeface="+mj-lt"/>
              </a:rPr>
              <a:t>Frontex</a:t>
            </a:r>
            <a:r>
              <a:rPr lang="lt-LT" sz="2800" dirty="0">
                <a:latin typeface="+mj-lt"/>
              </a:rPr>
              <a:t>“ </a:t>
            </a:r>
          </a:p>
          <a:p>
            <a:endParaRPr lang="lt-LT" sz="2800" dirty="0">
              <a:latin typeface="+mj-lt"/>
            </a:endParaRPr>
          </a:p>
          <a:p>
            <a:r>
              <a:rPr lang="it-IT" sz="2800" dirty="0">
                <a:latin typeface="+mj-lt"/>
              </a:rPr>
              <a:t>„Parama Specialiai tranzito schemai pagal SVVP reglamento 17 </a:t>
            </a:r>
            <a:endParaRPr lang="lt-LT" sz="2800" dirty="0">
              <a:latin typeface="+mj-lt"/>
            </a:endParaRPr>
          </a:p>
          <a:p>
            <a:r>
              <a:rPr lang="it-IT" sz="2800" dirty="0">
                <a:latin typeface="+mj-lt"/>
              </a:rPr>
              <a:t>straipsnio 5 dalį</a:t>
            </a:r>
            <a:r>
              <a:rPr lang="lt-LT" sz="2800" dirty="0">
                <a:latin typeface="+mj-lt"/>
              </a:rPr>
              <a:t>“</a:t>
            </a:r>
            <a:r>
              <a:rPr lang="it-IT" sz="2800" dirty="0">
                <a:latin typeface="+mj-lt"/>
              </a:rPr>
              <a:t> </a:t>
            </a:r>
            <a:endParaRPr lang="en-US" sz="2800" dirty="0">
              <a:latin typeface="+mj-lt"/>
            </a:endParaRPr>
          </a:p>
        </p:txBody>
      </p:sp>
    </p:spTree>
    <p:extLst>
      <p:ext uri="{BB962C8B-B14F-4D97-AF65-F5344CB8AC3E}">
        <p14:creationId xmlns:p14="http://schemas.microsoft.com/office/powerpoint/2010/main" val="3845829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7084-DE00-7D34-0206-CD63FE2B69A8}"/>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390AB7A5-90E2-F2E6-867C-D18815253F3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1F86C9F2-AEF2-CFD7-3853-3B8D2DBA5E9B}"/>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SVVP  metinės veiklos rezultatų ataskaitos pristatymas ir tvirtinimas (3)</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09F7777A-4DBA-ABD6-BD67-0E6F632207C8}"/>
              </a:ext>
            </a:extLst>
          </p:cNvPr>
          <p:cNvPicPr>
            <a:picLocks noChangeAspect="1"/>
          </p:cNvPicPr>
          <p:nvPr/>
        </p:nvPicPr>
        <p:blipFill>
          <a:blip r:embed="rId4">
            <a:duotone>
              <a:schemeClr val="accent5">
                <a:shade val="45000"/>
                <a:satMod val="135000"/>
              </a:schemeClr>
              <a:prstClr val="white"/>
            </a:duotone>
          </a:blip>
          <a:stretch>
            <a:fillRect/>
          </a:stretch>
        </p:blipFill>
        <p:spPr>
          <a:xfrm>
            <a:off x="167796" y="2059277"/>
            <a:ext cx="2432278" cy="2929791"/>
          </a:xfrm>
          <a:prstGeom prst="rect">
            <a:avLst/>
          </a:prstGeom>
        </p:spPr>
      </p:pic>
      <p:sp>
        <p:nvSpPr>
          <p:cNvPr id="7" name="TextBox 6">
            <a:extLst>
              <a:ext uri="{FF2B5EF4-FFF2-40B4-BE49-F238E27FC236}">
                <a16:creationId xmlns:a16="http://schemas.microsoft.com/office/drawing/2014/main" id="{96B58773-FD63-1068-2EB6-1AC26A0901EF}"/>
              </a:ext>
            </a:extLst>
          </p:cNvPr>
          <p:cNvSpPr txBox="1"/>
          <p:nvPr/>
        </p:nvSpPr>
        <p:spPr>
          <a:xfrm>
            <a:off x="2600074" y="986354"/>
            <a:ext cx="9489842" cy="5262979"/>
          </a:xfrm>
          <a:prstGeom prst="rect">
            <a:avLst/>
          </a:prstGeom>
          <a:noFill/>
        </p:spPr>
        <p:txBody>
          <a:bodyPr wrap="none" rtlCol="0">
            <a:spAutoFit/>
          </a:bodyPr>
          <a:lstStyle/>
          <a:p>
            <a:pPr algn="just"/>
            <a:r>
              <a:rPr lang="lt-LT" sz="2800" dirty="0">
                <a:latin typeface="+mj-lt"/>
              </a:rPr>
              <a:t>Jokia </a:t>
            </a:r>
            <a:r>
              <a:rPr lang="lt-LT" sz="2800" b="1" dirty="0">
                <a:latin typeface="+mj-lt"/>
              </a:rPr>
              <a:t>įranga ir IRT sistemos</a:t>
            </a:r>
            <a:r>
              <a:rPr lang="lt-LT" sz="2800" dirty="0">
                <a:latin typeface="+mj-lt"/>
              </a:rPr>
              <a:t>, įsigytos naudojant pagal SVVP </a:t>
            </a:r>
          </a:p>
          <a:p>
            <a:pPr algn="just"/>
            <a:r>
              <a:rPr lang="lt-LT" sz="2800" dirty="0">
                <a:latin typeface="+mj-lt"/>
              </a:rPr>
              <a:t>programą skirtas lėšas, nebuvo naudotos:</a:t>
            </a:r>
          </a:p>
          <a:p>
            <a:pPr algn="just"/>
            <a:r>
              <a:rPr lang="lt-LT" sz="2800" dirty="0">
                <a:latin typeface="+mj-lt"/>
              </a:rPr>
              <a:t>a) muitinės kontrolei; </a:t>
            </a:r>
          </a:p>
          <a:p>
            <a:pPr algn="just"/>
            <a:r>
              <a:rPr lang="lt-LT" sz="2800" dirty="0">
                <a:latin typeface="+mj-lt"/>
              </a:rPr>
              <a:t>b) </a:t>
            </a:r>
            <a:r>
              <a:rPr lang="lt-LT" sz="2800" dirty="0" err="1">
                <a:latin typeface="+mj-lt"/>
              </a:rPr>
              <a:t>daugiatikslėse</a:t>
            </a:r>
            <a:r>
              <a:rPr lang="lt-LT" sz="2800" dirty="0">
                <a:latin typeface="+mj-lt"/>
              </a:rPr>
              <a:t> jūros operacijose; </a:t>
            </a:r>
          </a:p>
          <a:p>
            <a:pPr algn="just"/>
            <a:r>
              <a:rPr lang="lt-LT" sz="2800" dirty="0">
                <a:latin typeface="+mj-lt"/>
              </a:rPr>
              <a:t>c) PMIF ir VSF tikslais. </a:t>
            </a:r>
          </a:p>
          <a:p>
            <a:endParaRPr lang="lt-LT" sz="2800" dirty="0">
              <a:latin typeface="+mj-lt"/>
            </a:endParaRPr>
          </a:p>
          <a:p>
            <a:r>
              <a:rPr lang="lt-LT" sz="2800" b="1" dirty="0">
                <a:latin typeface="+mj-lt"/>
              </a:rPr>
              <a:t>Sąjungos </a:t>
            </a:r>
            <a:r>
              <a:rPr lang="lt-LT" sz="2800" b="1" i="1" dirty="0" err="1">
                <a:latin typeface="+mj-lt"/>
              </a:rPr>
              <a:t>acquis</a:t>
            </a:r>
            <a:r>
              <a:rPr lang="lt-LT" sz="2800" b="1" dirty="0">
                <a:latin typeface="+mj-lt"/>
              </a:rPr>
              <a:t> įgyvendinimas</a:t>
            </a:r>
            <a:r>
              <a:rPr lang="lt-LT" sz="2800" dirty="0">
                <a:latin typeface="+mj-lt"/>
              </a:rPr>
              <a:t>. Integruoto sienų valdymo srityje, </a:t>
            </a:r>
          </a:p>
          <a:p>
            <a:pPr algn="just"/>
            <a:r>
              <a:rPr lang="lt-LT" sz="2800" dirty="0">
                <a:latin typeface="+mj-lt"/>
              </a:rPr>
              <a:t> programa padėjo užtikrinti suderinamumą tarp Integruoto sienų</a:t>
            </a:r>
          </a:p>
          <a:p>
            <a:r>
              <a:rPr lang="lt-LT" sz="2800" dirty="0">
                <a:latin typeface="+mj-lt"/>
              </a:rPr>
              <a:t> valdymo (ISV) nacionalinių programavimo dokumentų ir </a:t>
            </a:r>
          </a:p>
          <a:p>
            <a:r>
              <a:rPr lang="lt-LT" sz="2800" dirty="0">
                <a:latin typeface="+mj-lt"/>
              </a:rPr>
              <a:t>nacionalinės ISV strategijos (EBCG 2.0 8 straipsnis), taip pat </a:t>
            </a:r>
          </a:p>
          <a:p>
            <a:r>
              <a:rPr lang="lt-LT" sz="2800" dirty="0">
                <a:latin typeface="+mj-lt"/>
              </a:rPr>
              <a:t>nacionalinio pajėgumų vystymo plano. Be to, SVVP parama </a:t>
            </a:r>
          </a:p>
          <a:p>
            <a:pPr algn="just"/>
            <a:r>
              <a:rPr lang="lt-LT" sz="2800" dirty="0">
                <a:latin typeface="+mj-lt"/>
              </a:rPr>
              <a:t>padėjo įgyvendinti </a:t>
            </a:r>
            <a:r>
              <a:rPr lang="en-US" sz="2800" dirty="0">
                <a:latin typeface="+mj-lt"/>
              </a:rPr>
              <a:t>STS </a:t>
            </a:r>
            <a:r>
              <a:rPr lang="lt-LT" sz="2800" dirty="0">
                <a:latin typeface="+mj-lt"/>
              </a:rPr>
              <a:t>projektus.</a:t>
            </a:r>
          </a:p>
        </p:txBody>
      </p:sp>
    </p:spTree>
    <p:extLst>
      <p:ext uri="{BB962C8B-B14F-4D97-AF65-F5344CB8AC3E}">
        <p14:creationId xmlns:p14="http://schemas.microsoft.com/office/powerpoint/2010/main" val="421948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C3D12-0261-9C28-AB78-8A6184F4D8E0}"/>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A5F2039F-BD12-DB90-7B18-825015A1970B}"/>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4FC479B0-DFF1-AFDB-62EE-5AE4D36F7311}"/>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SVVP  metinės veiklos rezultatų ataskaitos pristatymas ir tvirtinimas (4)</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F7E42BEC-1338-20E2-559B-A1CCF748A5D0}"/>
              </a:ext>
            </a:extLst>
          </p:cNvPr>
          <p:cNvPicPr>
            <a:picLocks noChangeAspect="1"/>
          </p:cNvPicPr>
          <p:nvPr/>
        </p:nvPicPr>
        <p:blipFill>
          <a:blip r:embed="rId4">
            <a:duotone>
              <a:schemeClr val="accent5">
                <a:shade val="45000"/>
                <a:satMod val="135000"/>
              </a:schemeClr>
              <a:prstClr val="white"/>
            </a:duotone>
          </a:blip>
          <a:stretch>
            <a:fillRect/>
          </a:stretch>
        </p:blipFill>
        <p:spPr>
          <a:xfrm>
            <a:off x="119033" y="1634559"/>
            <a:ext cx="2432278" cy="2929791"/>
          </a:xfrm>
          <a:prstGeom prst="rect">
            <a:avLst/>
          </a:prstGeom>
        </p:spPr>
      </p:pic>
      <p:sp>
        <p:nvSpPr>
          <p:cNvPr id="8" name="TextBox 7">
            <a:extLst>
              <a:ext uri="{FF2B5EF4-FFF2-40B4-BE49-F238E27FC236}">
                <a16:creationId xmlns:a16="http://schemas.microsoft.com/office/drawing/2014/main" id="{06D8CE81-42ED-173A-0AF9-8AC707E1ADAD}"/>
              </a:ext>
            </a:extLst>
          </p:cNvPr>
          <p:cNvSpPr txBox="1"/>
          <p:nvPr/>
        </p:nvSpPr>
        <p:spPr>
          <a:xfrm>
            <a:off x="2700465" y="1630002"/>
            <a:ext cx="9372502" cy="2677656"/>
          </a:xfrm>
          <a:prstGeom prst="rect">
            <a:avLst/>
          </a:prstGeom>
          <a:noFill/>
        </p:spPr>
        <p:txBody>
          <a:bodyPr wrap="none" rtlCol="0">
            <a:spAutoFit/>
          </a:bodyPr>
          <a:lstStyle/>
          <a:p>
            <a:r>
              <a:rPr lang="lt-LT" sz="2800" b="1" dirty="0"/>
              <a:t>Projektų įgyvendinimas trečiosiose valstybėse arba su </a:t>
            </a:r>
          </a:p>
          <a:p>
            <a:r>
              <a:rPr lang="lt-LT" sz="2800" b="1" dirty="0"/>
              <a:t>trečiosiomis valstybėmis susijusių projektų įgyvendinimas. </a:t>
            </a:r>
          </a:p>
          <a:p>
            <a:endParaRPr lang="lt-LT" sz="2800" b="1" dirty="0"/>
          </a:p>
          <a:p>
            <a:r>
              <a:rPr lang="lt-LT" sz="2800" dirty="0">
                <a:latin typeface="+mj-lt"/>
              </a:rPr>
              <a:t>STS projektai yra susiję su trečiąja valstybe – Rusijos Federacija. </a:t>
            </a:r>
          </a:p>
          <a:p>
            <a:r>
              <a:rPr lang="lt-LT" sz="2800" dirty="0">
                <a:latin typeface="+mj-lt"/>
              </a:rPr>
              <a:t>Išlaidos, patiriamos įgyvendinant STS, apibrėžtos reglamentuose</a:t>
            </a:r>
          </a:p>
          <a:p>
            <a:r>
              <a:rPr lang="lt-LT" sz="2800" dirty="0">
                <a:latin typeface="+mj-lt"/>
              </a:rPr>
              <a:t>(EB) Nr. 693/2003 ir (EB) Nr. 694/2003</a:t>
            </a:r>
            <a:r>
              <a:rPr lang="en-US" sz="2800" dirty="0">
                <a:latin typeface="+mj-lt"/>
              </a:rPr>
              <a:t>.</a:t>
            </a:r>
            <a:endParaRPr lang="lt-LT" sz="2800" dirty="0">
              <a:latin typeface="+mj-lt"/>
            </a:endParaRPr>
          </a:p>
        </p:txBody>
      </p:sp>
    </p:spTree>
    <p:extLst>
      <p:ext uri="{BB962C8B-B14F-4D97-AF65-F5344CB8AC3E}">
        <p14:creationId xmlns:p14="http://schemas.microsoft.com/office/powerpoint/2010/main" val="95223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B72A-8FC8-4FE6-0335-6C8CF8E04E18}"/>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F2E08D91-C9A9-85B7-447E-81C3D80C235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CC29F6C0-C684-CCF3-4005-47F550B6B227}"/>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VSF metinės veiklos rezultatų ataskaitos pristatymas ir tvirtinimas (1)</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3042F84A-E135-DC7A-6B4E-53A125B3CBE6}"/>
              </a:ext>
            </a:extLst>
          </p:cNvPr>
          <p:cNvPicPr>
            <a:picLocks noChangeAspect="1"/>
          </p:cNvPicPr>
          <p:nvPr/>
        </p:nvPicPr>
        <p:blipFill>
          <a:blip r:embed="rId4">
            <a:duotone>
              <a:schemeClr val="accent5">
                <a:shade val="45000"/>
                <a:satMod val="135000"/>
              </a:schemeClr>
              <a:prstClr val="white"/>
            </a:duotone>
          </a:blip>
          <a:stretch>
            <a:fillRect/>
          </a:stretch>
        </p:blipFill>
        <p:spPr>
          <a:xfrm>
            <a:off x="119033" y="1634559"/>
            <a:ext cx="2432278" cy="2929791"/>
          </a:xfrm>
          <a:prstGeom prst="rect">
            <a:avLst/>
          </a:prstGeom>
        </p:spPr>
      </p:pic>
      <p:sp>
        <p:nvSpPr>
          <p:cNvPr id="6" name="TextBox 5">
            <a:extLst>
              <a:ext uri="{FF2B5EF4-FFF2-40B4-BE49-F238E27FC236}">
                <a16:creationId xmlns:a16="http://schemas.microsoft.com/office/drawing/2014/main" id="{833E806E-BAD2-8A84-14E6-B5E618B89EF9}"/>
              </a:ext>
            </a:extLst>
          </p:cNvPr>
          <p:cNvSpPr txBox="1"/>
          <p:nvPr/>
        </p:nvSpPr>
        <p:spPr>
          <a:xfrm>
            <a:off x="2662471" y="1752660"/>
            <a:ext cx="9374874" cy="2646878"/>
          </a:xfrm>
          <a:prstGeom prst="rect">
            <a:avLst/>
          </a:prstGeom>
          <a:noFill/>
        </p:spPr>
        <p:txBody>
          <a:bodyPr wrap="none" rtlCol="0">
            <a:spAutoFit/>
          </a:bodyPr>
          <a:lstStyle/>
          <a:p>
            <a:r>
              <a:rPr lang="lt-LT" sz="2800" noProof="0" dirty="0">
                <a:latin typeface="+mj-lt"/>
              </a:rPr>
              <a:t>Paskelbti  4 kvietimai teikti projektų įgyvendinimo planus; </a:t>
            </a:r>
          </a:p>
          <a:p>
            <a:endParaRPr lang="lt-LT" noProof="0" dirty="0">
              <a:latin typeface="+mj-lt"/>
            </a:endParaRPr>
          </a:p>
          <a:p>
            <a:r>
              <a:rPr lang="lt-LT" sz="2800" noProof="0" dirty="0">
                <a:latin typeface="+mj-lt"/>
              </a:rPr>
              <a:t>Įgyvendinami 19 projektų pagal visus tris KT;</a:t>
            </a:r>
          </a:p>
          <a:p>
            <a:endParaRPr lang="lt-LT" noProof="0" dirty="0">
              <a:latin typeface="+mj-lt"/>
            </a:endParaRPr>
          </a:p>
          <a:p>
            <a:r>
              <a:rPr lang="lt-LT" sz="2800" noProof="0" dirty="0" err="1">
                <a:latin typeface="+mj-lt"/>
              </a:rPr>
              <a:t>Užkontraktuota</a:t>
            </a:r>
            <a:r>
              <a:rPr lang="lt-LT" sz="2800" noProof="0" dirty="0">
                <a:latin typeface="+mj-lt"/>
              </a:rPr>
              <a:t> 15 860 799,82 ES lėšų;</a:t>
            </a:r>
          </a:p>
          <a:p>
            <a:endParaRPr lang="lt-LT" noProof="0" dirty="0">
              <a:latin typeface="+mj-lt"/>
            </a:endParaRPr>
          </a:p>
          <a:p>
            <a:r>
              <a:rPr lang="lt-LT" sz="2800" noProof="0" dirty="0">
                <a:latin typeface="+mj-lt"/>
              </a:rPr>
              <a:t>2024 m. gegužės 4 d. buvo patvirtinta VSF programos versija 2.0</a:t>
            </a:r>
            <a:endParaRPr lang="en-US" sz="2800" dirty="0">
              <a:latin typeface="+mj-lt"/>
            </a:endParaRPr>
          </a:p>
        </p:txBody>
      </p:sp>
    </p:spTree>
    <p:extLst>
      <p:ext uri="{BB962C8B-B14F-4D97-AF65-F5344CB8AC3E}">
        <p14:creationId xmlns:p14="http://schemas.microsoft.com/office/powerpoint/2010/main" val="408852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92025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Darbotvarkė</a:t>
            </a:r>
            <a:endParaRPr lang="lt-LT" dirty="0">
              <a:solidFill>
                <a:schemeClr val="bg1"/>
              </a:solidFill>
              <a:latin typeface="+mj-lt"/>
            </a:endParaRPr>
          </a:p>
        </p:txBody>
      </p:sp>
      <p:sp>
        <p:nvSpPr>
          <p:cNvPr id="3" name="TextBox 2">
            <a:extLst>
              <a:ext uri="{FF2B5EF4-FFF2-40B4-BE49-F238E27FC236}">
                <a16:creationId xmlns:a16="http://schemas.microsoft.com/office/drawing/2014/main" id="{4A866426-5F34-735D-807B-AC4934497700}"/>
              </a:ext>
            </a:extLst>
          </p:cNvPr>
          <p:cNvSpPr txBox="1"/>
          <p:nvPr/>
        </p:nvSpPr>
        <p:spPr>
          <a:xfrm>
            <a:off x="52387" y="849620"/>
            <a:ext cx="12139613" cy="5493812"/>
          </a:xfrm>
          <a:prstGeom prst="rect">
            <a:avLst/>
          </a:prstGeom>
          <a:noFill/>
        </p:spPr>
        <p:txBody>
          <a:bodyPr wrap="square" rtlCol="0">
            <a:spAutoFit/>
          </a:bodyPr>
          <a:lstStyle/>
          <a:p>
            <a:pPr marL="742950" indent="-742950" algn="just" rtl="0" eaLnBrk="1" fontAlgn="ctr" latinLnBrk="0" hangingPunct="1">
              <a:spcBef>
                <a:spcPts val="0"/>
              </a:spcBef>
              <a:spcAft>
                <a:spcPts val="0"/>
              </a:spcAft>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Įžanginis žodis.</a:t>
            </a:r>
            <a:endParaRPr lang="lt-LT" sz="2700" i="0" u="none" strike="noStrike" kern="1200" dirty="0">
              <a:effectLst/>
              <a:latin typeface="+mj-lt"/>
              <a:cs typeface="Calibri" panose="020F0502020204030204" pitchFamily="34" charset="0"/>
            </a:endParaRP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Darbotvarkės patvirtinimas.</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Europos Komisijos Migracijos ir vidaus reikalų generalinio direktorato atstovo kalba.</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SVVP ir VSF programų įgyvendinimo pažangos pristatymas.</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Informacijos apie projektų įgyvendinimo planus ir projektų sutarčių pristatymas.</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SVVP 2021–2027 m. programos veiksmų įgyvendinimo plano keitimų pristatymas ir tvirtinimas.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VSF 2021–2027 m. programos veiksmų įgyvendinimo plano keitimų pristatymas ir tvirtinimas.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SVVP  metinės veiklos rezultatų ataskaitos pristatymas ir tvirtinimas.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VSF metinės veiklos rezultatų ataskaitos pristatymas ir tvirtinimas.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Kiti klausimai.</a:t>
            </a:r>
          </a:p>
        </p:txBody>
      </p:sp>
    </p:spTree>
    <p:extLst>
      <p:ext uri="{BB962C8B-B14F-4D97-AF65-F5344CB8AC3E}">
        <p14:creationId xmlns:p14="http://schemas.microsoft.com/office/powerpoint/2010/main" val="128604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82411-0077-32B7-871F-FA182F6A620C}"/>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4D0F246E-88D8-38FC-7D31-2CEA8EE5314F}"/>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78B2DDA3-BB6C-1E4A-C87B-383FB648DA0F}"/>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VSF metinės veiklos rezultatų ataskaitos pristatymas ir tvirtinimas (2)</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9E1BC0EB-D305-ACA5-A7A6-C206DCAE1299}"/>
              </a:ext>
            </a:extLst>
          </p:cNvPr>
          <p:cNvPicPr>
            <a:picLocks noChangeAspect="1"/>
          </p:cNvPicPr>
          <p:nvPr/>
        </p:nvPicPr>
        <p:blipFill>
          <a:blip r:embed="rId4">
            <a:duotone>
              <a:schemeClr val="accent5">
                <a:shade val="45000"/>
                <a:satMod val="135000"/>
              </a:schemeClr>
              <a:prstClr val="white"/>
            </a:duotone>
          </a:blip>
          <a:stretch>
            <a:fillRect/>
          </a:stretch>
        </p:blipFill>
        <p:spPr>
          <a:xfrm>
            <a:off x="119033" y="1634559"/>
            <a:ext cx="2432278" cy="2929791"/>
          </a:xfrm>
          <a:prstGeom prst="rect">
            <a:avLst/>
          </a:prstGeom>
        </p:spPr>
      </p:pic>
      <p:sp>
        <p:nvSpPr>
          <p:cNvPr id="6" name="TextBox 5">
            <a:extLst>
              <a:ext uri="{FF2B5EF4-FFF2-40B4-BE49-F238E27FC236}">
                <a16:creationId xmlns:a16="http://schemas.microsoft.com/office/drawing/2014/main" id="{6430197D-5520-EA6F-6F9B-2E0DFEFC2A19}"/>
              </a:ext>
            </a:extLst>
          </p:cNvPr>
          <p:cNvSpPr txBox="1"/>
          <p:nvPr/>
        </p:nvSpPr>
        <p:spPr>
          <a:xfrm>
            <a:off x="2498001" y="1296573"/>
            <a:ext cx="9906792" cy="3508653"/>
          </a:xfrm>
          <a:prstGeom prst="rect">
            <a:avLst/>
          </a:prstGeom>
          <a:noFill/>
        </p:spPr>
        <p:txBody>
          <a:bodyPr wrap="square" rtlCol="0">
            <a:spAutoFit/>
          </a:bodyPr>
          <a:lstStyle/>
          <a:p>
            <a:pPr marL="457200" indent="-457200">
              <a:buFont typeface="Wingdings" panose="05000000000000000000" pitchFamily="2" charset="2"/>
              <a:buChar char="ü"/>
            </a:pPr>
            <a:r>
              <a:rPr lang="lt-LT" sz="2800" dirty="0">
                <a:latin typeface="+mj-lt"/>
              </a:rPr>
              <a:t>Veiklos</a:t>
            </a:r>
            <a:r>
              <a:rPr lang="lt-LT" sz="2800" noProof="0" dirty="0">
                <a:latin typeface="+mj-lt"/>
              </a:rPr>
              <a:t> paramos projektų sutartys (0) </a:t>
            </a:r>
          </a:p>
          <a:p>
            <a:endParaRPr lang="lt-LT" noProof="0" dirty="0">
              <a:latin typeface="+mj-lt"/>
            </a:endParaRPr>
          </a:p>
          <a:p>
            <a:pPr marL="457200" indent="-457200">
              <a:buFont typeface="Wingdings" panose="05000000000000000000" pitchFamily="2" charset="2"/>
              <a:buChar char="ü"/>
            </a:pPr>
            <a:r>
              <a:rPr lang="lt-LT" sz="2800" dirty="0">
                <a:latin typeface="+mj-lt"/>
              </a:rPr>
              <a:t>2 projektai pagal KV„EMPACT veiksmai, kuriais įgyvendinamas arba palengvinamas ES politikos ciklo įgyvendinimas“</a:t>
            </a:r>
            <a:endParaRPr lang="lt-LT" sz="2800" noProof="0" dirty="0">
              <a:latin typeface="+mj-lt"/>
            </a:endParaRPr>
          </a:p>
          <a:p>
            <a:endParaRPr lang="lt-LT" noProof="0" dirty="0">
              <a:latin typeface="+mj-lt"/>
            </a:endParaRPr>
          </a:p>
          <a:p>
            <a:pPr marL="457200" indent="-457200">
              <a:buFont typeface="Wingdings" panose="05000000000000000000" pitchFamily="2" charset="2"/>
              <a:buChar char="ü"/>
            </a:pPr>
            <a:r>
              <a:rPr lang="lt-LT" sz="2800" noProof="0" dirty="0">
                <a:latin typeface="+mj-lt"/>
              </a:rPr>
              <a:t>Reglamento (ES) 2021/1149 13 straipsnio 7 dalies nuostatų</a:t>
            </a:r>
          </a:p>
          <a:p>
            <a:r>
              <a:rPr lang="lt-LT" sz="2800" dirty="0">
                <a:latin typeface="+mj-lt"/>
              </a:rPr>
              <a:t>      laikymasis</a:t>
            </a:r>
            <a:r>
              <a:rPr lang="lt-LT" sz="2800" noProof="0" dirty="0">
                <a:latin typeface="+mj-lt"/>
              </a:rPr>
              <a:t>, t. y. iki 35 proc. įrangai, transportui, infrastruktūrai</a:t>
            </a:r>
          </a:p>
          <a:p>
            <a:endParaRPr lang="lt-LT" noProof="0" dirty="0">
              <a:latin typeface="+mj-lt"/>
            </a:endParaRPr>
          </a:p>
          <a:p>
            <a:pPr marL="457200" indent="-457200">
              <a:buFont typeface="Wingdings" panose="05000000000000000000" pitchFamily="2" charset="2"/>
              <a:buChar char="ü"/>
            </a:pPr>
            <a:r>
              <a:rPr lang="lt-LT" sz="2800" noProof="0" dirty="0">
                <a:latin typeface="+mj-lt"/>
              </a:rPr>
              <a:t>Daugiafunkcinė įranga ir IRT sistemos </a:t>
            </a:r>
            <a:endParaRPr lang="lt-LT" sz="2800" dirty="0">
              <a:latin typeface="+mj-lt"/>
            </a:endParaRPr>
          </a:p>
        </p:txBody>
      </p:sp>
    </p:spTree>
    <p:extLst>
      <p:ext uri="{BB962C8B-B14F-4D97-AF65-F5344CB8AC3E}">
        <p14:creationId xmlns:p14="http://schemas.microsoft.com/office/powerpoint/2010/main" val="426593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F54F8-D9DD-6D3A-C3DB-C4AA7630EFBF}"/>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82FD0358-F38E-DCD7-75F3-4D8BA19434F4}"/>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E73EC604-9B1B-BC35-1988-196CB9ABBE66}"/>
              </a:ext>
            </a:extLst>
          </p:cNvPr>
          <p:cNvSpPr txBox="1"/>
          <p:nvPr/>
        </p:nvSpPr>
        <p:spPr>
          <a:xfrm>
            <a:off x="-70336" y="-40509"/>
            <a:ext cx="12338649" cy="1369606"/>
          </a:xfrm>
          <a:prstGeom prst="rect">
            <a:avLst/>
          </a:prstGeom>
          <a:noFill/>
        </p:spPr>
        <p:txBody>
          <a:bodyPr wrap="square" rtlCol="0">
            <a:spAutoFit/>
          </a:bodyPr>
          <a:lstStyle/>
          <a:p>
            <a:pPr algn="ctr">
              <a:lnSpc>
                <a:spcPct val="150000"/>
              </a:lnSpc>
            </a:pPr>
            <a:r>
              <a:rPr lang="lt-LT" sz="3200" b="1" dirty="0">
                <a:solidFill>
                  <a:schemeClr val="bg1"/>
                </a:solidFill>
                <a:cs typeface="Calibri" panose="020F0502020204030204" pitchFamily="34" charset="0"/>
              </a:rPr>
              <a:t>VSF metinės veiklos rezultatų ataskaitos pristatymas ir tvirtinimas (3)</a:t>
            </a:r>
            <a:endParaRPr lang="lt-LT" sz="3200" dirty="0">
              <a:solidFill>
                <a:schemeClr val="bg1"/>
              </a:solidFill>
            </a:endParaRPr>
          </a:p>
          <a:p>
            <a:endParaRPr lang="lt-LT" sz="3200" dirty="0">
              <a:solidFill>
                <a:schemeClr val="bg1"/>
              </a:solidFill>
            </a:endParaRPr>
          </a:p>
        </p:txBody>
      </p:sp>
      <p:pic>
        <p:nvPicPr>
          <p:cNvPr id="3" name="Picture 2">
            <a:extLst>
              <a:ext uri="{FF2B5EF4-FFF2-40B4-BE49-F238E27FC236}">
                <a16:creationId xmlns:a16="http://schemas.microsoft.com/office/drawing/2014/main" id="{17620F21-618D-06A2-C391-04474429DF60}"/>
              </a:ext>
            </a:extLst>
          </p:cNvPr>
          <p:cNvPicPr>
            <a:picLocks noChangeAspect="1"/>
          </p:cNvPicPr>
          <p:nvPr/>
        </p:nvPicPr>
        <p:blipFill>
          <a:blip r:embed="rId4">
            <a:duotone>
              <a:schemeClr val="accent5">
                <a:shade val="45000"/>
                <a:satMod val="135000"/>
              </a:schemeClr>
              <a:prstClr val="white"/>
            </a:duotone>
          </a:blip>
          <a:stretch>
            <a:fillRect/>
          </a:stretch>
        </p:blipFill>
        <p:spPr>
          <a:xfrm>
            <a:off x="61158" y="1634559"/>
            <a:ext cx="2432278" cy="2929791"/>
          </a:xfrm>
          <a:prstGeom prst="rect">
            <a:avLst/>
          </a:prstGeom>
        </p:spPr>
      </p:pic>
      <p:sp>
        <p:nvSpPr>
          <p:cNvPr id="6" name="TextBox 5">
            <a:extLst>
              <a:ext uri="{FF2B5EF4-FFF2-40B4-BE49-F238E27FC236}">
                <a16:creationId xmlns:a16="http://schemas.microsoft.com/office/drawing/2014/main" id="{150E667E-1ADD-BB1E-0271-724F5443F4F3}"/>
              </a:ext>
            </a:extLst>
          </p:cNvPr>
          <p:cNvSpPr txBox="1"/>
          <p:nvPr/>
        </p:nvSpPr>
        <p:spPr>
          <a:xfrm>
            <a:off x="2498992" y="1634559"/>
            <a:ext cx="9769321" cy="2554545"/>
          </a:xfrm>
          <a:prstGeom prst="rect">
            <a:avLst/>
          </a:prstGeom>
          <a:noFill/>
        </p:spPr>
        <p:txBody>
          <a:bodyPr wrap="square" rtlCol="0">
            <a:spAutoFit/>
          </a:bodyPr>
          <a:lstStyle/>
          <a:p>
            <a:pPr>
              <a:spcAft>
                <a:spcPts val="600"/>
              </a:spcAft>
            </a:pPr>
            <a:r>
              <a:rPr lang="lt-LT" sz="2800" b="1" noProof="0" dirty="0">
                <a:solidFill>
                  <a:srgbClr val="243E90"/>
                </a:solidFill>
                <a:latin typeface="+mj-lt"/>
              </a:rPr>
              <a:t>Projekto vykdytojas:</a:t>
            </a:r>
            <a:r>
              <a:rPr lang="lt-LT" sz="2800" noProof="0" dirty="0">
                <a:latin typeface="+mj-lt"/>
              </a:rPr>
              <a:t> Policijos departamentas </a:t>
            </a:r>
          </a:p>
          <a:p>
            <a:pPr>
              <a:spcAft>
                <a:spcPts val="600"/>
              </a:spcAft>
            </a:pPr>
            <a:r>
              <a:rPr lang="lt-LT" sz="2800" b="1" noProof="0" dirty="0">
                <a:solidFill>
                  <a:srgbClr val="243E90"/>
                </a:solidFill>
                <a:latin typeface="+mj-lt"/>
              </a:rPr>
              <a:t>Projekto pavadinimas:</a:t>
            </a:r>
            <a:r>
              <a:rPr lang="lt-LT" sz="2800" noProof="0" dirty="0">
                <a:latin typeface="+mj-lt"/>
              </a:rPr>
              <a:t> „Europos tyrimų komanda“</a:t>
            </a:r>
          </a:p>
          <a:p>
            <a:pPr>
              <a:spcAft>
                <a:spcPts val="600"/>
              </a:spcAft>
            </a:pPr>
            <a:r>
              <a:rPr lang="lt-LT" sz="2800" b="1" noProof="0" dirty="0">
                <a:solidFill>
                  <a:srgbClr val="243E90"/>
                </a:solidFill>
                <a:latin typeface="+mj-lt"/>
              </a:rPr>
              <a:t>Konkretus veiksmas: </a:t>
            </a:r>
            <a:r>
              <a:rPr lang="lt-LT" sz="2800" noProof="0" dirty="0">
                <a:latin typeface="+mj-lt"/>
              </a:rPr>
              <a:t>„EMPACT veiksmai, kuriais įgyvendinamas </a:t>
            </a:r>
          </a:p>
          <a:p>
            <a:pPr>
              <a:spcAft>
                <a:spcPts val="600"/>
              </a:spcAft>
            </a:pPr>
            <a:r>
              <a:rPr lang="lt-LT" sz="2800" noProof="0" dirty="0">
                <a:latin typeface="+mj-lt"/>
              </a:rPr>
              <a:t>arba palengvinamas ES politikos ciklo įgyvendinimas“</a:t>
            </a:r>
          </a:p>
          <a:p>
            <a:endParaRPr lang="lt-LT" sz="2800" noProof="0" dirty="0">
              <a:latin typeface="+mj-lt"/>
            </a:endParaRPr>
          </a:p>
        </p:txBody>
      </p:sp>
      <p:sp>
        <p:nvSpPr>
          <p:cNvPr id="4" name="TextBox 3">
            <a:extLst>
              <a:ext uri="{FF2B5EF4-FFF2-40B4-BE49-F238E27FC236}">
                <a16:creationId xmlns:a16="http://schemas.microsoft.com/office/drawing/2014/main" id="{166E8C20-3EA2-9AC9-EC51-9991D76257E2}"/>
              </a:ext>
            </a:extLst>
          </p:cNvPr>
          <p:cNvSpPr txBox="1"/>
          <p:nvPr/>
        </p:nvSpPr>
        <p:spPr>
          <a:xfrm>
            <a:off x="2493436" y="1046482"/>
            <a:ext cx="6735305" cy="523220"/>
          </a:xfrm>
          <a:prstGeom prst="rect">
            <a:avLst/>
          </a:prstGeom>
          <a:noFill/>
        </p:spPr>
        <p:txBody>
          <a:bodyPr wrap="none" rtlCol="0">
            <a:spAutoFit/>
          </a:bodyPr>
          <a:lstStyle/>
          <a:p>
            <a:r>
              <a:rPr lang="lt-LT" sz="2800" b="1" dirty="0">
                <a:effectLst/>
                <a:ea typeface="Calibri" panose="020F0502020204030204" pitchFamily="34" charset="0"/>
              </a:rPr>
              <a:t>ES </a:t>
            </a:r>
            <a:r>
              <a:rPr lang="lt-LT" sz="2800" b="1" i="1" dirty="0" err="1">
                <a:effectLst/>
                <a:ea typeface="Calibri" panose="020F0502020204030204" pitchFamily="34" charset="0"/>
              </a:rPr>
              <a:t>acquis</a:t>
            </a:r>
            <a:r>
              <a:rPr lang="lt-LT" sz="2800" b="1" dirty="0">
                <a:effectLst/>
                <a:ea typeface="Calibri" panose="020F0502020204030204" pitchFamily="34" charset="0"/>
              </a:rPr>
              <a:t> ir ES veiksmų planų įgyvendinimas</a:t>
            </a:r>
            <a:endParaRPr lang="en-US" sz="2800" b="1" dirty="0"/>
          </a:p>
        </p:txBody>
      </p:sp>
    </p:spTree>
    <p:extLst>
      <p:ext uri="{BB962C8B-B14F-4D97-AF65-F5344CB8AC3E}">
        <p14:creationId xmlns:p14="http://schemas.microsoft.com/office/powerpoint/2010/main" val="17899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1B3DC-D8AE-47D1-0842-9DAB897D09A1}"/>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FE633F51-0CDF-857B-5B0A-AF649B84B935}"/>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9F112403-36F5-EF40-A606-DA9A319E1A75}"/>
              </a:ext>
            </a:extLst>
          </p:cNvPr>
          <p:cNvSpPr txBox="1"/>
          <p:nvPr/>
        </p:nvSpPr>
        <p:spPr>
          <a:xfrm>
            <a:off x="-80384" y="-40509"/>
            <a:ext cx="12338649" cy="1246495"/>
          </a:xfrm>
          <a:prstGeom prst="rect">
            <a:avLst/>
          </a:prstGeom>
          <a:noFill/>
        </p:spPr>
        <p:txBody>
          <a:bodyPr wrap="square" rtlCol="0">
            <a:spAutoFit/>
          </a:bodyPr>
          <a:lstStyle/>
          <a:p>
            <a:pPr algn="ctr">
              <a:lnSpc>
                <a:spcPct val="150000"/>
              </a:lnSpc>
            </a:pPr>
            <a:r>
              <a:rPr lang="lt-LT" sz="3000" b="1" dirty="0">
                <a:solidFill>
                  <a:schemeClr val="bg1"/>
                </a:solidFill>
                <a:cs typeface="Calibri" panose="020F0502020204030204" pitchFamily="34" charset="0"/>
              </a:rPr>
              <a:t>SVVP ir VSF metinių veiklos rezultatų ataskaitos pristatymas ir tvirtinimas (1)</a:t>
            </a:r>
            <a:endParaRPr lang="lt-LT" sz="3000" dirty="0">
              <a:solidFill>
                <a:schemeClr val="bg1"/>
              </a:solidFill>
            </a:endParaRPr>
          </a:p>
          <a:p>
            <a:endParaRPr lang="lt-LT" sz="3000" dirty="0">
              <a:solidFill>
                <a:schemeClr val="bg1"/>
              </a:solidFill>
            </a:endParaRPr>
          </a:p>
        </p:txBody>
      </p:sp>
      <p:sp>
        <p:nvSpPr>
          <p:cNvPr id="6" name="TextBox 5">
            <a:extLst>
              <a:ext uri="{FF2B5EF4-FFF2-40B4-BE49-F238E27FC236}">
                <a16:creationId xmlns:a16="http://schemas.microsoft.com/office/drawing/2014/main" id="{0616DFF7-70F4-D144-1609-90109ABD12D9}"/>
              </a:ext>
            </a:extLst>
          </p:cNvPr>
          <p:cNvSpPr txBox="1"/>
          <p:nvPr/>
        </p:nvSpPr>
        <p:spPr>
          <a:xfrm>
            <a:off x="196775" y="680576"/>
            <a:ext cx="12037671" cy="4832092"/>
          </a:xfrm>
          <a:prstGeom prst="rect">
            <a:avLst/>
          </a:prstGeom>
          <a:noFill/>
          <a:ln>
            <a:noFill/>
          </a:ln>
        </p:spPr>
        <p:txBody>
          <a:bodyPr wrap="square" rtlCol="0">
            <a:spAutoFit/>
          </a:bodyPr>
          <a:lstStyle/>
          <a:p>
            <a:endParaRPr lang="lt-LT" sz="2800" b="1" dirty="0">
              <a:latin typeface="+mj-lt"/>
            </a:endParaRPr>
          </a:p>
          <a:p>
            <a:pPr marL="342900" indent="-342900">
              <a:buFont typeface="Wingdings" panose="05000000000000000000" pitchFamily="2" charset="2"/>
              <a:buChar char="q"/>
            </a:pPr>
            <a:r>
              <a:rPr lang="lt-LT" sz="2800" dirty="0">
                <a:latin typeface="+mj-lt"/>
              </a:rPr>
              <a:t>  Atliktas SVVP ir </a:t>
            </a:r>
            <a:r>
              <a:rPr lang="pt-BR" sz="2800" dirty="0">
                <a:latin typeface="+mj-lt"/>
              </a:rPr>
              <a:t>VSF program</a:t>
            </a:r>
            <a:r>
              <a:rPr lang="lt-LT" sz="2800" dirty="0">
                <a:latin typeface="+mj-lt"/>
              </a:rPr>
              <a:t>ų</a:t>
            </a:r>
            <a:r>
              <a:rPr lang="pt-BR" sz="2800" dirty="0">
                <a:latin typeface="+mj-lt"/>
              </a:rPr>
              <a:t> vidurio laikotarpio vertinimas</a:t>
            </a:r>
            <a:endParaRPr lang="lt-LT" sz="2800" dirty="0">
              <a:latin typeface="+mj-lt"/>
            </a:endParaRPr>
          </a:p>
          <a:p>
            <a:pPr marL="342900" indent="-342900">
              <a:buFont typeface="Wingdings" panose="05000000000000000000" pitchFamily="2" charset="2"/>
              <a:buChar char="q"/>
            </a:pPr>
            <a:endParaRPr lang="lt-LT" sz="2800" dirty="0">
              <a:latin typeface="+mj-lt"/>
            </a:endParaRPr>
          </a:p>
          <a:p>
            <a:pPr marL="342900" indent="-342900">
              <a:buFont typeface="Wingdings" panose="05000000000000000000" pitchFamily="2" charset="2"/>
              <a:buChar char="q"/>
            </a:pPr>
            <a:r>
              <a:rPr lang="lt-LT" sz="2800" dirty="0">
                <a:latin typeface="+mj-lt"/>
              </a:rPr>
              <a:t>  SVVP ir VSF Stebėsenos komiteto darbas</a:t>
            </a:r>
          </a:p>
          <a:p>
            <a:endParaRPr lang="lt-LT" sz="2800" dirty="0">
              <a:latin typeface="+mj-lt"/>
            </a:endParaRPr>
          </a:p>
          <a:p>
            <a:pPr marL="342900" indent="-342900">
              <a:buFont typeface="Wingdings" panose="05000000000000000000" pitchFamily="2" charset="2"/>
              <a:buChar char="q"/>
            </a:pPr>
            <a:r>
              <a:rPr lang="lt-LT" sz="2800" dirty="0">
                <a:latin typeface="+mj-lt"/>
              </a:rPr>
              <a:t>  Papildomumas kitų Sąjungos fondų atžvilgiu. Reglamento (ES) 2021/1149 </a:t>
            </a:r>
          </a:p>
          <a:p>
            <a:r>
              <a:rPr lang="lt-LT" sz="2800" dirty="0">
                <a:latin typeface="+mj-lt"/>
              </a:rPr>
              <a:t>      30 straipsnio 2 dalies c punktas</a:t>
            </a:r>
          </a:p>
          <a:p>
            <a:endParaRPr lang="lt-LT" sz="2800" dirty="0">
              <a:latin typeface="+mj-lt"/>
            </a:endParaRPr>
          </a:p>
          <a:p>
            <a:pPr marL="342900" indent="-342900">
              <a:buFont typeface="Wingdings" panose="05000000000000000000" pitchFamily="2" charset="2"/>
              <a:buChar char="q"/>
            </a:pPr>
            <a:r>
              <a:rPr lang="lt-LT" sz="2800" dirty="0">
                <a:latin typeface="+mj-lt"/>
              </a:rPr>
              <a:t>  Reikiamos sąlygos. Reglamento (ES) 2021/1149 30 straipsnio 2 dalies f punktas</a:t>
            </a:r>
          </a:p>
          <a:p>
            <a:endParaRPr lang="lt-LT" sz="2800" dirty="0">
              <a:latin typeface="+mj-lt"/>
            </a:endParaRPr>
          </a:p>
          <a:p>
            <a:endParaRPr lang="lt-LT" sz="2800" noProof="0" dirty="0">
              <a:latin typeface="+mj-lt"/>
            </a:endParaRPr>
          </a:p>
        </p:txBody>
      </p:sp>
    </p:spTree>
    <p:extLst>
      <p:ext uri="{BB962C8B-B14F-4D97-AF65-F5344CB8AC3E}">
        <p14:creationId xmlns:p14="http://schemas.microsoft.com/office/powerpoint/2010/main" val="12451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76E1-E01B-DEB5-1282-90EEB4CCC97D}"/>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A1BA3E3D-64D3-8B7B-14A7-5DDF9424E156}"/>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620E00A0-5E4A-F9EF-F45D-EE12CCEAFF59}"/>
              </a:ext>
            </a:extLst>
          </p:cNvPr>
          <p:cNvSpPr txBox="1"/>
          <p:nvPr/>
        </p:nvSpPr>
        <p:spPr>
          <a:xfrm>
            <a:off x="-80384" y="-40509"/>
            <a:ext cx="12338649" cy="1246495"/>
          </a:xfrm>
          <a:prstGeom prst="rect">
            <a:avLst/>
          </a:prstGeom>
          <a:noFill/>
        </p:spPr>
        <p:txBody>
          <a:bodyPr wrap="square" rtlCol="0">
            <a:spAutoFit/>
          </a:bodyPr>
          <a:lstStyle/>
          <a:p>
            <a:pPr algn="ctr">
              <a:lnSpc>
                <a:spcPct val="150000"/>
              </a:lnSpc>
            </a:pPr>
            <a:r>
              <a:rPr lang="lt-LT" sz="3000" b="1" dirty="0">
                <a:solidFill>
                  <a:schemeClr val="bg1"/>
                </a:solidFill>
                <a:cs typeface="Calibri" panose="020F0502020204030204" pitchFamily="34" charset="0"/>
              </a:rPr>
              <a:t>SVVP ir VSF metinių veiklos rezultatų ataskaitos pristatymas ir tvirtinimas (2)</a:t>
            </a:r>
            <a:endParaRPr lang="lt-LT" sz="3000" dirty="0">
              <a:solidFill>
                <a:schemeClr val="bg1"/>
              </a:solidFill>
            </a:endParaRPr>
          </a:p>
          <a:p>
            <a:endParaRPr lang="lt-LT" sz="3000" dirty="0">
              <a:solidFill>
                <a:schemeClr val="bg1"/>
              </a:solidFill>
            </a:endParaRPr>
          </a:p>
        </p:txBody>
      </p:sp>
      <p:sp>
        <p:nvSpPr>
          <p:cNvPr id="6" name="TextBox 5">
            <a:extLst>
              <a:ext uri="{FF2B5EF4-FFF2-40B4-BE49-F238E27FC236}">
                <a16:creationId xmlns:a16="http://schemas.microsoft.com/office/drawing/2014/main" id="{DE0FB080-DA91-5651-2958-55880136053B}"/>
              </a:ext>
            </a:extLst>
          </p:cNvPr>
          <p:cNvSpPr txBox="1"/>
          <p:nvPr/>
        </p:nvSpPr>
        <p:spPr>
          <a:xfrm>
            <a:off x="170822" y="1012954"/>
            <a:ext cx="11867103" cy="3970318"/>
          </a:xfrm>
          <a:prstGeom prst="rect">
            <a:avLst/>
          </a:prstGeom>
          <a:noFill/>
          <a:ln>
            <a:noFill/>
          </a:ln>
        </p:spPr>
        <p:txBody>
          <a:bodyPr wrap="square" rtlCol="0">
            <a:spAutoFit/>
          </a:bodyPr>
          <a:lstStyle/>
          <a:p>
            <a:r>
              <a:rPr lang="lt-LT" sz="2800" b="1" dirty="0"/>
              <a:t>Horizontaliųjų principų laikymasis. Reglamento (ES) 2021/1060 9 straipsnis</a:t>
            </a:r>
          </a:p>
          <a:p>
            <a:endParaRPr lang="lt-LT" sz="2800" b="1" dirty="0">
              <a:latin typeface="+mj-lt"/>
            </a:endParaRPr>
          </a:p>
          <a:p>
            <a:pPr marL="457200" indent="-457200" algn="just">
              <a:buFont typeface="Wingdings" panose="05000000000000000000" pitchFamily="2" charset="2"/>
              <a:buChar char="q"/>
            </a:pPr>
            <a:r>
              <a:rPr lang="lt-LT" sz="2800" dirty="0">
                <a:latin typeface="+mj-lt"/>
              </a:rPr>
              <a:t>Renginys „Horizontaliųjų principų taikymo ypatumai“ </a:t>
            </a:r>
          </a:p>
          <a:p>
            <a:pPr algn="just"/>
            <a:endParaRPr lang="lt-LT" sz="2800" dirty="0">
              <a:latin typeface="+mj-lt"/>
            </a:endParaRPr>
          </a:p>
          <a:p>
            <a:pPr marL="457200" indent="-457200" algn="just">
              <a:buFont typeface="Wingdings" panose="05000000000000000000" pitchFamily="2" charset="2"/>
              <a:buChar char="q"/>
            </a:pPr>
            <a:r>
              <a:rPr lang="lt-LT" sz="2800" dirty="0">
                <a:latin typeface="+mj-lt"/>
              </a:rPr>
              <a:t>Teisės aktų nuostatos</a:t>
            </a:r>
          </a:p>
          <a:p>
            <a:pPr algn="just"/>
            <a:endParaRPr lang="lt-LT" sz="2800" dirty="0">
              <a:latin typeface="+mj-lt"/>
            </a:endParaRPr>
          </a:p>
          <a:p>
            <a:pPr marL="457200" indent="-457200" algn="just">
              <a:buFont typeface="Wingdings" panose="05000000000000000000" pitchFamily="2" charset="2"/>
              <a:buChar char="q"/>
            </a:pPr>
            <a:r>
              <a:rPr lang="lt-LT" sz="2800" dirty="0">
                <a:latin typeface="+mj-lt"/>
              </a:rPr>
              <a:t>Ataskaitiniu laikotarpiu nebuvo gauta nusiskundimų dėl horizontaliųjų principų įgyvendinimo SVVP ir VSF 2021–2027 m. programose</a:t>
            </a:r>
          </a:p>
          <a:p>
            <a:endParaRPr lang="lt-LT" sz="2800" dirty="0">
              <a:latin typeface="+mj-lt"/>
            </a:endParaRPr>
          </a:p>
        </p:txBody>
      </p:sp>
    </p:spTree>
    <p:extLst>
      <p:ext uri="{BB962C8B-B14F-4D97-AF65-F5344CB8AC3E}">
        <p14:creationId xmlns:p14="http://schemas.microsoft.com/office/powerpoint/2010/main" val="186484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p:cNvSpPr txBox="1"/>
          <p:nvPr/>
        </p:nvSpPr>
        <p:spPr>
          <a:xfrm>
            <a:off x="-80384" y="-40509"/>
            <a:ext cx="12338649" cy="1246495"/>
          </a:xfrm>
          <a:prstGeom prst="rect">
            <a:avLst/>
          </a:prstGeom>
          <a:noFill/>
        </p:spPr>
        <p:txBody>
          <a:bodyPr wrap="square" rtlCol="0">
            <a:spAutoFit/>
          </a:bodyPr>
          <a:lstStyle/>
          <a:p>
            <a:pPr algn="ctr">
              <a:lnSpc>
                <a:spcPct val="150000"/>
              </a:lnSpc>
            </a:pPr>
            <a:r>
              <a:rPr lang="lt-LT" sz="3000" b="1" dirty="0">
                <a:solidFill>
                  <a:schemeClr val="bg1"/>
                </a:solidFill>
                <a:cs typeface="Calibri" panose="020F0502020204030204" pitchFamily="34" charset="0"/>
              </a:rPr>
              <a:t>SVVP ir VSF metinių veiklos rezultatų ataskaitos pristatymas ir tvirtinimas (3)</a:t>
            </a:r>
            <a:endParaRPr lang="lt-LT" sz="3000" dirty="0">
              <a:solidFill>
                <a:schemeClr val="bg1"/>
              </a:solidFill>
            </a:endParaRPr>
          </a:p>
          <a:p>
            <a:endParaRPr lang="lt-LT" sz="3000" dirty="0">
              <a:solidFill>
                <a:schemeClr val="bg1"/>
              </a:solidFill>
            </a:endParaRPr>
          </a:p>
        </p:txBody>
      </p:sp>
      <p:sp>
        <p:nvSpPr>
          <p:cNvPr id="6" name="TextBox 5">
            <a:extLst>
              <a:ext uri="{FF2B5EF4-FFF2-40B4-BE49-F238E27FC236}">
                <a16:creationId xmlns:a16="http://schemas.microsoft.com/office/drawing/2014/main" id="{7691133C-7297-1D61-BD87-4ADDFBDB72C8}"/>
              </a:ext>
            </a:extLst>
          </p:cNvPr>
          <p:cNvSpPr txBox="1"/>
          <p:nvPr/>
        </p:nvSpPr>
        <p:spPr>
          <a:xfrm>
            <a:off x="162050" y="680576"/>
            <a:ext cx="12037671" cy="5693866"/>
          </a:xfrm>
          <a:prstGeom prst="rect">
            <a:avLst/>
          </a:prstGeom>
          <a:noFill/>
          <a:ln>
            <a:noFill/>
          </a:ln>
        </p:spPr>
        <p:txBody>
          <a:bodyPr wrap="square" rtlCol="0">
            <a:spAutoFit/>
          </a:bodyPr>
          <a:lstStyle/>
          <a:p>
            <a:pPr algn="ctr"/>
            <a:endParaRPr lang="lt-LT" sz="2800" b="1" dirty="0">
              <a:latin typeface="+mj-lt"/>
            </a:endParaRPr>
          </a:p>
          <a:p>
            <a:endParaRPr lang="lt-LT" sz="2400" b="1" dirty="0">
              <a:latin typeface="+mj-lt"/>
            </a:endParaRPr>
          </a:p>
          <a:p>
            <a:pPr marL="342900" indent="-342900">
              <a:buFont typeface="Wingdings" panose="05000000000000000000" pitchFamily="2" charset="2"/>
              <a:buChar char="q"/>
            </a:pPr>
            <a:r>
              <a:rPr lang="lt-LT" sz="2400" dirty="0">
                <a:latin typeface="+mj-lt"/>
              </a:rPr>
              <a:t> renginys, kurio tikslas supažindinti renginio dalyvius su VSF 2014–2020 m. programos   įgyvendinimo rezultatais ir pristatyti SVVP ir VSF  2021–2027 m. programas </a:t>
            </a:r>
          </a:p>
          <a:p>
            <a:endParaRPr lang="lt-LT" sz="2400" dirty="0">
              <a:latin typeface="+mj-lt"/>
            </a:endParaRPr>
          </a:p>
          <a:p>
            <a:pPr marL="342900" indent="-342900">
              <a:buFont typeface="Wingdings" panose="05000000000000000000" pitchFamily="2" charset="2"/>
              <a:buChar char="q"/>
            </a:pPr>
            <a:r>
              <a:rPr lang="lt-LT" sz="2400" dirty="0">
                <a:latin typeface="+mj-lt"/>
              </a:rPr>
              <a:t> komunikacijos vadovas pareiškėjams ir projektų vykdytojams </a:t>
            </a:r>
          </a:p>
          <a:p>
            <a:endParaRPr lang="lt-LT" sz="2400" dirty="0">
              <a:latin typeface="+mj-lt"/>
            </a:endParaRPr>
          </a:p>
          <a:p>
            <a:pPr marL="342900" indent="-342900">
              <a:buFont typeface="Wingdings" panose="05000000000000000000" pitchFamily="2" charset="2"/>
              <a:buChar char="q"/>
            </a:pPr>
            <a:r>
              <a:rPr lang="lt-LT" sz="2400" dirty="0">
                <a:latin typeface="+mj-lt"/>
              </a:rPr>
              <a:t> renginys: „</a:t>
            </a:r>
            <a:r>
              <a:rPr lang="lt-LT" sz="2400" i="1" dirty="0">
                <a:latin typeface="+mj-lt"/>
              </a:rPr>
              <a:t>Komunikacijos vadovas: ką ir kaip komunikuoti apie Europos Sąjungos lėšomis finansuojamus projektus?</a:t>
            </a:r>
            <a:r>
              <a:rPr lang="lt-LT" sz="2400" dirty="0">
                <a:latin typeface="+mj-lt"/>
              </a:rPr>
              <a:t>“</a:t>
            </a:r>
          </a:p>
          <a:p>
            <a:endParaRPr lang="lt-LT" sz="2400" dirty="0">
              <a:latin typeface="+mj-lt"/>
            </a:endParaRPr>
          </a:p>
          <a:p>
            <a:pPr marL="342900" indent="-342900">
              <a:buFont typeface="Wingdings" panose="05000000000000000000" pitchFamily="2" charset="2"/>
              <a:buChar char="q"/>
            </a:pPr>
            <a:r>
              <a:rPr lang="lt-LT" sz="2400" dirty="0">
                <a:latin typeface="+mj-lt"/>
                <a:hlinkClick r:id="rId4"/>
              </a:rPr>
              <a:t> https://www.vrm.lrv.lt</a:t>
            </a:r>
            <a:r>
              <a:rPr lang="lt-LT" sz="2400" dirty="0">
                <a:latin typeface="+mj-lt"/>
              </a:rPr>
              <a:t>  ir </a:t>
            </a:r>
            <a:r>
              <a:rPr lang="lt-LT" sz="2400" dirty="0">
                <a:latin typeface="+mj-lt"/>
                <a:hlinkClick r:id="rId5"/>
              </a:rPr>
              <a:t>https://www.vsfsvvp.lt</a:t>
            </a:r>
            <a:r>
              <a:rPr lang="lt-LT" sz="2400" dirty="0">
                <a:latin typeface="+mj-lt"/>
              </a:rPr>
              <a:t> </a:t>
            </a:r>
          </a:p>
          <a:p>
            <a:endParaRPr lang="lt-LT" sz="2400" dirty="0">
              <a:latin typeface="+mj-lt"/>
            </a:endParaRPr>
          </a:p>
          <a:p>
            <a:pPr marL="342900" indent="-342900">
              <a:buFont typeface="Wingdings" panose="05000000000000000000" pitchFamily="2" charset="2"/>
              <a:buChar char="q"/>
            </a:pPr>
            <a:r>
              <a:rPr lang="lt-LT" sz="2400" dirty="0">
                <a:latin typeface="+mj-lt"/>
              </a:rPr>
              <a:t> paskirtas bendras SVVP/VSF programų komunikacijos koordinatorius</a:t>
            </a:r>
          </a:p>
          <a:p>
            <a:endParaRPr lang="lt-LT" sz="2400" dirty="0">
              <a:latin typeface="+mj-lt"/>
            </a:endParaRPr>
          </a:p>
          <a:p>
            <a:pPr marL="342900" indent="-342900">
              <a:buFont typeface="Wingdings" panose="05000000000000000000" pitchFamily="2" charset="2"/>
              <a:buChar char="q"/>
            </a:pPr>
            <a:r>
              <a:rPr lang="lt-LT" sz="2400" noProof="0" dirty="0">
                <a:latin typeface="+mj-lt"/>
              </a:rPr>
              <a:t> dalyvavimas nacionalinio koordinatoriaus ir EK organizuojamuose renginiuose</a:t>
            </a:r>
          </a:p>
        </p:txBody>
      </p:sp>
      <p:sp>
        <p:nvSpPr>
          <p:cNvPr id="3" name="Rectangle 2">
            <a:extLst>
              <a:ext uri="{FF2B5EF4-FFF2-40B4-BE49-F238E27FC236}">
                <a16:creationId xmlns:a16="http://schemas.microsoft.com/office/drawing/2014/main" id="{5D28FB9F-B0AF-F0EB-D96E-0E64858B2066}"/>
              </a:ext>
            </a:extLst>
          </p:cNvPr>
          <p:cNvSpPr/>
          <p:nvPr/>
        </p:nvSpPr>
        <p:spPr>
          <a:xfrm>
            <a:off x="3979228" y="667377"/>
            <a:ext cx="3847720" cy="923330"/>
          </a:xfrm>
          <a:prstGeom prst="rect">
            <a:avLst/>
          </a:prstGeom>
          <a:noFill/>
        </p:spPr>
        <p:txBody>
          <a:bodyPr wrap="none" lIns="91440" tIns="45720" rIns="91440" bIns="45720">
            <a:spAutoFit/>
          </a:bodyPr>
          <a:lstStyle/>
          <a:p>
            <a:pPr algn="ctr"/>
            <a:r>
              <a:rPr lang="lt-LT" sz="5400" b="0" cap="none" spc="0" dirty="0">
                <a:ln w="0"/>
                <a:solidFill>
                  <a:schemeClr val="accent1"/>
                </a:solidFill>
                <a:effectLst>
                  <a:outerShdw blurRad="38100" dist="25400" dir="5400000" algn="ctr" rotWithShape="0">
                    <a:srgbClr val="6E747A">
                      <a:alpha val="43000"/>
                    </a:srgbClr>
                  </a:outerShdw>
                </a:effectLst>
                <a:latin typeface="+mj-lt"/>
              </a:rPr>
              <a:t>Komunikacija</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627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29266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SVVP ir VSF programų įgyvendinimo pažanga</a:t>
            </a:r>
            <a:r>
              <a:rPr lang="en-GB" sz="4000" b="1" dirty="0">
                <a:solidFill>
                  <a:schemeClr val="bg1"/>
                </a:solidFill>
                <a:latin typeface="+mj-lt"/>
                <a:cs typeface="Calibri" panose="020F0502020204030204" pitchFamily="34" charset="0"/>
              </a:rPr>
              <a:t> (1)</a:t>
            </a:r>
            <a:endParaRPr lang="lt-LT" sz="4000" b="1" dirty="0">
              <a:solidFill>
                <a:schemeClr val="bg1"/>
              </a:solidFill>
              <a:latin typeface="+mj-lt"/>
              <a:cs typeface="Calibri" panose="020F0502020204030204" pitchFamily="34" charset="0"/>
            </a:endParaRPr>
          </a:p>
          <a:p>
            <a:endParaRPr lang="lt-LT" dirty="0">
              <a:solidFill>
                <a:schemeClr val="bg1"/>
              </a:solidFill>
              <a:latin typeface="+mj-lt"/>
            </a:endParaRPr>
          </a:p>
        </p:txBody>
      </p:sp>
      <p:graphicFrame>
        <p:nvGraphicFramePr>
          <p:cNvPr id="26" name="Lentelė 25"/>
          <p:cNvGraphicFramePr>
            <a:graphicFrameLocks noGrp="1"/>
          </p:cNvGraphicFramePr>
          <p:nvPr>
            <p:extLst>
              <p:ext uri="{D42A27DB-BD31-4B8C-83A1-F6EECF244321}">
                <p14:modId xmlns:p14="http://schemas.microsoft.com/office/powerpoint/2010/main" val="3129379586"/>
              </p:ext>
            </p:extLst>
          </p:nvPr>
        </p:nvGraphicFramePr>
        <p:xfrm>
          <a:off x="157162" y="1400526"/>
          <a:ext cx="11877675" cy="353568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2429144">
                  <a:extLst>
                    <a:ext uri="{9D8B030D-6E8A-4147-A177-3AD203B41FA5}">
                      <a16:colId xmlns:a16="http://schemas.microsoft.com/office/drawing/2014/main" val="20001"/>
                    </a:ext>
                  </a:extLst>
                </a:gridCol>
                <a:gridCol w="3771631">
                  <a:extLst>
                    <a:ext uri="{9D8B030D-6E8A-4147-A177-3AD203B41FA5}">
                      <a16:colId xmlns:a16="http://schemas.microsoft.com/office/drawing/2014/main" val="20002"/>
                    </a:ext>
                  </a:extLst>
                </a:gridCol>
                <a:gridCol w="3609975">
                  <a:extLst>
                    <a:ext uri="{9D8B030D-6E8A-4147-A177-3AD203B41FA5}">
                      <a16:colId xmlns:a16="http://schemas.microsoft.com/office/drawing/2014/main" val="2955551284"/>
                    </a:ext>
                  </a:extLst>
                </a:gridCol>
                <a:gridCol w="1057275">
                  <a:extLst>
                    <a:ext uri="{9D8B030D-6E8A-4147-A177-3AD203B41FA5}">
                      <a16:colId xmlns:a16="http://schemas.microsoft.com/office/drawing/2014/main" val="563381674"/>
                    </a:ext>
                  </a:extLst>
                </a:gridCol>
              </a:tblGrid>
              <a:tr h="370840">
                <a:tc>
                  <a:txBody>
                    <a:bodyPr/>
                    <a:lstStyle/>
                    <a:p>
                      <a:endParaRPr lang="lt-LT" sz="2800" dirty="0">
                        <a:solidFill>
                          <a:schemeClr val="tx1"/>
                        </a:solidFill>
                        <a:latin typeface="+mj-lt"/>
                      </a:endParaRPr>
                    </a:p>
                  </a:txBody>
                  <a:tcPr>
                    <a:noFill/>
                  </a:tcPr>
                </a:tc>
                <a:tc>
                  <a:txBody>
                    <a:bodyPr/>
                    <a:lstStyle/>
                    <a:p>
                      <a:endParaRPr lang="lt-LT" sz="2800" dirty="0">
                        <a:solidFill>
                          <a:schemeClr val="tx1"/>
                        </a:solidFill>
                        <a:latin typeface="+mj-lt"/>
                      </a:endParaRPr>
                    </a:p>
                  </a:txBody>
                  <a:tcPr>
                    <a:noFill/>
                  </a:tcPr>
                </a:tc>
                <a:tc>
                  <a:txBody>
                    <a:bodyPr/>
                    <a:lstStyle/>
                    <a:p>
                      <a:pPr algn="ctr"/>
                      <a:r>
                        <a:rPr lang="lt-LT" sz="2800" dirty="0">
                          <a:solidFill>
                            <a:schemeClr val="tx1"/>
                          </a:solidFill>
                          <a:latin typeface="+mj-lt"/>
                        </a:rPr>
                        <a:t>2025-</a:t>
                      </a:r>
                      <a:r>
                        <a:rPr lang="en-GB" sz="2800" dirty="0">
                          <a:solidFill>
                            <a:schemeClr val="tx1"/>
                          </a:solidFill>
                          <a:latin typeface="+mj-lt"/>
                        </a:rPr>
                        <a:t>0</a:t>
                      </a:r>
                      <a:r>
                        <a:rPr lang="lt-LT" sz="2800" dirty="0">
                          <a:solidFill>
                            <a:schemeClr val="tx1"/>
                          </a:solidFill>
                          <a:latin typeface="+mj-lt"/>
                        </a:rPr>
                        <a:t>2-12</a:t>
                      </a:r>
                    </a:p>
                    <a:p>
                      <a:pPr algn="ctr"/>
                      <a:endParaRPr lang="pl-PL" sz="2800" dirty="0">
                        <a:solidFill>
                          <a:schemeClr val="tx1"/>
                        </a:solidFill>
                        <a:latin typeface="+mj-lt"/>
                      </a:endParaRPr>
                    </a:p>
                  </a:txBody>
                  <a:tcPr>
                    <a:noFill/>
                  </a:tcPr>
                </a:tc>
                <a:tc>
                  <a:txBody>
                    <a:bodyPr/>
                    <a:lstStyle/>
                    <a:p>
                      <a:pPr algn="ctr"/>
                      <a:r>
                        <a:rPr lang="lt-LT" sz="2800" dirty="0">
                          <a:solidFill>
                            <a:schemeClr val="tx1"/>
                          </a:solidFill>
                          <a:latin typeface="+mj-lt"/>
                        </a:rPr>
                        <a:t>2024-10-08</a:t>
                      </a:r>
                      <a:endParaRPr lang="pl-PL" sz="2800" dirty="0">
                        <a:solidFill>
                          <a:schemeClr val="tx1"/>
                        </a:solidFill>
                        <a:latin typeface="+mj-lt"/>
                      </a:endParaRPr>
                    </a:p>
                  </a:txBody>
                  <a:tcPr>
                    <a:noFill/>
                  </a:tcPr>
                </a:tc>
                <a:tc>
                  <a:txBody>
                    <a:bodyPr/>
                    <a:lstStyle/>
                    <a:p>
                      <a:pPr algn="ctr"/>
                      <a:r>
                        <a:rPr lang="lt-LT" sz="2400" dirty="0">
                          <a:solidFill>
                            <a:srgbClr val="FF0000"/>
                          </a:solidFill>
                          <a:latin typeface="+mj-lt"/>
                        </a:rPr>
                        <a:t>Pokytis</a:t>
                      </a:r>
                      <a:endParaRPr lang="pl-PL" sz="2400" dirty="0">
                        <a:solidFill>
                          <a:srgbClr val="FF0000"/>
                        </a:solidFill>
                        <a:latin typeface="+mj-lt"/>
                      </a:endParaRPr>
                    </a:p>
                  </a:txBody>
                  <a:tcPr>
                    <a:noFill/>
                  </a:tcPr>
                </a:tc>
                <a:extLst>
                  <a:ext uri="{0D108BD9-81ED-4DB2-BD59-A6C34878D82A}">
                    <a16:rowId xmlns:a16="http://schemas.microsoft.com/office/drawing/2014/main" val="4252369585"/>
                  </a:ext>
                </a:extLst>
              </a:tr>
              <a:tr h="370840">
                <a:tc rowSpan="2">
                  <a:txBody>
                    <a:bodyPr/>
                    <a:lstStyle/>
                    <a:p>
                      <a:r>
                        <a:rPr lang="lt-LT" sz="2800" b="1" dirty="0">
                          <a:solidFill>
                            <a:schemeClr val="tx1"/>
                          </a:solidFill>
                          <a:latin typeface="+mj-lt"/>
                        </a:rPr>
                        <a:t>SVVP</a:t>
                      </a:r>
                    </a:p>
                  </a:txBody>
                  <a:tcPr>
                    <a:noFill/>
                  </a:tcPr>
                </a:tc>
                <a:tc>
                  <a:txBody>
                    <a:bodyPr/>
                    <a:lstStyle/>
                    <a:p>
                      <a:r>
                        <a:rPr lang="lt-LT" sz="2800" dirty="0">
                          <a:solidFill>
                            <a:schemeClr val="tx1"/>
                          </a:solidFill>
                          <a:latin typeface="+mj-lt"/>
                        </a:rPr>
                        <a:t>Deklaruota EK</a:t>
                      </a:r>
                    </a:p>
                  </a:txBody>
                  <a:tcPr>
                    <a:noFill/>
                  </a:tcPr>
                </a:tc>
                <a:tc>
                  <a:txBody>
                    <a:bodyPr/>
                    <a:lstStyle/>
                    <a:p>
                      <a:pPr algn="r"/>
                      <a:r>
                        <a:rPr lang="lt-LT" sz="2800" dirty="0">
                          <a:solidFill>
                            <a:schemeClr val="tx1"/>
                          </a:solidFill>
                          <a:latin typeface="+mj-lt"/>
                        </a:rPr>
                        <a:t>152 967 547,02 (45%)</a:t>
                      </a:r>
                      <a:endParaRPr lang="pl-PL" sz="2800" dirty="0">
                        <a:solidFill>
                          <a:schemeClr val="tx1"/>
                        </a:solidFill>
                        <a:latin typeface="+mj-lt"/>
                      </a:endParaRPr>
                    </a:p>
                  </a:txBody>
                  <a:tcPr>
                    <a:noFill/>
                  </a:tcPr>
                </a:tc>
                <a:tc>
                  <a:txBody>
                    <a:bodyPr/>
                    <a:lstStyle/>
                    <a:p>
                      <a:pPr algn="r"/>
                      <a:r>
                        <a:rPr lang="lt-LT" sz="2800" kern="1200" dirty="0">
                          <a:solidFill>
                            <a:schemeClr val="tx1"/>
                          </a:solidFill>
                          <a:latin typeface="+mj-lt"/>
                          <a:ea typeface="+mn-ea"/>
                          <a:cs typeface="+mn-cs"/>
                        </a:rPr>
                        <a:t>120 636 974,21 (35 %)</a:t>
                      </a:r>
                      <a:endParaRPr lang="pl-PL" sz="2800" kern="1200" dirty="0">
                        <a:solidFill>
                          <a:schemeClr val="tx1"/>
                        </a:solidFill>
                        <a:latin typeface="+mj-lt"/>
                        <a:ea typeface="+mn-ea"/>
                        <a:cs typeface="+mn-cs"/>
                      </a:endParaRPr>
                    </a:p>
                  </a:txBody>
                  <a:tcPr>
                    <a:noFill/>
                  </a:tcPr>
                </a:tc>
                <a:tc>
                  <a:txBody>
                    <a:bodyPr/>
                    <a:lstStyle/>
                    <a:p>
                      <a:pPr algn="ctr"/>
                      <a:r>
                        <a:rPr lang="en-GB" sz="2400" dirty="0">
                          <a:solidFill>
                            <a:srgbClr val="FF0000"/>
                          </a:solidFill>
                          <a:latin typeface="+mj-lt"/>
                        </a:rPr>
                        <a:t>+</a:t>
                      </a:r>
                      <a:r>
                        <a:rPr lang="lt-LT" sz="2400" dirty="0">
                          <a:solidFill>
                            <a:srgbClr val="FF0000"/>
                          </a:solidFill>
                          <a:latin typeface="+mj-lt"/>
                        </a:rPr>
                        <a:t>10</a:t>
                      </a:r>
                      <a:r>
                        <a:rPr lang="en-GB" sz="2400" dirty="0">
                          <a:solidFill>
                            <a:srgbClr val="FF0000"/>
                          </a:solidFill>
                          <a:latin typeface="+mj-lt"/>
                        </a:rPr>
                        <a:t>%</a:t>
                      </a:r>
                      <a:endParaRPr lang="pl-PL" sz="2400" dirty="0">
                        <a:solidFill>
                          <a:srgbClr val="FF0000"/>
                        </a:solidFill>
                        <a:latin typeface="+mj-lt"/>
                      </a:endParaRPr>
                    </a:p>
                  </a:txBody>
                  <a:tcPr>
                    <a:noFill/>
                  </a:tcPr>
                </a:tc>
                <a:extLst>
                  <a:ext uri="{0D108BD9-81ED-4DB2-BD59-A6C34878D82A}">
                    <a16:rowId xmlns:a16="http://schemas.microsoft.com/office/drawing/2014/main" val="10000"/>
                  </a:ext>
                </a:extLst>
              </a:tr>
              <a:tr h="370840">
                <a:tc vMerge="1">
                  <a:txBody>
                    <a:bodyPr/>
                    <a:lstStyle/>
                    <a:p>
                      <a:endParaRPr lang="lt-LT" sz="3200" dirty="0"/>
                    </a:p>
                  </a:txBody>
                  <a:tcPr/>
                </a:tc>
                <a:tc>
                  <a:txBody>
                    <a:bodyPr/>
                    <a:lstStyle/>
                    <a:p>
                      <a:r>
                        <a:rPr lang="lt-LT" sz="2800" dirty="0">
                          <a:solidFill>
                            <a:schemeClr val="tx1"/>
                          </a:solidFill>
                          <a:latin typeface="+mj-lt"/>
                        </a:rPr>
                        <a:t>Liko deklaruoti</a:t>
                      </a:r>
                    </a:p>
                  </a:txBody>
                  <a:tcPr>
                    <a:noFill/>
                  </a:tcPr>
                </a:tc>
                <a:tc>
                  <a:txBody>
                    <a:bodyPr/>
                    <a:lstStyle/>
                    <a:p>
                      <a:pPr algn="r"/>
                      <a:r>
                        <a:rPr lang="lt-LT" sz="2800" b="0" kern="1200" dirty="0">
                          <a:solidFill>
                            <a:schemeClr val="tx1"/>
                          </a:solidFill>
                          <a:latin typeface="+mj-lt"/>
                          <a:ea typeface="+mn-ea"/>
                          <a:cs typeface="+mn-cs"/>
                        </a:rPr>
                        <a:t> 189 277 316,78 </a:t>
                      </a:r>
                      <a:r>
                        <a:rPr lang="pl-PL" sz="2800" dirty="0">
                          <a:solidFill>
                            <a:schemeClr val="tx1"/>
                          </a:solidFill>
                          <a:latin typeface="+mj-lt"/>
                        </a:rPr>
                        <a:t>(</a:t>
                      </a:r>
                      <a:r>
                        <a:rPr lang="lt-LT" sz="2800" dirty="0">
                          <a:solidFill>
                            <a:schemeClr val="tx1"/>
                          </a:solidFill>
                          <a:latin typeface="+mj-lt"/>
                        </a:rPr>
                        <a:t>55</a:t>
                      </a:r>
                      <a:r>
                        <a:rPr lang="pl-PL" sz="2800" dirty="0">
                          <a:solidFill>
                            <a:schemeClr val="tx1"/>
                          </a:solidFill>
                          <a:latin typeface="+mj-lt"/>
                        </a:rPr>
                        <a:t> %)</a:t>
                      </a:r>
                      <a:endParaRPr lang="lt-LT" sz="2800" dirty="0">
                        <a:solidFill>
                          <a:schemeClr val="tx1"/>
                        </a:solidFill>
                        <a:latin typeface="+mj-lt"/>
                      </a:endParaRPr>
                    </a:p>
                  </a:txBody>
                  <a:tcPr>
                    <a:noFill/>
                  </a:tcPr>
                </a:tc>
                <a:tc>
                  <a:txBody>
                    <a:bodyPr/>
                    <a:lstStyle/>
                    <a:p>
                      <a:pPr algn="r"/>
                      <a:r>
                        <a:rPr lang="pl-PL" sz="2800" kern="1200" dirty="0">
                          <a:solidFill>
                            <a:schemeClr val="tx1"/>
                          </a:solidFill>
                          <a:latin typeface="+mj-lt"/>
                          <a:ea typeface="+mn-ea"/>
                          <a:cs typeface="+mn-cs"/>
                        </a:rPr>
                        <a:t>221 607 889,59 (6</a:t>
                      </a:r>
                      <a:r>
                        <a:rPr lang="lt-LT" sz="2800" kern="1200" dirty="0">
                          <a:solidFill>
                            <a:schemeClr val="tx1"/>
                          </a:solidFill>
                          <a:latin typeface="+mj-lt"/>
                          <a:ea typeface="+mn-ea"/>
                          <a:cs typeface="+mn-cs"/>
                        </a:rPr>
                        <a:t>7</a:t>
                      </a:r>
                      <a:r>
                        <a:rPr lang="pl-PL" sz="2800" kern="1200" dirty="0">
                          <a:solidFill>
                            <a:schemeClr val="tx1"/>
                          </a:solidFill>
                          <a:latin typeface="+mj-lt"/>
                          <a:ea typeface="+mn-ea"/>
                          <a:cs typeface="+mn-cs"/>
                        </a:rPr>
                        <a:t> %)</a:t>
                      </a:r>
                      <a:endParaRPr lang="lt-LT" sz="2800" kern="1200" dirty="0">
                        <a:solidFill>
                          <a:schemeClr val="tx1"/>
                        </a:solidFill>
                        <a:latin typeface="+mj-lt"/>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2400" dirty="0">
                        <a:solidFill>
                          <a:schemeClr val="tx1"/>
                        </a:solidFill>
                        <a:latin typeface="+mj-lt"/>
                      </a:endParaRPr>
                    </a:p>
                  </a:txBody>
                  <a:tcPr>
                    <a:noFill/>
                  </a:tcPr>
                </a:tc>
                <a:extLst>
                  <a:ext uri="{0D108BD9-81ED-4DB2-BD59-A6C34878D82A}">
                    <a16:rowId xmlns:a16="http://schemas.microsoft.com/office/drawing/2014/main" val="10001"/>
                  </a:ext>
                </a:extLst>
              </a:tr>
              <a:tr h="370840">
                <a:tc>
                  <a:txBody>
                    <a:bodyPr/>
                    <a:lstStyle/>
                    <a:p>
                      <a:endParaRPr lang="lt-LT" sz="2800" dirty="0">
                        <a:solidFill>
                          <a:schemeClr val="tx1"/>
                        </a:solidFill>
                        <a:latin typeface="+mj-lt"/>
                      </a:endParaRPr>
                    </a:p>
                  </a:txBody>
                  <a:tcPr>
                    <a:noFill/>
                  </a:tcPr>
                </a:tc>
                <a:tc>
                  <a:txBody>
                    <a:bodyPr/>
                    <a:lstStyle/>
                    <a:p>
                      <a:endParaRPr lang="lt-LT" sz="2800" dirty="0">
                        <a:solidFill>
                          <a:schemeClr val="tx1"/>
                        </a:solidFill>
                        <a:latin typeface="+mj-lt"/>
                      </a:endParaRPr>
                    </a:p>
                  </a:txBody>
                  <a:tcPr>
                    <a:noFill/>
                  </a:tcPr>
                </a:tc>
                <a:tc>
                  <a:txBody>
                    <a:bodyPr/>
                    <a:lstStyle/>
                    <a:p>
                      <a:pPr algn="r"/>
                      <a:endParaRPr lang="lt-LT" sz="2800" dirty="0">
                        <a:solidFill>
                          <a:schemeClr val="tx1"/>
                        </a:solidFill>
                        <a:latin typeface="+mj-lt"/>
                      </a:endParaRPr>
                    </a:p>
                  </a:txBody>
                  <a:tcPr>
                    <a:noFill/>
                  </a:tcPr>
                </a:tc>
                <a:tc>
                  <a:txBody>
                    <a:bodyPr/>
                    <a:lstStyle/>
                    <a:p>
                      <a:pPr algn="r"/>
                      <a:endParaRPr lang="lt-LT" sz="2800" dirty="0">
                        <a:solidFill>
                          <a:schemeClr val="tx1"/>
                        </a:solidFill>
                        <a:latin typeface="+mj-lt"/>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2400" dirty="0">
                        <a:solidFill>
                          <a:schemeClr val="tx1"/>
                        </a:solidFill>
                        <a:latin typeface="+mj-lt"/>
                      </a:endParaRPr>
                    </a:p>
                  </a:txBody>
                  <a:tcPr>
                    <a:noFill/>
                  </a:tcPr>
                </a:tc>
                <a:extLst>
                  <a:ext uri="{0D108BD9-81ED-4DB2-BD59-A6C34878D82A}">
                    <a16:rowId xmlns:a16="http://schemas.microsoft.com/office/drawing/2014/main" val="1063923385"/>
                  </a:ext>
                </a:extLst>
              </a:tr>
              <a:tr h="370840">
                <a:tc rowSpan="2">
                  <a:txBody>
                    <a:bodyPr/>
                    <a:lstStyle/>
                    <a:p>
                      <a:r>
                        <a:rPr lang="lt-LT" sz="2800" b="1" dirty="0">
                          <a:solidFill>
                            <a:schemeClr val="tx1"/>
                          </a:solidFill>
                          <a:latin typeface="+mj-lt"/>
                        </a:rPr>
                        <a:t>VSF</a:t>
                      </a:r>
                    </a:p>
                  </a:txBody>
                  <a:tcPr>
                    <a:noFill/>
                  </a:tcPr>
                </a:tc>
                <a:tc>
                  <a:txBody>
                    <a:bodyPr/>
                    <a:lstStyle/>
                    <a:p>
                      <a:r>
                        <a:rPr lang="lt-LT" sz="2800" b="0" dirty="0">
                          <a:solidFill>
                            <a:schemeClr val="tx1"/>
                          </a:solidFill>
                          <a:latin typeface="+mj-lt"/>
                        </a:rPr>
                        <a:t>Deklaruota EK</a:t>
                      </a:r>
                    </a:p>
                  </a:txBody>
                  <a:tcPr>
                    <a:noFill/>
                  </a:tcPr>
                </a:tc>
                <a:tc>
                  <a:txBody>
                    <a:bodyPr/>
                    <a:lstStyle/>
                    <a:p>
                      <a:pPr algn="r"/>
                      <a:r>
                        <a:rPr lang="lt-LT" sz="2800" b="0" dirty="0">
                          <a:solidFill>
                            <a:schemeClr val="tx1"/>
                          </a:solidFill>
                          <a:latin typeface="+mj-lt"/>
                        </a:rPr>
                        <a:t>3 955 972,10 </a:t>
                      </a:r>
                      <a:r>
                        <a:rPr lang="en-US" sz="2800" b="0" dirty="0">
                          <a:solidFill>
                            <a:schemeClr val="tx1"/>
                          </a:solidFill>
                          <a:latin typeface="+mj-lt"/>
                        </a:rPr>
                        <a:t>(</a:t>
                      </a:r>
                      <a:r>
                        <a:rPr lang="lt-LT" sz="2800" b="0" dirty="0">
                          <a:solidFill>
                            <a:schemeClr val="tx1"/>
                          </a:solidFill>
                          <a:latin typeface="+mj-lt"/>
                        </a:rPr>
                        <a:t>13 </a:t>
                      </a:r>
                      <a:r>
                        <a:rPr lang="en-GB" sz="2800" b="0" dirty="0">
                          <a:solidFill>
                            <a:schemeClr val="tx1"/>
                          </a:solidFill>
                          <a:latin typeface="+mj-lt"/>
                        </a:rPr>
                        <a:t>%</a:t>
                      </a:r>
                      <a:r>
                        <a:rPr lang="lt-LT" sz="2800" b="0" dirty="0">
                          <a:solidFill>
                            <a:schemeClr val="tx1"/>
                          </a:solidFill>
                          <a:latin typeface="+mj-lt"/>
                        </a:rPr>
                        <a:t>) </a:t>
                      </a:r>
                    </a:p>
                  </a:txBody>
                  <a:tcPr>
                    <a:noFill/>
                  </a:tcPr>
                </a:tc>
                <a:tc>
                  <a:txBody>
                    <a:bodyPr/>
                    <a:lstStyle/>
                    <a:p>
                      <a:pPr algn="r"/>
                      <a:r>
                        <a:rPr lang="en-US" sz="2800" b="0" kern="1200" dirty="0">
                          <a:solidFill>
                            <a:schemeClr val="tx1"/>
                          </a:solidFill>
                          <a:latin typeface="+mj-lt"/>
                          <a:ea typeface="+mn-ea"/>
                          <a:cs typeface="+mn-cs"/>
                        </a:rPr>
                        <a:t>1 735 623,61 (</a:t>
                      </a:r>
                      <a:r>
                        <a:rPr lang="lt-LT" sz="2800" b="0" kern="1200" dirty="0">
                          <a:solidFill>
                            <a:schemeClr val="tx1"/>
                          </a:solidFill>
                          <a:latin typeface="+mj-lt"/>
                          <a:ea typeface="+mn-ea"/>
                          <a:cs typeface="+mn-cs"/>
                        </a:rPr>
                        <a:t>6 </a:t>
                      </a:r>
                      <a:r>
                        <a:rPr lang="en-GB" sz="2800" b="0" kern="1200" dirty="0">
                          <a:solidFill>
                            <a:schemeClr val="tx1"/>
                          </a:solidFill>
                          <a:latin typeface="+mj-lt"/>
                          <a:ea typeface="+mn-ea"/>
                          <a:cs typeface="+mn-cs"/>
                        </a:rPr>
                        <a:t>%</a:t>
                      </a:r>
                      <a:r>
                        <a:rPr lang="lt-LT" sz="2800" b="0" kern="1200" dirty="0">
                          <a:solidFill>
                            <a:schemeClr val="tx1"/>
                          </a:solidFill>
                          <a:latin typeface="+mj-lt"/>
                          <a:ea typeface="+mn-ea"/>
                          <a:cs typeface="+mn-cs"/>
                        </a:rPr>
                        <a:t>)</a:t>
                      </a:r>
                      <a:r>
                        <a:rPr lang="lt-LT" sz="2800" b="0" dirty="0">
                          <a:solidFill>
                            <a:schemeClr val="tx1"/>
                          </a:solidFill>
                          <a:latin typeface="+mj-lt"/>
                        </a:rPr>
                        <a:t> </a:t>
                      </a:r>
                    </a:p>
                  </a:txBody>
                  <a:tcPr>
                    <a:noFill/>
                  </a:tcPr>
                </a:tc>
                <a:tc>
                  <a:txBody>
                    <a:bodyPr/>
                    <a:lstStyle/>
                    <a:p>
                      <a:pPr algn="ctr"/>
                      <a:r>
                        <a:rPr lang="lt-LT" sz="2400" b="0" dirty="0">
                          <a:solidFill>
                            <a:srgbClr val="FF0000"/>
                          </a:solidFill>
                          <a:latin typeface="+mj-lt"/>
                        </a:rPr>
                        <a:t>+7 </a:t>
                      </a:r>
                      <a:r>
                        <a:rPr lang="en-GB" sz="2400" b="0" dirty="0">
                          <a:solidFill>
                            <a:srgbClr val="FF0000"/>
                          </a:solidFill>
                          <a:latin typeface="+mj-lt"/>
                        </a:rPr>
                        <a:t>%</a:t>
                      </a:r>
                      <a:endParaRPr lang="lt-LT" sz="2400" b="0" dirty="0">
                        <a:solidFill>
                          <a:srgbClr val="FF0000"/>
                        </a:solidFill>
                        <a:latin typeface="+mj-lt"/>
                      </a:endParaRPr>
                    </a:p>
                  </a:txBody>
                  <a:tcPr>
                    <a:noFill/>
                  </a:tcPr>
                </a:tc>
                <a:extLst>
                  <a:ext uri="{0D108BD9-81ED-4DB2-BD59-A6C34878D82A}">
                    <a16:rowId xmlns:a16="http://schemas.microsoft.com/office/drawing/2014/main" val="10002"/>
                  </a:ext>
                </a:extLst>
              </a:tr>
              <a:tr h="370840">
                <a:tc vMerge="1">
                  <a:txBody>
                    <a:bodyPr/>
                    <a:lstStyle/>
                    <a:p>
                      <a:endParaRPr lang="lt-LT" sz="3200" dirty="0"/>
                    </a:p>
                  </a:txBody>
                  <a:tcPr/>
                </a:tc>
                <a:tc>
                  <a:txBody>
                    <a:bodyPr/>
                    <a:lstStyle/>
                    <a:p>
                      <a:r>
                        <a:rPr lang="lt-LT" sz="2800" dirty="0">
                          <a:solidFill>
                            <a:schemeClr val="tx1"/>
                          </a:solidFill>
                          <a:latin typeface="+mj-lt"/>
                        </a:rPr>
                        <a:t>Liko deklaruoti</a:t>
                      </a:r>
                    </a:p>
                  </a:txBody>
                  <a:tcPr>
                    <a:noFill/>
                  </a:tcPr>
                </a:tc>
                <a:tc>
                  <a:txBody>
                    <a:bodyPr/>
                    <a:lstStyle/>
                    <a:p>
                      <a:pPr algn="r"/>
                      <a:r>
                        <a:rPr lang="lt-LT" sz="2800" dirty="0">
                          <a:solidFill>
                            <a:schemeClr val="tx1"/>
                          </a:solidFill>
                          <a:latin typeface="+mj-lt"/>
                        </a:rPr>
                        <a:t> 26 318 370,46 </a:t>
                      </a:r>
                      <a:r>
                        <a:rPr lang="pl-PL" sz="2800" dirty="0">
                          <a:solidFill>
                            <a:schemeClr val="tx1"/>
                          </a:solidFill>
                          <a:latin typeface="+mj-lt"/>
                        </a:rPr>
                        <a:t>(</a:t>
                      </a:r>
                      <a:r>
                        <a:rPr lang="lt-LT" sz="2800" dirty="0">
                          <a:solidFill>
                            <a:schemeClr val="tx1"/>
                          </a:solidFill>
                          <a:latin typeface="+mj-lt"/>
                        </a:rPr>
                        <a:t>87</a:t>
                      </a:r>
                      <a:r>
                        <a:rPr lang="pl-PL" sz="2800" dirty="0">
                          <a:solidFill>
                            <a:schemeClr val="tx1"/>
                          </a:solidFill>
                          <a:latin typeface="+mj-lt"/>
                        </a:rPr>
                        <a:t> </a:t>
                      </a:r>
                      <a:r>
                        <a:rPr lang="en-GB" sz="2800" dirty="0">
                          <a:solidFill>
                            <a:schemeClr val="tx1"/>
                          </a:solidFill>
                          <a:latin typeface="+mj-lt"/>
                        </a:rPr>
                        <a:t>%</a:t>
                      </a:r>
                      <a:r>
                        <a:rPr lang="pl-PL" sz="2800" dirty="0">
                          <a:solidFill>
                            <a:schemeClr val="tx1"/>
                          </a:solidFill>
                          <a:latin typeface="+mj-lt"/>
                        </a:rPr>
                        <a:t>)</a:t>
                      </a:r>
                    </a:p>
                  </a:txBody>
                  <a:tcPr>
                    <a:noFill/>
                  </a:tcPr>
                </a:tc>
                <a:tc>
                  <a:txBody>
                    <a:bodyPr/>
                    <a:lstStyle/>
                    <a:p>
                      <a:pPr algn="r"/>
                      <a:r>
                        <a:rPr lang="pl-PL" sz="2800" kern="1200" dirty="0">
                          <a:solidFill>
                            <a:schemeClr val="tx1"/>
                          </a:solidFill>
                          <a:latin typeface="+mj-lt"/>
                          <a:ea typeface="+mn-ea"/>
                          <a:cs typeface="+mn-cs"/>
                        </a:rPr>
                        <a:t>2</a:t>
                      </a:r>
                      <a:r>
                        <a:rPr lang="en-US" sz="2800" kern="1200" dirty="0">
                          <a:solidFill>
                            <a:schemeClr val="tx1"/>
                          </a:solidFill>
                          <a:latin typeface="+mj-lt"/>
                          <a:ea typeface="+mn-ea"/>
                          <a:cs typeface="+mn-cs"/>
                        </a:rPr>
                        <a:t>8</a:t>
                      </a:r>
                      <a:r>
                        <a:rPr lang="pl-PL" sz="2800" kern="1200" dirty="0">
                          <a:solidFill>
                            <a:schemeClr val="tx1"/>
                          </a:solidFill>
                          <a:latin typeface="+mj-lt"/>
                          <a:ea typeface="+mn-ea"/>
                          <a:cs typeface="+mn-cs"/>
                        </a:rPr>
                        <a:t> </a:t>
                      </a:r>
                      <a:r>
                        <a:rPr lang="en-US" sz="2800" kern="1200" dirty="0">
                          <a:solidFill>
                            <a:schemeClr val="tx1"/>
                          </a:solidFill>
                          <a:latin typeface="+mj-lt"/>
                          <a:ea typeface="+mn-ea"/>
                          <a:cs typeface="+mn-cs"/>
                        </a:rPr>
                        <a:t>538</a:t>
                      </a:r>
                      <a:r>
                        <a:rPr lang="pl-PL" sz="2800" kern="1200" dirty="0">
                          <a:solidFill>
                            <a:schemeClr val="tx1"/>
                          </a:solidFill>
                          <a:latin typeface="+mj-lt"/>
                          <a:ea typeface="+mn-ea"/>
                          <a:cs typeface="+mn-cs"/>
                        </a:rPr>
                        <a:t> </a:t>
                      </a:r>
                      <a:r>
                        <a:rPr lang="en-US" sz="2800" kern="1200" dirty="0">
                          <a:solidFill>
                            <a:schemeClr val="tx1"/>
                          </a:solidFill>
                          <a:latin typeface="+mj-lt"/>
                          <a:ea typeface="+mn-ea"/>
                          <a:cs typeface="+mn-cs"/>
                        </a:rPr>
                        <a:t>718</a:t>
                      </a:r>
                      <a:r>
                        <a:rPr lang="lt-LT" sz="2800" kern="1200" dirty="0">
                          <a:solidFill>
                            <a:schemeClr val="tx1"/>
                          </a:solidFill>
                          <a:latin typeface="+mj-lt"/>
                          <a:ea typeface="+mn-ea"/>
                          <a:cs typeface="+mn-cs"/>
                        </a:rPr>
                        <a:t>,</a:t>
                      </a:r>
                      <a:r>
                        <a:rPr lang="en-US" sz="2800" kern="1200" dirty="0">
                          <a:solidFill>
                            <a:schemeClr val="tx1"/>
                          </a:solidFill>
                          <a:latin typeface="+mj-lt"/>
                          <a:ea typeface="+mn-ea"/>
                          <a:cs typeface="+mn-cs"/>
                        </a:rPr>
                        <a:t>95</a:t>
                      </a:r>
                      <a:r>
                        <a:rPr lang="pl-PL" sz="2800" kern="1200" dirty="0">
                          <a:solidFill>
                            <a:schemeClr val="tx1"/>
                          </a:solidFill>
                          <a:latin typeface="+mj-lt"/>
                          <a:ea typeface="+mn-ea"/>
                          <a:cs typeface="+mn-cs"/>
                        </a:rPr>
                        <a:t> (</a:t>
                      </a:r>
                      <a:r>
                        <a:rPr lang="en-US" sz="2600" kern="1200" dirty="0">
                          <a:solidFill>
                            <a:schemeClr val="tx1"/>
                          </a:solidFill>
                          <a:latin typeface="+mj-lt"/>
                          <a:ea typeface="+mn-ea"/>
                          <a:cs typeface="+mn-cs"/>
                        </a:rPr>
                        <a:t>94</a:t>
                      </a:r>
                      <a:r>
                        <a:rPr lang="pl-PL" sz="2600" kern="1200" dirty="0">
                          <a:solidFill>
                            <a:schemeClr val="tx1"/>
                          </a:solidFill>
                          <a:latin typeface="+mj-lt"/>
                          <a:ea typeface="+mn-ea"/>
                          <a:cs typeface="+mn-cs"/>
                        </a:rPr>
                        <a:t> </a:t>
                      </a:r>
                      <a:r>
                        <a:rPr lang="en-GB" sz="2600" kern="1200" dirty="0">
                          <a:solidFill>
                            <a:schemeClr val="tx1"/>
                          </a:solidFill>
                          <a:latin typeface="+mj-lt"/>
                          <a:ea typeface="+mn-ea"/>
                          <a:cs typeface="+mn-cs"/>
                        </a:rPr>
                        <a:t>%</a:t>
                      </a:r>
                      <a:r>
                        <a:rPr lang="pl-PL" sz="2800" kern="1200" dirty="0">
                          <a:solidFill>
                            <a:schemeClr val="tx1"/>
                          </a:solidFill>
                          <a:latin typeface="+mj-lt"/>
                          <a:ea typeface="+mn-ea"/>
                          <a:cs typeface="+mn-cs"/>
                        </a:rPr>
                        <a:t>)</a:t>
                      </a:r>
                      <a:endParaRPr lang="pl-PL" sz="2800" dirty="0">
                        <a:solidFill>
                          <a:schemeClr val="tx1"/>
                        </a:solidFill>
                        <a:latin typeface="+mj-lt"/>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t-LT" sz="2800" b="1" dirty="0">
                        <a:solidFill>
                          <a:schemeClr val="tx1"/>
                        </a:solidFill>
                        <a:latin typeface="+mj-lt"/>
                      </a:endParaRPr>
                    </a:p>
                  </a:txBody>
                  <a:tcP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428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C38F-4EEE-B378-DA3E-DCB629A4386C}"/>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B1274CAF-E34B-55E3-E67A-7EC1E90E72D9}"/>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a:extLst>
              <a:ext uri="{FF2B5EF4-FFF2-40B4-BE49-F238E27FC236}">
                <a16:creationId xmlns:a16="http://schemas.microsoft.com/office/drawing/2014/main" id="{A3B3275B-B56D-5283-10E7-91B94F54B7E6}"/>
              </a:ext>
            </a:extLst>
          </p:cNvPr>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2</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a:t>
            </a:r>
            <a:r>
              <a:rPr lang="lt-LT" sz="3200" b="1" noProof="0" dirty="0">
                <a:solidFill>
                  <a:schemeClr val="bg1"/>
                </a:solidFill>
                <a:latin typeface="+mj-lt"/>
                <a:cs typeface="Calibri" panose="020F0502020204030204" pitchFamily="34" charset="0"/>
              </a:rPr>
              <a:t>– </a:t>
            </a:r>
            <a:r>
              <a:rPr lang="en-US" sz="3200" b="1" dirty="0">
                <a:solidFill>
                  <a:schemeClr val="bg1"/>
                </a:solidFill>
                <a:latin typeface="+mj-lt"/>
                <a:cs typeface="Calibri" panose="020F0502020204030204" pitchFamily="34" charset="0"/>
              </a:rPr>
              <a:t>SVVP</a:t>
            </a:r>
            <a:r>
              <a:rPr lang="lt-LT" sz="3200" b="1" noProof="0"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rodikliai</a:t>
            </a:r>
          </a:p>
          <a:p>
            <a:endParaRPr lang="lt-LT" sz="3200" dirty="0">
              <a:solidFill>
                <a:schemeClr val="bg1"/>
              </a:solidFill>
              <a:latin typeface="+mj-lt"/>
            </a:endParaRPr>
          </a:p>
        </p:txBody>
      </p:sp>
      <p:graphicFrame>
        <p:nvGraphicFramePr>
          <p:cNvPr id="4" name="Table 3">
            <a:extLst>
              <a:ext uri="{FF2B5EF4-FFF2-40B4-BE49-F238E27FC236}">
                <a16:creationId xmlns:a16="http://schemas.microsoft.com/office/drawing/2014/main" id="{8119C223-B060-C85F-6A15-51539D604D88}"/>
              </a:ext>
            </a:extLst>
          </p:cNvPr>
          <p:cNvGraphicFramePr>
            <a:graphicFrameLocks noGrp="1"/>
          </p:cNvGraphicFramePr>
          <p:nvPr>
            <p:extLst>
              <p:ext uri="{D42A27DB-BD31-4B8C-83A1-F6EECF244321}">
                <p14:modId xmlns:p14="http://schemas.microsoft.com/office/powerpoint/2010/main" val="772199515"/>
              </p:ext>
            </p:extLst>
          </p:nvPr>
        </p:nvGraphicFramePr>
        <p:xfrm>
          <a:off x="328713" y="845417"/>
          <a:ext cx="4672832" cy="5944281"/>
        </p:xfrm>
        <a:graphic>
          <a:graphicData uri="http://schemas.openxmlformats.org/drawingml/2006/table">
            <a:tbl>
              <a:tblPr firstRow="1" bandRow="1">
                <a:tableStyleId>{5C22544A-7EE6-4342-B048-85BDC9FD1C3A}</a:tableStyleId>
              </a:tblPr>
              <a:tblGrid>
                <a:gridCol w="1334987">
                  <a:extLst>
                    <a:ext uri="{9D8B030D-6E8A-4147-A177-3AD203B41FA5}">
                      <a16:colId xmlns:a16="http://schemas.microsoft.com/office/drawing/2014/main" val="3810676267"/>
                    </a:ext>
                  </a:extLst>
                </a:gridCol>
                <a:gridCol w="3337845">
                  <a:extLst>
                    <a:ext uri="{9D8B030D-6E8A-4147-A177-3AD203B41FA5}">
                      <a16:colId xmlns:a16="http://schemas.microsoft.com/office/drawing/2014/main" val="1315933119"/>
                    </a:ext>
                  </a:extLst>
                </a:gridCol>
              </a:tblGrid>
              <a:tr h="896391">
                <a:tc gridSpan="2">
                  <a:txBody>
                    <a:bodyPr/>
                    <a:lstStyle/>
                    <a:p>
                      <a:pPr algn="ctr"/>
                      <a:r>
                        <a:rPr lang="lt-LT" sz="2400" dirty="0"/>
                        <a:t>Konkretus tikslas Nr. </a:t>
                      </a:r>
                      <a:r>
                        <a:rPr lang="en-US" sz="2400" dirty="0"/>
                        <a:t>1</a:t>
                      </a:r>
                      <a:endParaRPr lang="lt-LT" sz="2400" dirty="0"/>
                    </a:p>
                    <a:p>
                      <a:pPr algn="ctr"/>
                      <a:endParaRPr lang="lt-LT" dirty="0"/>
                    </a:p>
                  </a:txBody>
                  <a:tcPr>
                    <a:solidFill>
                      <a:srgbClr val="006699"/>
                    </a:solidFill>
                  </a:tcPr>
                </a:tc>
                <a:tc hMerge="1">
                  <a:txBody>
                    <a:bodyPr/>
                    <a:lstStyle/>
                    <a:p>
                      <a:endParaRPr lang="lt-LT" dirty="0"/>
                    </a:p>
                  </a:txBody>
                  <a:tcPr/>
                </a:tc>
                <a:extLst>
                  <a:ext uri="{0D108BD9-81ED-4DB2-BD59-A6C34878D82A}">
                    <a16:rowId xmlns:a16="http://schemas.microsoft.com/office/drawing/2014/main" val="2863013189"/>
                  </a:ext>
                </a:extLst>
              </a:tr>
              <a:tr h="747392">
                <a:tc>
                  <a:txBody>
                    <a:bodyPr/>
                    <a:lstStyle/>
                    <a:p>
                      <a:pPr marL="0" indent="0">
                        <a:buFontTx/>
                        <a:buNone/>
                      </a:pPr>
                      <a:endParaRPr lang="lt-LT" dirty="0"/>
                    </a:p>
                  </a:txBody>
                  <a:tcPr>
                    <a:noFill/>
                  </a:tcPr>
                </a:tc>
                <a:tc>
                  <a:txBody>
                    <a:bodyPr/>
                    <a:lstStyle/>
                    <a:p>
                      <a:r>
                        <a:rPr lang="lt-LT" dirty="0"/>
                        <a:t>Įranga – </a:t>
                      </a:r>
                      <a:r>
                        <a:rPr lang="en-US" dirty="0"/>
                        <a:t>137</a:t>
                      </a:r>
                      <a:r>
                        <a:rPr lang="lt-LT" dirty="0"/>
                        <a:t> </a:t>
                      </a:r>
                    </a:p>
                    <a:p>
                      <a:r>
                        <a:rPr lang="lt-LT" noProof="0" dirty="0"/>
                        <a:t>(iš jų – 15 bepiločių </a:t>
                      </a:r>
                      <a:r>
                        <a:rPr lang="lt-LT" dirty="0"/>
                        <a:t>orlaivių);</a:t>
                      </a:r>
                    </a:p>
                  </a:txBody>
                  <a:tcPr>
                    <a:noFill/>
                  </a:tcPr>
                </a:tc>
                <a:extLst>
                  <a:ext uri="{0D108BD9-81ED-4DB2-BD59-A6C34878D82A}">
                    <a16:rowId xmlns:a16="http://schemas.microsoft.com/office/drawing/2014/main" val="1976905595"/>
                  </a:ext>
                </a:extLst>
              </a:tr>
              <a:tr h="717463">
                <a:tc>
                  <a:txBody>
                    <a:bodyPr/>
                    <a:lstStyle/>
                    <a:p>
                      <a:endParaRPr lang="lt-LT" dirty="0"/>
                    </a:p>
                  </a:txBody>
                  <a:tcPr>
                    <a:noFill/>
                  </a:tcPr>
                </a:tc>
                <a:tc>
                  <a:txBody>
                    <a:bodyPr/>
                    <a:lstStyle/>
                    <a:p>
                      <a:r>
                        <a:rPr lang="lt-LT" dirty="0"/>
                        <a:t>Transporto priemonės – </a:t>
                      </a:r>
                      <a:r>
                        <a:rPr lang="en-US" dirty="0"/>
                        <a:t>148;</a:t>
                      </a:r>
                      <a:endParaRPr lang="lt-LT" dirty="0"/>
                    </a:p>
                  </a:txBody>
                  <a:tcPr>
                    <a:noFill/>
                  </a:tcPr>
                </a:tc>
                <a:extLst>
                  <a:ext uri="{0D108BD9-81ED-4DB2-BD59-A6C34878D82A}">
                    <a16:rowId xmlns:a16="http://schemas.microsoft.com/office/drawing/2014/main" val="2881068593"/>
                  </a:ext>
                </a:extLst>
              </a:tr>
              <a:tr h="730337">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Mokymo veiklos dalyvi</a:t>
                      </a:r>
                      <a:r>
                        <a:rPr lang="en-US" dirty="0"/>
                        <a:t>ai</a:t>
                      </a:r>
                      <a:r>
                        <a:rPr lang="lt-LT" dirty="0"/>
                        <a:t> – 221</a:t>
                      </a:r>
                      <a:r>
                        <a:rPr lang="en-US" dirty="0"/>
                        <a:t>;</a:t>
                      </a:r>
                      <a:endParaRPr lang="lt-LT" dirty="0"/>
                    </a:p>
                  </a:txBody>
                  <a:tcPr>
                    <a:noFill/>
                  </a:tcPr>
                </a:tc>
                <a:extLst>
                  <a:ext uri="{0D108BD9-81ED-4DB2-BD59-A6C34878D82A}">
                    <a16:rowId xmlns:a16="http://schemas.microsoft.com/office/drawing/2014/main" val="1774805099"/>
                  </a:ext>
                </a:extLst>
              </a:tr>
              <a:tr h="658138">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funkcionalumai – 7; </a:t>
                      </a:r>
                      <a:endParaRPr lang="lt-LT" dirty="0"/>
                    </a:p>
                  </a:txBody>
                  <a:tcPr>
                    <a:noFill/>
                  </a:tcPr>
                </a:tc>
                <a:extLst>
                  <a:ext uri="{0D108BD9-81ED-4DB2-BD59-A6C34878D82A}">
                    <a16:rowId xmlns:a16="http://schemas.microsoft.com/office/drawing/2014/main" val="2227692605"/>
                  </a:ext>
                </a:extLst>
              </a:tr>
              <a:tr h="601250">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Įranga, užregistruota </a:t>
                      </a:r>
                      <a:r>
                        <a:rPr lang="lt-LT" dirty="0" err="1"/>
                        <a:t>Frontex</a:t>
                      </a:r>
                      <a:r>
                        <a:rPr lang="lt-LT" dirty="0"/>
                        <a:t> rezerve – </a:t>
                      </a:r>
                      <a:r>
                        <a:rPr lang="en-US" dirty="0"/>
                        <a:t>183; </a:t>
                      </a:r>
                      <a:endParaRPr lang="lt-LT" dirty="0"/>
                    </a:p>
                  </a:txBody>
                  <a:tcPr>
                    <a:noFill/>
                  </a:tcPr>
                </a:tc>
                <a:extLst>
                  <a:ext uri="{0D108BD9-81ED-4DB2-BD59-A6C34878D82A}">
                    <a16:rowId xmlns:a16="http://schemas.microsoft.com/office/drawing/2014/main" val="224576173"/>
                  </a:ext>
                </a:extLst>
              </a:tr>
              <a:tr h="376442">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Įranga, kuria gali naudotis </a:t>
                      </a:r>
                      <a:r>
                        <a:rPr lang="lt-LT" dirty="0" err="1"/>
                        <a:t>Frontex</a:t>
                      </a:r>
                      <a:r>
                        <a:rPr lang="lt-LT" dirty="0"/>
                        <a:t> – </a:t>
                      </a:r>
                      <a:r>
                        <a:rPr lang="en-US" dirty="0"/>
                        <a:t>171; </a:t>
                      </a:r>
                      <a:endParaRPr lang="lt-LT" dirty="0"/>
                    </a:p>
                  </a:txBody>
                  <a:tcPr>
                    <a:noFill/>
                  </a:tcPr>
                </a:tc>
                <a:extLst>
                  <a:ext uri="{0D108BD9-81ED-4DB2-BD59-A6C34878D82A}">
                    <a16:rowId xmlns:a16="http://schemas.microsoft.com/office/drawing/2014/main" val="2999366839"/>
                  </a:ext>
                </a:extLst>
              </a:tr>
              <a:tr h="576197">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Dalyviai, kurie po 3 mėn. </a:t>
                      </a:r>
                      <a:r>
                        <a:rPr lang="lt-LT" noProof="0" dirty="0"/>
                        <a:t>naudojasi mokymuose įgytais įgūdžiais - </a:t>
                      </a:r>
                      <a:r>
                        <a:rPr lang="en-US" dirty="0"/>
                        <a:t>179</a:t>
                      </a:r>
                      <a:endParaRPr lang="lt-LT" dirty="0"/>
                    </a:p>
                  </a:txBody>
                  <a:tcPr>
                    <a:noFill/>
                  </a:tcPr>
                </a:tc>
                <a:extLst>
                  <a:ext uri="{0D108BD9-81ED-4DB2-BD59-A6C34878D82A}">
                    <a16:rowId xmlns:a16="http://schemas.microsoft.com/office/drawing/2014/main" val="609078063"/>
                  </a:ext>
                </a:extLst>
              </a:tr>
            </a:tbl>
          </a:graphicData>
        </a:graphic>
      </p:graphicFrame>
      <p:graphicFrame>
        <p:nvGraphicFramePr>
          <p:cNvPr id="5" name="Table 4">
            <a:extLst>
              <a:ext uri="{FF2B5EF4-FFF2-40B4-BE49-F238E27FC236}">
                <a16:creationId xmlns:a16="http://schemas.microsoft.com/office/drawing/2014/main" id="{55E0124E-9CE5-C600-D169-99E15FB44753}"/>
              </a:ext>
            </a:extLst>
          </p:cNvPr>
          <p:cNvGraphicFramePr>
            <a:graphicFrameLocks noGrp="1"/>
          </p:cNvGraphicFramePr>
          <p:nvPr>
            <p:extLst>
              <p:ext uri="{D42A27DB-BD31-4B8C-83A1-F6EECF244321}">
                <p14:modId xmlns:p14="http://schemas.microsoft.com/office/powerpoint/2010/main" val="3116421253"/>
              </p:ext>
            </p:extLst>
          </p:nvPr>
        </p:nvGraphicFramePr>
        <p:xfrm>
          <a:off x="7405588" y="845417"/>
          <a:ext cx="4530512" cy="5567173"/>
        </p:xfrm>
        <a:graphic>
          <a:graphicData uri="http://schemas.openxmlformats.org/drawingml/2006/table">
            <a:tbl>
              <a:tblPr firstRow="1" bandRow="1">
                <a:tableStyleId>{5C22544A-7EE6-4342-B048-85BDC9FD1C3A}</a:tableStyleId>
              </a:tblPr>
              <a:tblGrid>
                <a:gridCol w="1360814">
                  <a:extLst>
                    <a:ext uri="{9D8B030D-6E8A-4147-A177-3AD203B41FA5}">
                      <a16:colId xmlns:a16="http://schemas.microsoft.com/office/drawing/2014/main" val="3810676267"/>
                    </a:ext>
                  </a:extLst>
                </a:gridCol>
                <a:gridCol w="3169698">
                  <a:extLst>
                    <a:ext uri="{9D8B030D-6E8A-4147-A177-3AD203B41FA5}">
                      <a16:colId xmlns:a16="http://schemas.microsoft.com/office/drawing/2014/main" val="1315933119"/>
                    </a:ext>
                  </a:extLst>
                </a:gridCol>
              </a:tblGrid>
              <a:tr h="891830">
                <a:tc gridSpan="2">
                  <a:txBody>
                    <a:bodyPr/>
                    <a:lstStyle/>
                    <a:p>
                      <a:pPr algn="ctr"/>
                      <a:r>
                        <a:rPr lang="lt-LT" sz="2400" dirty="0"/>
                        <a:t>Konkretus tikslas Nr. </a:t>
                      </a:r>
                      <a:r>
                        <a:rPr lang="en-US" sz="2400" dirty="0"/>
                        <a:t>2</a:t>
                      </a:r>
                      <a:endParaRPr lang="lt-LT" sz="2400" dirty="0"/>
                    </a:p>
                  </a:txBody>
                  <a:tcPr>
                    <a:solidFill>
                      <a:srgbClr val="006699"/>
                    </a:solidFill>
                  </a:tcPr>
                </a:tc>
                <a:tc hMerge="1">
                  <a:txBody>
                    <a:bodyPr/>
                    <a:lstStyle/>
                    <a:p>
                      <a:endParaRPr lang="lt-LT" dirty="0"/>
                    </a:p>
                  </a:txBody>
                  <a:tcPr/>
                </a:tc>
                <a:extLst>
                  <a:ext uri="{0D108BD9-81ED-4DB2-BD59-A6C34878D82A}">
                    <a16:rowId xmlns:a16="http://schemas.microsoft.com/office/drawing/2014/main" val="2863013189"/>
                  </a:ext>
                </a:extLst>
              </a:tr>
              <a:tr h="717093">
                <a:tc>
                  <a:txBody>
                    <a:bodyPr/>
                    <a:lstStyle/>
                    <a:p>
                      <a:endParaRPr lang="lt-LT" dirty="0"/>
                    </a:p>
                  </a:txBody>
                  <a:tcPr>
                    <a:noFill/>
                  </a:tcPr>
                </a:tc>
                <a:tc>
                  <a:txBody>
                    <a:bodyPr/>
                    <a:lstStyle/>
                    <a:p>
                      <a:r>
                        <a:rPr lang="lt-LT" dirty="0"/>
                        <a:t>Mokymo veiklos dalyvi</a:t>
                      </a:r>
                      <a:r>
                        <a:rPr lang="en-US" dirty="0"/>
                        <a:t>ai </a:t>
                      </a:r>
                      <a:r>
                        <a:rPr lang="lt-LT" dirty="0"/>
                        <a:t>- 30;</a:t>
                      </a:r>
                    </a:p>
                  </a:txBody>
                  <a:tcPr>
                    <a:noFill/>
                  </a:tcPr>
                </a:tc>
                <a:extLst>
                  <a:ext uri="{0D108BD9-81ED-4DB2-BD59-A6C34878D82A}">
                    <a16:rowId xmlns:a16="http://schemas.microsoft.com/office/drawing/2014/main" val="1976905595"/>
                  </a:ext>
                </a:extLst>
              </a:tr>
              <a:tr h="989752">
                <a:tc>
                  <a:txBody>
                    <a:bodyPr/>
                    <a:lstStyle/>
                    <a:p>
                      <a:endParaRPr lang="lt-LT" dirty="0"/>
                    </a:p>
                  </a:txBody>
                  <a:tcPr>
                    <a:noFill/>
                  </a:tcPr>
                </a:tc>
                <a:tc>
                  <a:txBody>
                    <a:bodyPr/>
                    <a:lstStyle/>
                    <a:p>
                      <a:pPr marL="0" marR="0" indent="0" algn="l">
                        <a:lnSpc>
                          <a:spcPct val="107000"/>
                        </a:lnSpc>
                        <a:spcBef>
                          <a:spcPts val="0"/>
                        </a:spcBef>
                        <a:spcAft>
                          <a:spcPts val="0"/>
                        </a:spcAft>
                        <a:buFontTx/>
                        <a:buNone/>
                      </a:pPr>
                      <a:r>
                        <a:rPr lang="lt-LT" sz="1800" kern="100" dirty="0">
                          <a:effectLst/>
                          <a:latin typeface="+mn-lt"/>
                          <a:ea typeface="Aptos" panose="020B0004020202020204" pitchFamily="34" charset="0"/>
                          <a:cs typeface="Times New Roman" panose="02020603050405020304" pitchFamily="18" charset="0"/>
                        </a:rPr>
                        <a:t>Į konsulatus nusiųst</a:t>
                      </a:r>
                      <a:r>
                        <a:rPr lang="en-US" sz="1800" kern="100" dirty="0" err="1">
                          <a:effectLst/>
                          <a:latin typeface="+mn-lt"/>
                          <a:ea typeface="Aptos" panose="020B0004020202020204" pitchFamily="34" charset="0"/>
                          <a:cs typeface="Times New Roman" panose="02020603050405020304" pitchFamily="18" charset="0"/>
                        </a:rPr>
                        <a:t>i</a:t>
                      </a:r>
                      <a:r>
                        <a:rPr lang="lt-LT" sz="1800" kern="100" dirty="0">
                          <a:effectLst/>
                          <a:latin typeface="+mn-lt"/>
                          <a:ea typeface="Aptos" panose="020B0004020202020204" pitchFamily="34" charset="0"/>
                          <a:cs typeface="Times New Roman" panose="02020603050405020304" pitchFamily="18" charset="0"/>
                        </a:rPr>
                        <a:t> darbuotoj</a:t>
                      </a:r>
                      <a:r>
                        <a:rPr lang="en-US" sz="1800" kern="100" dirty="0">
                          <a:effectLst/>
                          <a:latin typeface="+mn-lt"/>
                          <a:ea typeface="Aptos" panose="020B0004020202020204" pitchFamily="34" charset="0"/>
                          <a:cs typeface="Times New Roman" panose="02020603050405020304" pitchFamily="18" charset="0"/>
                        </a:rPr>
                        <a:t>ai</a:t>
                      </a:r>
                      <a:r>
                        <a:rPr lang="lt-LT" sz="1800" kern="100" dirty="0">
                          <a:effectLst/>
                          <a:latin typeface="+mn-lt"/>
                          <a:ea typeface="Aptos" panose="020B0004020202020204" pitchFamily="34" charset="0"/>
                          <a:cs typeface="Times New Roman" panose="02020603050405020304" pitchFamily="18" charset="0"/>
                        </a:rPr>
                        <a:t> </a:t>
                      </a:r>
                      <a:r>
                        <a:rPr lang="en-US" sz="1800" kern="100" dirty="0">
                          <a:effectLst/>
                          <a:latin typeface="+mn-lt"/>
                          <a:ea typeface="Aptos" panose="020B0004020202020204" pitchFamily="34" charset="0"/>
                          <a:cs typeface="Times New Roman" panose="02020603050405020304" pitchFamily="18" charset="0"/>
                        </a:rPr>
                        <a:t>– 8 </a:t>
                      </a:r>
                      <a:endParaRPr lang="lt-LT" sz="1800" kern="100" dirty="0">
                        <a:effectLst/>
                        <a:latin typeface="+mn-lt"/>
                        <a:ea typeface="Aptos" panose="020B0004020202020204" pitchFamily="34" charset="0"/>
                        <a:cs typeface="Times New Roman" panose="02020603050405020304" pitchFamily="18" charset="0"/>
                      </a:endParaRPr>
                    </a:p>
                    <a:p>
                      <a:pPr marL="0" marR="0" indent="0" algn="l">
                        <a:lnSpc>
                          <a:spcPct val="107000"/>
                        </a:lnSpc>
                        <a:spcBef>
                          <a:spcPts val="0"/>
                        </a:spcBef>
                        <a:spcAft>
                          <a:spcPts val="0"/>
                        </a:spcAft>
                        <a:buFontTx/>
                        <a:buNone/>
                      </a:pPr>
                      <a:r>
                        <a:rPr lang="en-US" sz="1800" kern="100" dirty="0">
                          <a:effectLst/>
                          <a:latin typeface="+mn-lt"/>
                          <a:ea typeface="Aptos" panose="020B0004020202020204" pitchFamily="34" charset="0"/>
                          <a:cs typeface="Times New Roman" panose="02020603050405020304" pitchFamily="18" charset="0"/>
                        </a:rPr>
                        <a:t>(</a:t>
                      </a:r>
                      <a:r>
                        <a:rPr lang="lt-LT" sz="1800" kern="100" dirty="0">
                          <a:effectLst/>
                          <a:latin typeface="+mn-lt"/>
                          <a:ea typeface="Aptos" panose="020B0004020202020204" pitchFamily="34" charset="0"/>
                          <a:cs typeface="Times New Roman" panose="02020603050405020304" pitchFamily="18" charset="0"/>
                        </a:rPr>
                        <a:t>iš </a:t>
                      </a:r>
                      <a:r>
                        <a:rPr lang="en-US" sz="1800" kern="100" dirty="0">
                          <a:effectLst/>
                          <a:latin typeface="+mn-lt"/>
                          <a:ea typeface="Aptos" panose="020B0004020202020204" pitchFamily="34" charset="0"/>
                          <a:cs typeface="Times New Roman" panose="02020603050405020304" pitchFamily="18" charset="0"/>
                        </a:rPr>
                        <a:t>j</a:t>
                      </a:r>
                      <a:r>
                        <a:rPr lang="lt-LT" sz="1800" kern="100" dirty="0">
                          <a:effectLst/>
                          <a:latin typeface="+mn-lt"/>
                          <a:ea typeface="Aptos" panose="020B0004020202020204" pitchFamily="34" charset="0"/>
                          <a:cs typeface="Times New Roman" panose="02020603050405020304" pitchFamily="18" charset="0"/>
                        </a:rPr>
                        <a:t>ų – 4</a:t>
                      </a:r>
                      <a:r>
                        <a:rPr lang="en-US" sz="1800" kern="100" dirty="0">
                          <a:effectLst/>
                          <a:latin typeface="+mn-lt"/>
                          <a:ea typeface="Aptos" panose="020B0004020202020204" pitchFamily="34" charset="0"/>
                          <a:cs typeface="Times New Roman" panose="02020603050405020304" pitchFamily="18" charset="0"/>
                        </a:rPr>
                        <a:t> </a:t>
                      </a:r>
                      <a:r>
                        <a:rPr lang="lt-LT" sz="1800" kern="100" dirty="0">
                          <a:effectLst/>
                          <a:latin typeface="+mn-lt"/>
                          <a:ea typeface="Aptos" panose="020B0004020202020204" pitchFamily="34" charset="0"/>
                          <a:cs typeface="Times New Roman" panose="02020603050405020304" pitchFamily="18" charset="0"/>
                        </a:rPr>
                        <a:t>vizų tvarkymo tikslais</a:t>
                      </a:r>
                      <a:r>
                        <a:rPr lang="en-US" sz="1800" kern="100" dirty="0">
                          <a:effectLst/>
                          <a:latin typeface="+mn-lt"/>
                          <a:ea typeface="Aptos" panose="020B0004020202020204" pitchFamily="34" charset="0"/>
                          <a:cs typeface="Times New Roman" panose="02020603050405020304" pitchFamily="18" charset="0"/>
                        </a:rPr>
                        <a:t>);</a:t>
                      </a:r>
                    </a:p>
                  </a:txBody>
                  <a:tcPr>
                    <a:noFill/>
                  </a:tcPr>
                </a:tc>
                <a:extLst>
                  <a:ext uri="{0D108BD9-81ED-4DB2-BD59-A6C34878D82A}">
                    <a16:rowId xmlns:a16="http://schemas.microsoft.com/office/drawing/2014/main" val="2881068593"/>
                  </a:ext>
                </a:extLst>
              </a:tr>
              <a:tr h="1051708">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kern="100" noProof="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noProof="0" dirty="0">
                          <a:effectLst/>
                          <a:latin typeface="+mn-lt"/>
                          <a:ea typeface="Aptos" panose="020B0004020202020204" pitchFamily="34" charset="0"/>
                          <a:cs typeface="Times New Roman" panose="02020603050405020304" pitchFamily="18" charset="0"/>
                        </a:rPr>
                        <a:t>Nauji / modernizuoti konsulatai </a:t>
                      </a:r>
                      <a:r>
                        <a:rPr lang="lt-LT" sz="1800" kern="100" dirty="0">
                          <a:effectLst/>
                          <a:latin typeface="+mn-lt"/>
                          <a:ea typeface="Aptos" panose="020B0004020202020204" pitchFamily="34" charset="0"/>
                          <a:cs typeface="Times New Roman" panose="02020603050405020304" pitchFamily="18" charset="0"/>
                        </a:rPr>
                        <a:t>– </a:t>
                      </a:r>
                      <a:r>
                        <a:rPr lang="en-US" sz="1800" kern="100" dirty="0">
                          <a:effectLst/>
                          <a:latin typeface="+mn-lt"/>
                          <a:ea typeface="Aptos" panose="020B0004020202020204" pitchFamily="34" charset="0"/>
                          <a:cs typeface="Times New Roman" panose="02020603050405020304" pitchFamily="18" charset="0"/>
                        </a:rPr>
                        <a:t>24</a:t>
                      </a:r>
                      <a:r>
                        <a:rPr lang="lt-LT" sz="1800" kern="100" dirty="0">
                          <a:effectLst/>
                          <a:latin typeface="+mn-lt"/>
                          <a:ea typeface="Aptos" panose="020B0004020202020204" pitchFamily="34" charset="0"/>
                          <a:cs typeface="Times New Roman" panose="02020603050405020304" pitchFamily="18" charset="0"/>
                        </a:rPr>
                        <a:t>;</a:t>
                      </a:r>
                      <a:endParaRPr lang="lt-LT" dirty="0"/>
                    </a:p>
                  </a:txBody>
                  <a:tcPr>
                    <a:noFill/>
                  </a:tcPr>
                </a:tc>
                <a:extLst>
                  <a:ext uri="{0D108BD9-81ED-4DB2-BD59-A6C34878D82A}">
                    <a16:rowId xmlns:a16="http://schemas.microsoft.com/office/drawing/2014/main" val="1774805099"/>
                  </a:ext>
                </a:extLst>
              </a:tr>
              <a:tr h="1002390">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mn-lt"/>
                          <a:ea typeface="Aptos" panose="020B0004020202020204" pitchFamily="34" charset="0"/>
                          <a:cs typeface="Times New Roman" panose="02020603050405020304" pitchFamily="18" charset="0"/>
                        </a:rPr>
                        <a:t>Patobulintos bendradarbiavimo vizų tvarkymo srityje formos</a:t>
                      </a:r>
                      <a:r>
                        <a:rPr lang="en-US" sz="1800" kern="100" dirty="0">
                          <a:effectLst/>
                          <a:latin typeface="+mn-lt"/>
                          <a:ea typeface="Aptos" panose="020B0004020202020204" pitchFamily="34" charset="0"/>
                          <a:cs typeface="Times New Roman" panose="02020603050405020304" pitchFamily="18" charset="0"/>
                        </a:rPr>
                        <a:t> – 3;</a:t>
                      </a:r>
                      <a:endParaRPr lang="lt-LT" dirty="0"/>
                    </a:p>
                  </a:txBody>
                  <a:tcPr>
                    <a:noFill/>
                  </a:tcPr>
                </a:tc>
                <a:extLst>
                  <a:ext uri="{0D108BD9-81ED-4DB2-BD59-A6C34878D82A}">
                    <a16:rowId xmlns:a16="http://schemas.microsoft.com/office/drawing/2014/main" val="427507512"/>
                  </a:ext>
                </a:extLst>
              </a:tr>
              <a:tr h="659575">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Dalyviai, kurie po 3 mėn. </a:t>
                      </a:r>
                      <a:r>
                        <a:rPr lang="lt-LT" noProof="0" dirty="0"/>
                        <a:t>naudojasi mokymuose įgytais įgūdžiais - </a:t>
                      </a:r>
                      <a:r>
                        <a:rPr lang="en-US" dirty="0"/>
                        <a:t>179</a:t>
                      </a:r>
                      <a:endParaRPr lang="lt-LT" dirty="0"/>
                    </a:p>
                  </a:txBody>
                  <a:tcPr>
                    <a:noFill/>
                  </a:tcPr>
                </a:tc>
                <a:extLst>
                  <a:ext uri="{0D108BD9-81ED-4DB2-BD59-A6C34878D82A}">
                    <a16:rowId xmlns:a16="http://schemas.microsoft.com/office/drawing/2014/main" val="4276444797"/>
                  </a:ext>
                </a:extLst>
              </a:tr>
            </a:tbl>
          </a:graphicData>
        </a:graphic>
      </p:graphicFrame>
      <p:pic>
        <p:nvPicPr>
          <p:cNvPr id="14" name="Graphic 13" descr="Security camera with solid fill">
            <a:extLst>
              <a:ext uri="{FF2B5EF4-FFF2-40B4-BE49-F238E27FC236}">
                <a16:creationId xmlns:a16="http://schemas.microsoft.com/office/drawing/2014/main" id="{FF336C01-0127-9CD8-4649-F64824688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4502" y="1668640"/>
            <a:ext cx="783753" cy="783753"/>
          </a:xfrm>
          <a:prstGeom prst="rect">
            <a:avLst/>
          </a:prstGeom>
        </p:spPr>
      </p:pic>
      <p:pic>
        <p:nvPicPr>
          <p:cNvPr id="18" name="Graphic 17" descr="Building with solid fill">
            <a:extLst>
              <a:ext uri="{FF2B5EF4-FFF2-40B4-BE49-F238E27FC236}">
                <a16:creationId xmlns:a16="http://schemas.microsoft.com/office/drawing/2014/main" id="{4DB0C6DB-AF94-DBCB-68F2-0FB0FB8B27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86879" y="3501139"/>
            <a:ext cx="829316" cy="829316"/>
          </a:xfrm>
          <a:prstGeom prst="rect">
            <a:avLst/>
          </a:prstGeom>
        </p:spPr>
      </p:pic>
      <p:pic>
        <p:nvPicPr>
          <p:cNvPr id="19" name="Graphic 18" descr="Office worker male with solid fill">
            <a:extLst>
              <a:ext uri="{FF2B5EF4-FFF2-40B4-BE49-F238E27FC236}">
                <a16:creationId xmlns:a16="http://schemas.microsoft.com/office/drawing/2014/main" id="{B1B575C2-9643-32B8-46AB-F920727A81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9661" y="2561083"/>
            <a:ext cx="783753" cy="783753"/>
          </a:xfrm>
          <a:prstGeom prst="rect">
            <a:avLst/>
          </a:prstGeom>
        </p:spPr>
      </p:pic>
      <p:sp>
        <p:nvSpPr>
          <p:cNvPr id="26" name="TextBox 25">
            <a:extLst>
              <a:ext uri="{FF2B5EF4-FFF2-40B4-BE49-F238E27FC236}">
                <a16:creationId xmlns:a16="http://schemas.microsoft.com/office/drawing/2014/main" id="{2901FF07-6C02-AD30-E6A6-3D234508CE86}"/>
              </a:ext>
            </a:extLst>
          </p:cNvPr>
          <p:cNvSpPr txBox="1"/>
          <p:nvPr/>
        </p:nvSpPr>
        <p:spPr>
          <a:xfrm>
            <a:off x="4859677" y="1664850"/>
            <a:ext cx="2744540" cy="400110"/>
          </a:xfrm>
          <a:prstGeom prst="rect">
            <a:avLst/>
          </a:prstGeom>
          <a:noFill/>
        </p:spPr>
        <p:txBody>
          <a:bodyPr wrap="square" rtlCol="0">
            <a:spAutoFit/>
          </a:bodyPr>
          <a:lstStyle/>
          <a:p>
            <a:r>
              <a:rPr lang="lt-LT" sz="2000" b="1" noProof="0" dirty="0">
                <a:solidFill>
                  <a:schemeClr val="accent1">
                    <a:lumMod val="50000"/>
                  </a:schemeClr>
                </a:solidFill>
              </a:rPr>
              <a:t>Pasiekta iki 2024-12-31</a:t>
            </a:r>
          </a:p>
        </p:txBody>
      </p:sp>
      <p:pic>
        <p:nvPicPr>
          <p:cNvPr id="28" name="Graphic 27" descr="Stopwatch with solid fill">
            <a:extLst>
              <a:ext uri="{FF2B5EF4-FFF2-40B4-BE49-F238E27FC236}">
                <a16:creationId xmlns:a16="http://schemas.microsoft.com/office/drawing/2014/main" id="{8D1AE310-2EAA-5EDC-126E-44860DD7BE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845417"/>
            <a:ext cx="914400" cy="914400"/>
          </a:xfrm>
          <a:prstGeom prst="rect">
            <a:avLst/>
          </a:prstGeom>
        </p:spPr>
      </p:pic>
      <p:pic>
        <p:nvPicPr>
          <p:cNvPr id="20" name="Graphic 19" descr="Car with solid fill">
            <a:extLst>
              <a:ext uri="{FF2B5EF4-FFF2-40B4-BE49-F238E27FC236}">
                <a16:creationId xmlns:a16="http://schemas.microsoft.com/office/drawing/2014/main" id="{E279E724-185B-0273-D4A9-D1256A4F27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8713" y="2334862"/>
            <a:ext cx="783753" cy="783753"/>
          </a:xfrm>
          <a:prstGeom prst="rect">
            <a:avLst/>
          </a:prstGeom>
        </p:spPr>
      </p:pic>
      <p:pic>
        <p:nvPicPr>
          <p:cNvPr id="22" name="Graphic 21" descr="Classroom with solid fill">
            <a:extLst>
              <a:ext uri="{FF2B5EF4-FFF2-40B4-BE49-F238E27FC236}">
                <a16:creationId xmlns:a16="http://schemas.microsoft.com/office/drawing/2014/main" id="{B8A429B7-6C5D-BD9E-7024-1F729BA277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653" y="3142898"/>
            <a:ext cx="745602" cy="745602"/>
          </a:xfrm>
          <a:prstGeom prst="rect">
            <a:avLst/>
          </a:prstGeom>
        </p:spPr>
      </p:pic>
      <p:pic>
        <p:nvPicPr>
          <p:cNvPr id="29" name="Graphic 28" descr="Computer with solid fill">
            <a:extLst>
              <a:ext uri="{FF2B5EF4-FFF2-40B4-BE49-F238E27FC236}">
                <a16:creationId xmlns:a16="http://schemas.microsoft.com/office/drawing/2014/main" id="{F13229BF-6DDA-D9CC-764E-2D8630DE197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0531" y="3833032"/>
            <a:ext cx="771935" cy="771935"/>
          </a:xfrm>
          <a:prstGeom prst="rect">
            <a:avLst/>
          </a:prstGeom>
        </p:spPr>
      </p:pic>
      <p:pic>
        <p:nvPicPr>
          <p:cNvPr id="34" name="Picture 33" descr="A logo on a blue background&#10;&#10;Description automatically generated">
            <a:extLst>
              <a:ext uri="{FF2B5EF4-FFF2-40B4-BE49-F238E27FC236}">
                <a16:creationId xmlns:a16="http://schemas.microsoft.com/office/drawing/2014/main" id="{2CC81910-8162-52FB-E3CB-ADBAABBBD1A2}"/>
              </a:ext>
            </a:extLst>
          </p:cNvPr>
          <p:cNvPicPr>
            <a:picLocks noChangeAspect="1"/>
          </p:cNvPicPr>
          <p:nvPr/>
        </p:nvPicPr>
        <p:blipFill>
          <a:blip r:embed="rId18"/>
          <a:stretch>
            <a:fillRect/>
          </a:stretch>
        </p:blipFill>
        <p:spPr>
          <a:xfrm>
            <a:off x="340532" y="4675326"/>
            <a:ext cx="1278332" cy="1073799"/>
          </a:xfrm>
          <a:prstGeom prst="rect">
            <a:avLst/>
          </a:prstGeom>
        </p:spPr>
      </p:pic>
      <p:pic>
        <p:nvPicPr>
          <p:cNvPr id="36" name="Graphic 35" descr="Artificial Intelligence with solid fill">
            <a:extLst>
              <a:ext uri="{FF2B5EF4-FFF2-40B4-BE49-F238E27FC236}">
                <a16:creationId xmlns:a16="http://schemas.microsoft.com/office/drawing/2014/main" id="{AF142CBB-FD4A-F743-65D4-216B1DE65C9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09255" y="5862598"/>
            <a:ext cx="783753" cy="783753"/>
          </a:xfrm>
          <a:prstGeom prst="rect">
            <a:avLst/>
          </a:prstGeom>
        </p:spPr>
      </p:pic>
      <p:pic>
        <p:nvPicPr>
          <p:cNvPr id="37" name="Graphic 36" descr="Classroom with solid fill">
            <a:extLst>
              <a:ext uri="{FF2B5EF4-FFF2-40B4-BE49-F238E27FC236}">
                <a16:creationId xmlns:a16="http://schemas.microsoft.com/office/drawing/2014/main" id="{C2D92F21-2EAB-9A68-4924-A2B3F839FB4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47812" y="1658985"/>
            <a:ext cx="745602" cy="745602"/>
          </a:xfrm>
          <a:prstGeom prst="rect">
            <a:avLst/>
          </a:prstGeom>
        </p:spPr>
      </p:pic>
      <p:pic>
        <p:nvPicPr>
          <p:cNvPr id="39" name="Graphic 38" descr="Shuffle with solid fill">
            <a:extLst>
              <a:ext uri="{FF2B5EF4-FFF2-40B4-BE49-F238E27FC236}">
                <a16:creationId xmlns:a16="http://schemas.microsoft.com/office/drawing/2014/main" id="{B3E3CB64-BCE2-AC8E-4A6B-30A21A0BF5A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747812" y="4514251"/>
            <a:ext cx="783752" cy="783752"/>
          </a:xfrm>
          <a:prstGeom prst="rect">
            <a:avLst/>
          </a:prstGeom>
        </p:spPr>
      </p:pic>
      <p:pic>
        <p:nvPicPr>
          <p:cNvPr id="41" name="Graphic 40" descr="Artificial Intelligence with solid fill">
            <a:extLst>
              <a:ext uri="{FF2B5EF4-FFF2-40B4-BE49-F238E27FC236}">
                <a16:creationId xmlns:a16="http://schemas.microsoft.com/office/drawing/2014/main" id="{0CB66408-6907-3A45-BCDB-D9A443123D6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47812" y="5551727"/>
            <a:ext cx="783753" cy="783753"/>
          </a:xfrm>
          <a:prstGeom prst="rect">
            <a:avLst/>
          </a:prstGeom>
        </p:spPr>
      </p:pic>
    </p:spTree>
    <p:extLst>
      <p:ext uri="{BB962C8B-B14F-4D97-AF65-F5344CB8AC3E}">
        <p14:creationId xmlns:p14="http://schemas.microsoft.com/office/powerpoint/2010/main" val="9580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6F000-B7CF-00B5-FC78-CE67994D2E05}"/>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CFF9AEB4-1E6E-0944-D713-44A5CD03C3AC}"/>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a:extLst>
              <a:ext uri="{FF2B5EF4-FFF2-40B4-BE49-F238E27FC236}">
                <a16:creationId xmlns:a16="http://schemas.microsoft.com/office/drawing/2014/main" id="{57877B33-9E52-F979-7C5F-3D98304309E3}"/>
              </a:ext>
            </a:extLst>
          </p:cNvPr>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(3)</a:t>
            </a:r>
            <a:r>
              <a:rPr lang="lt-LT" sz="3200" b="1" dirty="0">
                <a:solidFill>
                  <a:schemeClr val="bg1"/>
                </a:solidFill>
                <a:latin typeface="+mj-lt"/>
                <a:cs typeface="Calibri" panose="020F0502020204030204" pitchFamily="34" charset="0"/>
              </a:rPr>
              <a:t> </a:t>
            </a:r>
            <a:r>
              <a:rPr lang="lt-LT" sz="3200" b="1" noProof="0" dirty="0">
                <a:solidFill>
                  <a:schemeClr val="bg1"/>
                </a:solidFill>
                <a:latin typeface="+mj-lt"/>
                <a:cs typeface="Calibri" panose="020F0502020204030204" pitchFamily="34" charset="0"/>
              </a:rPr>
              <a:t>– VSF </a:t>
            </a:r>
            <a:r>
              <a:rPr lang="lt-LT" sz="3200" b="1" dirty="0">
                <a:solidFill>
                  <a:schemeClr val="bg1"/>
                </a:solidFill>
                <a:latin typeface="+mj-lt"/>
                <a:cs typeface="Calibri" panose="020F0502020204030204" pitchFamily="34" charset="0"/>
              </a:rPr>
              <a:t>rodikliai</a:t>
            </a:r>
          </a:p>
          <a:p>
            <a:endParaRPr lang="lt-LT" sz="3200" dirty="0">
              <a:solidFill>
                <a:schemeClr val="bg1"/>
              </a:solidFill>
              <a:latin typeface="+mj-lt"/>
            </a:endParaRPr>
          </a:p>
        </p:txBody>
      </p:sp>
      <p:graphicFrame>
        <p:nvGraphicFramePr>
          <p:cNvPr id="4" name="Table 3">
            <a:extLst>
              <a:ext uri="{FF2B5EF4-FFF2-40B4-BE49-F238E27FC236}">
                <a16:creationId xmlns:a16="http://schemas.microsoft.com/office/drawing/2014/main" id="{22B0447C-819F-80F1-6BD9-31CE8A1199E3}"/>
              </a:ext>
            </a:extLst>
          </p:cNvPr>
          <p:cNvGraphicFramePr>
            <a:graphicFrameLocks noGrp="1"/>
          </p:cNvGraphicFramePr>
          <p:nvPr>
            <p:extLst>
              <p:ext uri="{D42A27DB-BD31-4B8C-83A1-F6EECF244321}">
                <p14:modId xmlns:p14="http://schemas.microsoft.com/office/powerpoint/2010/main" val="1865776368"/>
              </p:ext>
            </p:extLst>
          </p:nvPr>
        </p:nvGraphicFramePr>
        <p:xfrm>
          <a:off x="328715" y="845418"/>
          <a:ext cx="3721504" cy="4699935"/>
        </p:xfrm>
        <a:graphic>
          <a:graphicData uri="http://schemas.openxmlformats.org/drawingml/2006/table">
            <a:tbl>
              <a:tblPr firstRow="1" bandRow="1">
                <a:tableStyleId>{5C22544A-7EE6-4342-B048-85BDC9FD1C3A}</a:tableStyleId>
              </a:tblPr>
              <a:tblGrid>
                <a:gridCol w="1860752">
                  <a:extLst>
                    <a:ext uri="{9D8B030D-6E8A-4147-A177-3AD203B41FA5}">
                      <a16:colId xmlns:a16="http://schemas.microsoft.com/office/drawing/2014/main" val="3810676267"/>
                    </a:ext>
                  </a:extLst>
                </a:gridCol>
                <a:gridCol w="1860752">
                  <a:extLst>
                    <a:ext uri="{9D8B030D-6E8A-4147-A177-3AD203B41FA5}">
                      <a16:colId xmlns:a16="http://schemas.microsoft.com/office/drawing/2014/main" val="1315933119"/>
                    </a:ext>
                  </a:extLst>
                </a:gridCol>
              </a:tblGrid>
              <a:tr h="723149">
                <a:tc gridSpan="2">
                  <a:txBody>
                    <a:bodyPr/>
                    <a:lstStyle/>
                    <a:p>
                      <a:pPr algn="ctr"/>
                      <a:r>
                        <a:rPr lang="lt-LT" sz="2400" dirty="0"/>
                        <a:t>Konkretus tikslas Nr. </a:t>
                      </a:r>
                      <a:r>
                        <a:rPr lang="en-US" sz="2400" dirty="0"/>
                        <a:t>1</a:t>
                      </a:r>
                      <a:endParaRPr lang="lt-LT" sz="2400" dirty="0"/>
                    </a:p>
                    <a:p>
                      <a:pPr algn="ctr"/>
                      <a:endParaRPr lang="lt-LT" dirty="0"/>
                    </a:p>
                  </a:txBody>
                  <a:tcPr>
                    <a:solidFill>
                      <a:srgbClr val="006699"/>
                    </a:solidFill>
                  </a:tcPr>
                </a:tc>
                <a:tc hMerge="1">
                  <a:txBody>
                    <a:bodyPr/>
                    <a:lstStyle/>
                    <a:p>
                      <a:endParaRPr lang="lt-LT" dirty="0"/>
                    </a:p>
                  </a:txBody>
                  <a:tcPr/>
                </a:tc>
                <a:extLst>
                  <a:ext uri="{0D108BD9-81ED-4DB2-BD59-A6C34878D82A}">
                    <a16:rowId xmlns:a16="http://schemas.microsoft.com/office/drawing/2014/main" val="2863013189"/>
                  </a:ext>
                </a:extLst>
              </a:tr>
              <a:tr h="1034933">
                <a:tc>
                  <a:txBody>
                    <a:bodyPr/>
                    <a:lstStyle/>
                    <a:p>
                      <a:pPr marL="0" indent="0">
                        <a:buFontTx/>
                        <a:buNone/>
                      </a:pPr>
                      <a:endParaRPr lang="lt-LT" dirty="0"/>
                    </a:p>
                  </a:txBody>
                  <a:tcPr>
                    <a:noFill/>
                  </a:tcPr>
                </a:tc>
                <a:tc>
                  <a:txBody>
                    <a:bodyPr/>
                    <a:lstStyle/>
                    <a:p>
                      <a:r>
                        <a:rPr lang="lt-LT" dirty="0"/>
                        <a:t>Įranga - </a:t>
                      </a:r>
                      <a:r>
                        <a:rPr lang="en-US" dirty="0"/>
                        <a:t>167</a:t>
                      </a:r>
                    </a:p>
                    <a:p>
                      <a:endParaRPr lang="lt-LT" dirty="0"/>
                    </a:p>
                  </a:txBody>
                  <a:tcPr>
                    <a:noFill/>
                  </a:tcPr>
                </a:tc>
                <a:extLst>
                  <a:ext uri="{0D108BD9-81ED-4DB2-BD59-A6C34878D82A}">
                    <a16:rowId xmlns:a16="http://schemas.microsoft.com/office/drawing/2014/main" val="1976905595"/>
                  </a:ext>
                </a:extLst>
              </a:tr>
              <a:tr h="1092200">
                <a:tc>
                  <a:txBody>
                    <a:bodyPr/>
                    <a:lstStyle/>
                    <a:p>
                      <a:endParaRPr lang="lt-LT" dirty="0"/>
                    </a:p>
                  </a:txBody>
                  <a:tcPr>
                    <a:noFill/>
                  </a:tcPr>
                </a:tc>
                <a:tc>
                  <a:txBody>
                    <a:bodyPr/>
                    <a:lstStyle/>
                    <a:p>
                      <a:r>
                        <a:rPr lang="lt-LT" dirty="0"/>
                        <a:t>IT sistemos - </a:t>
                      </a:r>
                      <a:r>
                        <a:rPr lang="en-US" dirty="0"/>
                        <a:t>2</a:t>
                      </a:r>
                    </a:p>
                    <a:p>
                      <a:endParaRPr lang="en-US" dirty="0"/>
                    </a:p>
                    <a:p>
                      <a:endParaRPr lang="lt-LT" dirty="0"/>
                    </a:p>
                  </a:txBody>
                  <a:tcPr>
                    <a:noFill/>
                  </a:tcPr>
                </a:tc>
                <a:extLst>
                  <a:ext uri="{0D108BD9-81ED-4DB2-BD59-A6C34878D82A}">
                    <a16:rowId xmlns:a16="http://schemas.microsoft.com/office/drawing/2014/main" val="2881068593"/>
                  </a:ext>
                </a:extLst>
              </a:tr>
              <a:tr h="1841282">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IT sistemos, kurios tapo sąveikios - 2</a:t>
                      </a:r>
                    </a:p>
                  </a:txBody>
                  <a:tcPr>
                    <a:noFill/>
                  </a:tcPr>
                </a:tc>
                <a:extLst>
                  <a:ext uri="{0D108BD9-81ED-4DB2-BD59-A6C34878D82A}">
                    <a16:rowId xmlns:a16="http://schemas.microsoft.com/office/drawing/2014/main" val="1774805099"/>
                  </a:ext>
                </a:extLst>
              </a:tr>
            </a:tbl>
          </a:graphicData>
        </a:graphic>
      </p:graphicFrame>
      <p:graphicFrame>
        <p:nvGraphicFramePr>
          <p:cNvPr id="5" name="Table 4">
            <a:extLst>
              <a:ext uri="{FF2B5EF4-FFF2-40B4-BE49-F238E27FC236}">
                <a16:creationId xmlns:a16="http://schemas.microsoft.com/office/drawing/2014/main" id="{7E6D1222-CFDD-5342-3350-DB53D1388B02}"/>
              </a:ext>
            </a:extLst>
          </p:cNvPr>
          <p:cNvGraphicFramePr>
            <a:graphicFrameLocks noGrp="1"/>
          </p:cNvGraphicFramePr>
          <p:nvPr>
            <p:extLst>
              <p:ext uri="{D42A27DB-BD31-4B8C-83A1-F6EECF244321}">
                <p14:modId xmlns:p14="http://schemas.microsoft.com/office/powerpoint/2010/main" val="2191963496"/>
              </p:ext>
            </p:extLst>
          </p:nvPr>
        </p:nvGraphicFramePr>
        <p:xfrm>
          <a:off x="4308021" y="850602"/>
          <a:ext cx="3721504" cy="6017510"/>
        </p:xfrm>
        <a:graphic>
          <a:graphicData uri="http://schemas.openxmlformats.org/drawingml/2006/table">
            <a:tbl>
              <a:tblPr firstRow="1" bandRow="1">
                <a:tableStyleId>{5C22544A-7EE6-4342-B048-85BDC9FD1C3A}</a:tableStyleId>
              </a:tblPr>
              <a:tblGrid>
                <a:gridCol w="1871137">
                  <a:extLst>
                    <a:ext uri="{9D8B030D-6E8A-4147-A177-3AD203B41FA5}">
                      <a16:colId xmlns:a16="http://schemas.microsoft.com/office/drawing/2014/main" val="3810676267"/>
                    </a:ext>
                  </a:extLst>
                </a:gridCol>
                <a:gridCol w="1850367">
                  <a:extLst>
                    <a:ext uri="{9D8B030D-6E8A-4147-A177-3AD203B41FA5}">
                      <a16:colId xmlns:a16="http://schemas.microsoft.com/office/drawing/2014/main" val="1315933119"/>
                    </a:ext>
                  </a:extLst>
                </a:gridCol>
              </a:tblGrid>
              <a:tr h="722755">
                <a:tc gridSpan="2">
                  <a:txBody>
                    <a:bodyPr/>
                    <a:lstStyle/>
                    <a:p>
                      <a:pPr algn="ctr"/>
                      <a:r>
                        <a:rPr lang="lt-LT" sz="2400" dirty="0"/>
                        <a:t>Konkretus tikslas Nr. </a:t>
                      </a:r>
                      <a:r>
                        <a:rPr lang="en-US" sz="2400" dirty="0"/>
                        <a:t>2</a:t>
                      </a:r>
                      <a:endParaRPr lang="lt-LT" sz="2400" dirty="0"/>
                    </a:p>
                  </a:txBody>
                  <a:tcPr>
                    <a:solidFill>
                      <a:srgbClr val="006699"/>
                    </a:solidFill>
                  </a:tcPr>
                </a:tc>
                <a:tc hMerge="1">
                  <a:txBody>
                    <a:bodyPr/>
                    <a:lstStyle/>
                    <a:p>
                      <a:endParaRPr lang="lt-LT" dirty="0"/>
                    </a:p>
                  </a:txBody>
                  <a:tcPr/>
                </a:tc>
                <a:extLst>
                  <a:ext uri="{0D108BD9-81ED-4DB2-BD59-A6C34878D82A}">
                    <a16:rowId xmlns:a16="http://schemas.microsoft.com/office/drawing/2014/main" val="2863013189"/>
                  </a:ext>
                </a:extLst>
              </a:tr>
              <a:tr h="615798">
                <a:tc>
                  <a:txBody>
                    <a:bodyPr/>
                    <a:lstStyle/>
                    <a:p>
                      <a:endParaRPr lang="lt-LT" dirty="0"/>
                    </a:p>
                  </a:txBody>
                  <a:tcPr>
                    <a:noFill/>
                  </a:tcPr>
                </a:tc>
                <a:tc>
                  <a:txBody>
                    <a:bodyPr/>
                    <a:lstStyle/>
                    <a:p>
                      <a:r>
                        <a:rPr lang="lt-LT" dirty="0"/>
                        <a:t>Tarpvalstybinės operacijos - </a:t>
                      </a:r>
                      <a:r>
                        <a:rPr lang="en-US" dirty="0"/>
                        <a:t>1</a:t>
                      </a:r>
                      <a:endParaRPr lang="lt-LT" dirty="0"/>
                    </a:p>
                  </a:txBody>
                  <a:tcPr>
                    <a:noFill/>
                  </a:tcPr>
                </a:tc>
                <a:extLst>
                  <a:ext uri="{0D108BD9-81ED-4DB2-BD59-A6C34878D82A}">
                    <a16:rowId xmlns:a16="http://schemas.microsoft.com/office/drawing/2014/main" val="1976905595"/>
                  </a:ext>
                </a:extLst>
              </a:tr>
              <a:tr h="615798">
                <a:tc>
                  <a:txBody>
                    <a:bodyPr/>
                    <a:lstStyle/>
                    <a:p>
                      <a:endParaRPr lang="lt-LT" dirty="0"/>
                    </a:p>
                  </a:txBody>
                  <a:tcPr>
                    <a:noFill/>
                  </a:tcPr>
                </a:tc>
                <a:tc>
                  <a:txBody>
                    <a:bodyPr/>
                    <a:lstStyle/>
                    <a:p>
                      <a:endParaRPr lang="lt-LT" dirty="0"/>
                    </a:p>
                    <a:p>
                      <a:r>
                        <a:rPr lang="lt-LT" dirty="0"/>
                        <a:t>Ekspertų susitikimai - </a:t>
                      </a:r>
                      <a:r>
                        <a:rPr lang="en-US" dirty="0"/>
                        <a:t>6</a:t>
                      </a:r>
                      <a:endParaRPr lang="lt-LT" dirty="0"/>
                    </a:p>
                  </a:txBody>
                  <a:tcPr>
                    <a:noFill/>
                  </a:tcPr>
                </a:tc>
                <a:extLst>
                  <a:ext uri="{0D108BD9-81ED-4DB2-BD59-A6C34878D82A}">
                    <a16:rowId xmlns:a16="http://schemas.microsoft.com/office/drawing/2014/main" val="2881068593"/>
                  </a:ext>
                </a:extLst>
              </a:tr>
              <a:tr h="879712">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Įranga - 45</a:t>
                      </a:r>
                    </a:p>
                    <a:p>
                      <a:endParaRPr lang="lt-LT" dirty="0"/>
                    </a:p>
                  </a:txBody>
                  <a:tcPr>
                    <a:noFill/>
                  </a:tcPr>
                </a:tc>
                <a:extLst>
                  <a:ext uri="{0D108BD9-81ED-4DB2-BD59-A6C34878D82A}">
                    <a16:rowId xmlns:a16="http://schemas.microsoft.com/office/drawing/2014/main" val="1774805099"/>
                  </a:ext>
                </a:extLst>
              </a:tr>
              <a:tr h="722755">
                <a:tc>
                  <a:txBody>
                    <a:bodyPr/>
                    <a:lstStyle/>
                    <a:p>
                      <a:endParaRPr lang="lt-LT" dirty="0"/>
                    </a:p>
                  </a:txBody>
                  <a:tcPr>
                    <a:noFill/>
                  </a:tcPr>
                </a:tc>
                <a:tc>
                  <a:txBody>
                    <a:bodyPr/>
                    <a:lstStyle/>
                    <a:p>
                      <a:r>
                        <a:rPr lang="lt-LT" dirty="0"/>
                        <a:t>Įšaldytas turtas - 3,49 mln. Eur</a:t>
                      </a:r>
                      <a:endParaRPr lang="en-US" dirty="0"/>
                    </a:p>
                    <a:p>
                      <a:endParaRPr lang="lt-LT" dirty="0"/>
                    </a:p>
                  </a:txBody>
                  <a:tcPr>
                    <a:noFill/>
                  </a:tcPr>
                </a:tc>
                <a:extLst>
                  <a:ext uri="{0D108BD9-81ED-4DB2-BD59-A6C34878D82A}">
                    <a16:rowId xmlns:a16="http://schemas.microsoft.com/office/drawing/2014/main" val="427507512"/>
                  </a:ext>
                </a:extLst>
              </a:tr>
              <a:tr h="722755">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Administraciniai vienetai - </a:t>
                      </a:r>
                      <a:r>
                        <a:rPr lang="en-US" dirty="0"/>
                        <a:t>1</a:t>
                      </a:r>
                      <a:endParaRPr lang="lt-LT" dirty="0"/>
                    </a:p>
                  </a:txBody>
                  <a:tcPr>
                    <a:noFill/>
                  </a:tcPr>
                </a:tc>
                <a:extLst>
                  <a:ext uri="{0D108BD9-81ED-4DB2-BD59-A6C34878D82A}">
                    <a16:rowId xmlns:a16="http://schemas.microsoft.com/office/drawing/2014/main" val="4276444797"/>
                  </a:ext>
                </a:extLst>
              </a:tr>
              <a:tr h="1143625">
                <a:tc>
                  <a:txBody>
                    <a:bodyPr/>
                    <a:lstStyle/>
                    <a:p>
                      <a:endParaRPr lang="lt-LT"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Darbuotojai, dalyvavę tarpvalstybinėse operacijose </a:t>
                      </a:r>
                      <a:r>
                        <a:rPr lang="en-US" dirty="0"/>
                        <a:t>- </a:t>
                      </a:r>
                      <a:r>
                        <a:rPr lang="lt-LT" dirty="0"/>
                        <a:t>1</a:t>
                      </a:r>
                    </a:p>
                  </a:txBody>
                  <a:tcPr>
                    <a:noFill/>
                  </a:tcPr>
                </a:tc>
                <a:extLst>
                  <a:ext uri="{0D108BD9-81ED-4DB2-BD59-A6C34878D82A}">
                    <a16:rowId xmlns:a16="http://schemas.microsoft.com/office/drawing/2014/main" val="3190889230"/>
                  </a:ext>
                </a:extLst>
              </a:tr>
            </a:tbl>
          </a:graphicData>
        </a:graphic>
      </p:graphicFrame>
      <p:graphicFrame>
        <p:nvGraphicFramePr>
          <p:cNvPr id="6" name="Table 5">
            <a:extLst>
              <a:ext uri="{FF2B5EF4-FFF2-40B4-BE49-F238E27FC236}">
                <a16:creationId xmlns:a16="http://schemas.microsoft.com/office/drawing/2014/main" id="{9C4B8A1A-D17D-B857-67CC-3975B829B8E4}"/>
              </a:ext>
            </a:extLst>
          </p:cNvPr>
          <p:cNvGraphicFramePr>
            <a:graphicFrameLocks noGrp="1"/>
          </p:cNvGraphicFramePr>
          <p:nvPr>
            <p:extLst>
              <p:ext uri="{D42A27DB-BD31-4B8C-83A1-F6EECF244321}">
                <p14:modId xmlns:p14="http://schemas.microsoft.com/office/powerpoint/2010/main" val="1178390734"/>
              </p:ext>
            </p:extLst>
          </p:nvPr>
        </p:nvGraphicFramePr>
        <p:xfrm>
          <a:off x="8287327" y="842904"/>
          <a:ext cx="3721504" cy="1491382"/>
        </p:xfrm>
        <a:graphic>
          <a:graphicData uri="http://schemas.openxmlformats.org/drawingml/2006/table">
            <a:tbl>
              <a:tblPr firstRow="1" bandRow="1">
                <a:tableStyleId>{5C22544A-7EE6-4342-B048-85BDC9FD1C3A}</a:tableStyleId>
              </a:tblPr>
              <a:tblGrid>
                <a:gridCol w="1860752">
                  <a:extLst>
                    <a:ext uri="{9D8B030D-6E8A-4147-A177-3AD203B41FA5}">
                      <a16:colId xmlns:a16="http://schemas.microsoft.com/office/drawing/2014/main" val="3810676267"/>
                    </a:ext>
                  </a:extLst>
                </a:gridCol>
                <a:gridCol w="1860752">
                  <a:extLst>
                    <a:ext uri="{9D8B030D-6E8A-4147-A177-3AD203B41FA5}">
                      <a16:colId xmlns:a16="http://schemas.microsoft.com/office/drawing/2014/main" val="1315933119"/>
                    </a:ext>
                  </a:extLst>
                </a:gridCol>
              </a:tblGrid>
              <a:tr h="745691">
                <a:tc gridSpan="2">
                  <a:txBody>
                    <a:bodyPr/>
                    <a:lstStyle/>
                    <a:p>
                      <a:pPr algn="ctr"/>
                      <a:r>
                        <a:rPr lang="lt-LT" sz="2400" dirty="0"/>
                        <a:t>Konkretus tikslas Nr. </a:t>
                      </a:r>
                      <a:r>
                        <a:rPr lang="en-US" sz="2400" dirty="0"/>
                        <a:t>3</a:t>
                      </a:r>
                      <a:endParaRPr lang="lt-LT" sz="2400" dirty="0"/>
                    </a:p>
                  </a:txBody>
                  <a:tcPr>
                    <a:solidFill>
                      <a:srgbClr val="006699"/>
                    </a:solidFill>
                  </a:tcPr>
                </a:tc>
                <a:tc hMerge="1">
                  <a:txBody>
                    <a:bodyPr/>
                    <a:lstStyle/>
                    <a:p>
                      <a:endParaRPr lang="lt-LT" dirty="0"/>
                    </a:p>
                  </a:txBody>
                  <a:tcPr/>
                </a:tc>
                <a:extLst>
                  <a:ext uri="{0D108BD9-81ED-4DB2-BD59-A6C34878D82A}">
                    <a16:rowId xmlns:a16="http://schemas.microsoft.com/office/drawing/2014/main" val="2863013189"/>
                  </a:ext>
                </a:extLst>
              </a:tr>
              <a:tr h="745691">
                <a:tc>
                  <a:txBody>
                    <a:bodyPr/>
                    <a:lstStyle/>
                    <a:p>
                      <a:endParaRPr lang="lt-LT" dirty="0"/>
                    </a:p>
                  </a:txBody>
                  <a:tcPr>
                    <a:noFill/>
                  </a:tcPr>
                </a:tc>
                <a:tc>
                  <a:txBody>
                    <a:bodyPr/>
                    <a:lstStyle/>
                    <a:p>
                      <a:r>
                        <a:rPr lang="lt-LT" dirty="0"/>
                        <a:t>Įranga - 64</a:t>
                      </a:r>
                    </a:p>
                  </a:txBody>
                  <a:tcPr>
                    <a:noFill/>
                  </a:tcPr>
                </a:tc>
                <a:extLst>
                  <a:ext uri="{0D108BD9-81ED-4DB2-BD59-A6C34878D82A}">
                    <a16:rowId xmlns:a16="http://schemas.microsoft.com/office/drawing/2014/main" val="1976905595"/>
                  </a:ext>
                </a:extLst>
              </a:tr>
            </a:tbl>
          </a:graphicData>
        </a:graphic>
      </p:graphicFrame>
      <p:pic>
        <p:nvPicPr>
          <p:cNvPr id="9" name="Graphic 8" descr="Laptop with solid fill">
            <a:extLst>
              <a:ext uri="{FF2B5EF4-FFF2-40B4-BE49-F238E27FC236}">
                <a16:creationId xmlns:a16="http://schemas.microsoft.com/office/drawing/2014/main" id="{80CC029B-264C-93A0-4B89-C89F5FFE57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400" y="2477928"/>
            <a:ext cx="914400" cy="914400"/>
          </a:xfrm>
          <a:prstGeom prst="rect">
            <a:avLst/>
          </a:prstGeom>
        </p:spPr>
      </p:pic>
      <p:grpSp>
        <p:nvGrpSpPr>
          <p:cNvPr id="24" name="Group 23">
            <a:extLst>
              <a:ext uri="{FF2B5EF4-FFF2-40B4-BE49-F238E27FC236}">
                <a16:creationId xmlns:a16="http://schemas.microsoft.com/office/drawing/2014/main" id="{9E36314D-51A6-2F14-1D59-B8A97EBD8F8A}"/>
              </a:ext>
            </a:extLst>
          </p:cNvPr>
          <p:cNvGrpSpPr/>
          <p:nvPr/>
        </p:nvGrpSpPr>
        <p:grpSpPr>
          <a:xfrm>
            <a:off x="284701" y="3674666"/>
            <a:ext cx="1449588" cy="934704"/>
            <a:chOff x="477306" y="4131580"/>
            <a:chExt cx="1449588" cy="934704"/>
          </a:xfrm>
        </p:grpSpPr>
        <p:pic>
          <p:nvPicPr>
            <p:cNvPr id="10" name="Graphic 9" descr="Laptop with solid fill">
              <a:extLst>
                <a:ext uri="{FF2B5EF4-FFF2-40B4-BE49-F238E27FC236}">
                  <a16:creationId xmlns:a16="http://schemas.microsoft.com/office/drawing/2014/main" id="{DD548CB0-A050-10EC-0622-010813C59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306" y="4131580"/>
              <a:ext cx="529191" cy="529191"/>
            </a:xfrm>
            <a:prstGeom prst="rect">
              <a:avLst/>
            </a:prstGeom>
          </p:spPr>
        </p:pic>
        <p:pic>
          <p:nvPicPr>
            <p:cNvPr id="12" name="Graphic 11" descr="Laptop with solid fill">
              <a:extLst>
                <a:ext uri="{FF2B5EF4-FFF2-40B4-BE49-F238E27FC236}">
                  <a16:creationId xmlns:a16="http://schemas.microsoft.com/office/drawing/2014/main" id="{CECD2754-D494-F7C5-CF2C-9043BA300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7703" y="4537093"/>
              <a:ext cx="529191" cy="529191"/>
            </a:xfrm>
            <a:prstGeom prst="rect">
              <a:avLst/>
            </a:prstGeom>
          </p:spPr>
        </p:pic>
        <p:pic>
          <p:nvPicPr>
            <p:cNvPr id="13" name="Graphic 12" descr="Connected with solid fill">
              <a:extLst>
                <a:ext uri="{FF2B5EF4-FFF2-40B4-BE49-F238E27FC236}">
                  <a16:creationId xmlns:a16="http://schemas.microsoft.com/office/drawing/2014/main" id="{8559DF1F-9E16-7C33-DFD3-A976EDE499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182" y="4445518"/>
              <a:ext cx="620766" cy="620766"/>
            </a:xfrm>
            <a:prstGeom prst="rect">
              <a:avLst/>
            </a:prstGeom>
          </p:spPr>
        </p:pic>
      </p:grpSp>
      <p:pic>
        <p:nvPicPr>
          <p:cNvPr id="14" name="Graphic 13" descr="Security camera with solid fill">
            <a:extLst>
              <a:ext uri="{FF2B5EF4-FFF2-40B4-BE49-F238E27FC236}">
                <a16:creationId xmlns:a16="http://schemas.microsoft.com/office/drawing/2014/main" id="{C320A26D-5EDA-06B6-F98C-BACCF67136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724" y="1496931"/>
            <a:ext cx="783753" cy="783753"/>
          </a:xfrm>
          <a:prstGeom prst="rect">
            <a:avLst/>
          </a:prstGeom>
        </p:spPr>
      </p:pic>
      <p:pic>
        <p:nvPicPr>
          <p:cNvPr id="15" name="Graphic 14" descr="Meeting with solid fill">
            <a:extLst>
              <a:ext uri="{FF2B5EF4-FFF2-40B4-BE49-F238E27FC236}">
                <a16:creationId xmlns:a16="http://schemas.microsoft.com/office/drawing/2014/main" id="{4E26ED0F-8420-2F8E-E9DD-CE3EF63C0E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26637" y="2268677"/>
            <a:ext cx="827314" cy="827314"/>
          </a:xfrm>
          <a:prstGeom prst="rect">
            <a:avLst/>
          </a:prstGeom>
        </p:spPr>
      </p:pic>
      <p:pic>
        <p:nvPicPr>
          <p:cNvPr id="3" name="Graphic 2" descr="Security camera with solid fill">
            <a:extLst>
              <a:ext uri="{FF2B5EF4-FFF2-40B4-BE49-F238E27FC236}">
                <a16:creationId xmlns:a16="http://schemas.microsoft.com/office/drawing/2014/main" id="{DBB24DF9-9C39-767A-7D49-4E20036430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15622" y="1550533"/>
            <a:ext cx="783753" cy="783753"/>
          </a:xfrm>
          <a:prstGeom prst="rect">
            <a:avLst/>
          </a:prstGeom>
        </p:spPr>
      </p:pic>
      <p:pic>
        <p:nvPicPr>
          <p:cNvPr id="7" name="Graphic 6" descr="Security camera with solid fill">
            <a:extLst>
              <a:ext uri="{FF2B5EF4-FFF2-40B4-BE49-F238E27FC236}">
                <a16:creationId xmlns:a16="http://schemas.microsoft.com/office/drawing/2014/main" id="{BC5B70A4-AF79-5C51-01C0-07DF74E41E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82878" y="3208959"/>
            <a:ext cx="783753" cy="783753"/>
          </a:xfrm>
          <a:prstGeom prst="rect">
            <a:avLst/>
          </a:prstGeom>
        </p:spPr>
      </p:pic>
      <p:pic>
        <p:nvPicPr>
          <p:cNvPr id="16" name="Graphic 15" descr="Transfer1 with solid fill">
            <a:extLst>
              <a:ext uri="{FF2B5EF4-FFF2-40B4-BE49-F238E27FC236}">
                <a16:creationId xmlns:a16="http://schemas.microsoft.com/office/drawing/2014/main" id="{C94F16CE-5F1E-EAE8-7DFC-2C1A671375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52231" y="3895158"/>
            <a:ext cx="914400" cy="914400"/>
          </a:xfrm>
          <a:prstGeom prst="rect">
            <a:avLst/>
          </a:prstGeom>
        </p:spPr>
      </p:pic>
      <p:pic>
        <p:nvPicPr>
          <p:cNvPr id="18" name="Graphic 17" descr="Building with solid fill">
            <a:extLst>
              <a:ext uri="{FF2B5EF4-FFF2-40B4-BE49-F238E27FC236}">
                <a16:creationId xmlns:a16="http://schemas.microsoft.com/office/drawing/2014/main" id="{76548B6C-CA1F-A52F-311E-510C236EE9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82878" y="4898159"/>
            <a:ext cx="783753" cy="783753"/>
          </a:xfrm>
          <a:prstGeom prst="rect">
            <a:avLst/>
          </a:prstGeom>
        </p:spPr>
      </p:pic>
      <p:pic>
        <p:nvPicPr>
          <p:cNvPr id="19" name="Graphic 18" descr="Office worker male with solid fill">
            <a:extLst>
              <a:ext uri="{FF2B5EF4-FFF2-40B4-BE49-F238E27FC236}">
                <a16:creationId xmlns:a16="http://schemas.microsoft.com/office/drawing/2014/main" id="{CB1B53B6-3CA5-9DDD-AE52-3490FD65C75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82878" y="5841643"/>
            <a:ext cx="783753" cy="783753"/>
          </a:xfrm>
          <a:prstGeom prst="rect">
            <a:avLst/>
          </a:prstGeom>
        </p:spPr>
      </p:pic>
      <p:pic>
        <p:nvPicPr>
          <p:cNvPr id="23" name="Graphic 22" descr="Earth globe: Africa and Europe with solid fill">
            <a:extLst>
              <a:ext uri="{FF2B5EF4-FFF2-40B4-BE49-F238E27FC236}">
                <a16:creationId xmlns:a16="http://schemas.microsoft.com/office/drawing/2014/main" id="{BD50DA1C-B842-8123-CA87-A2ADD813551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12140" y="1537214"/>
            <a:ext cx="827314" cy="827314"/>
          </a:xfrm>
          <a:prstGeom prst="rect">
            <a:avLst/>
          </a:prstGeom>
        </p:spPr>
      </p:pic>
      <p:sp>
        <p:nvSpPr>
          <p:cNvPr id="26" name="TextBox 25">
            <a:extLst>
              <a:ext uri="{FF2B5EF4-FFF2-40B4-BE49-F238E27FC236}">
                <a16:creationId xmlns:a16="http://schemas.microsoft.com/office/drawing/2014/main" id="{2DB3C230-8CC0-2ADA-7584-20D4FEDBB325}"/>
              </a:ext>
            </a:extLst>
          </p:cNvPr>
          <p:cNvSpPr txBox="1"/>
          <p:nvPr/>
        </p:nvSpPr>
        <p:spPr>
          <a:xfrm>
            <a:off x="9403418" y="6298843"/>
            <a:ext cx="2605413" cy="400110"/>
          </a:xfrm>
          <a:prstGeom prst="rect">
            <a:avLst/>
          </a:prstGeom>
          <a:noFill/>
        </p:spPr>
        <p:txBody>
          <a:bodyPr wrap="square" rtlCol="0">
            <a:spAutoFit/>
          </a:bodyPr>
          <a:lstStyle/>
          <a:p>
            <a:r>
              <a:rPr lang="lt-LT" sz="2000" noProof="0" dirty="0">
                <a:solidFill>
                  <a:schemeClr val="accent1">
                    <a:lumMod val="50000"/>
                  </a:schemeClr>
                </a:solidFill>
              </a:rPr>
              <a:t>Pasiekta iki 2024-12-31</a:t>
            </a:r>
          </a:p>
        </p:txBody>
      </p:sp>
      <p:pic>
        <p:nvPicPr>
          <p:cNvPr id="28" name="Graphic 27" descr="Stopwatch with solid fill">
            <a:extLst>
              <a:ext uri="{FF2B5EF4-FFF2-40B4-BE49-F238E27FC236}">
                <a16:creationId xmlns:a16="http://schemas.microsoft.com/office/drawing/2014/main" id="{13AAA25D-87FB-24BA-38EF-C8B5F1D3496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080494" y="5384443"/>
            <a:ext cx="914400" cy="914400"/>
          </a:xfrm>
          <a:prstGeom prst="rect">
            <a:avLst/>
          </a:prstGeom>
        </p:spPr>
      </p:pic>
    </p:spTree>
    <p:extLst>
      <p:ext uri="{BB962C8B-B14F-4D97-AF65-F5344CB8AC3E}">
        <p14:creationId xmlns:p14="http://schemas.microsoft.com/office/powerpoint/2010/main" val="136857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p:cNvSpPr txBox="1"/>
          <p:nvPr/>
        </p:nvSpPr>
        <p:spPr>
          <a:xfrm>
            <a:off x="0" y="-189371"/>
            <a:ext cx="12338649" cy="1785104"/>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SVVP ir VSF programų vidurio peržiūra</a:t>
            </a:r>
          </a:p>
          <a:p>
            <a:endParaRPr lang="lt-LT" sz="3200" dirty="0">
              <a:solidFill>
                <a:schemeClr val="bg1"/>
              </a:solidFill>
              <a:latin typeface="+mj-lt"/>
            </a:endParaRPr>
          </a:p>
          <a:p>
            <a:endParaRPr lang="lt-LT" dirty="0">
              <a:solidFill>
                <a:schemeClr val="bg1"/>
              </a:solidFill>
              <a:latin typeface="+mj-lt"/>
            </a:endParaRPr>
          </a:p>
        </p:txBody>
      </p:sp>
      <p:sp>
        <p:nvSpPr>
          <p:cNvPr id="13" name="TextBox 12"/>
          <p:cNvSpPr txBox="1"/>
          <p:nvPr/>
        </p:nvSpPr>
        <p:spPr>
          <a:xfrm>
            <a:off x="0" y="802510"/>
            <a:ext cx="12036669" cy="954107"/>
          </a:xfrm>
          <a:prstGeom prst="rect">
            <a:avLst/>
          </a:prstGeom>
          <a:noFill/>
        </p:spPr>
        <p:txBody>
          <a:bodyPr wrap="square" rtlCol="0">
            <a:spAutoFit/>
          </a:bodyPr>
          <a:lstStyle/>
          <a:p>
            <a:endParaRPr lang="lt-LT" sz="2800" dirty="0">
              <a:solidFill>
                <a:srgbClr val="000000"/>
              </a:solidFill>
            </a:endParaRPr>
          </a:p>
          <a:p>
            <a:endParaRPr lang="lt-LT" sz="2800" dirty="0">
              <a:solidFill>
                <a:srgbClr val="000000"/>
              </a:solidFill>
            </a:endParaRPr>
          </a:p>
        </p:txBody>
      </p:sp>
      <p:graphicFrame>
        <p:nvGraphicFramePr>
          <p:cNvPr id="4" name="Lentelė 3"/>
          <p:cNvGraphicFramePr>
            <a:graphicFrameLocks noGrp="1"/>
          </p:cNvGraphicFramePr>
          <p:nvPr>
            <p:extLst>
              <p:ext uri="{D42A27DB-BD31-4B8C-83A1-F6EECF244321}">
                <p14:modId xmlns:p14="http://schemas.microsoft.com/office/powerpoint/2010/main" val="1595175546"/>
              </p:ext>
            </p:extLst>
          </p:nvPr>
        </p:nvGraphicFramePr>
        <p:xfrm>
          <a:off x="1788606" y="1326382"/>
          <a:ext cx="10248064" cy="3862759"/>
        </p:xfrm>
        <a:graphic>
          <a:graphicData uri="http://schemas.openxmlformats.org/drawingml/2006/table">
            <a:tbl>
              <a:tblPr firstRow="1" bandRow="1">
                <a:tableStyleId>{7DF18680-E054-41AD-8BC1-D1AEF772440D}</a:tableStyleId>
              </a:tblPr>
              <a:tblGrid>
                <a:gridCol w="1034981">
                  <a:extLst>
                    <a:ext uri="{9D8B030D-6E8A-4147-A177-3AD203B41FA5}">
                      <a16:colId xmlns:a16="http://schemas.microsoft.com/office/drawing/2014/main" val="20000"/>
                    </a:ext>
                  </a:extLst>
                </a:gridCol>
                <a:gridCol w="9213083">
                  <a:extLst>
                    <a:ext uri="{9D8B030D-6E8A-4147-A177-3AD203B41FA5}">
                      <a16:colId xmlns:a16="http://schemas.microsoft.com/office/drawing/2014/main" val="20001"/>
                    </a:ext>
                  </a:extLst>
                </a:gridCol>
              </a:tblGrid>
              <a:tr h="631879">
                <a:tc>
                  <a:txBody>
                    <a:bodyPr/>
                    <a:lstStyle/>
                    <a:p>
                      <a:endParaRPr lang="lt-LT" sz="2400" dirty="0">
                        <a:solidFill>
                          <a:schemeClr val="tx1"/>
                        </a:solidFill>
                        <a:latin typeface="+mj-lt"/>
                      </a:endParaRPr>
                    </a:p>
                  </a:txBody>
                  <a:tcPr>
                    <a:noFill/>
                  </a:tcPr>
                </a:tc>
                <a:tc>
                  <a:txBody>
                    <a:bodyPr/>
                    <a:lstStyle/>
                    <a:p>
                      <a:endParaRPr lang="lt-LT" sz="3200" dirty="0">
                        <a:solidFill>
                          <a:schemeClr val="tx1"/>
                        </a:solidFill>
                        <a:latin typeface="+mj-lt"/>
                      </a:endParaRPr>
                    </a:p>
                  </a:txBody>
                  <a:tcPr>
                    <a:noFill/>
                  </a:tcPr>
                </a:tc>
                <a:extLst>
                  <a:ext uri="{0D108BD9-81ED-4DB2-BD59-A6C34878D82A}">
                    <a16:rowId xmlns:a16="http://schemas.microsoft.com/office/drawing/2014/main" val="10000"/>
                  </a:ext>
                </a:extLst>
              </a:tr>
              <a:tr h="897934">
                <a:tc>
                  <a:txBody>
                    <a:bodyPr/>
                    <a:lstStyle/>
                    <a:p>
                      <a:r>
                        <a:rPr lang="lt-LT" sz="2800" b="1" dirty="0">
                          <a:solidFill>
                            <a:schemeClr val="accent5">
                              <a:lumMod val="50000"/>
                            </a:schemeClr>
                          </a:solidFill>
                          <a:latin typeface="+mn-lt"/>
                        </a:rPr>
                        <a:t>SVVP</a:t>
                      </a: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2400" dirty="0">
                          <a:solidFill>
                            <a:schemeClr val="tx1"/>
                          </a:solidFill>
                          <a:latin typeface="+mj-lt"/>
                        </a:rPr>
                        <a:t>Deklaruota </a:t>
                      </a:r>
                      <a:r>
                        <a:rPr lang="lt-LT" sz="2400" b="1" dirty="0">
                          <a:solidFill>
                            <a:schemeClr val="tx1"/>
                          </a:solidFill>
                          <a:latin typeface="Calibri" panose="020F0502020204030204" pitchFamily="34" charset="0"/>
                          <a:cs typeface="Calibri" panose="020F0502020204030204" pitchFamily="34" charset="0"/>
                        </a:rPr>
                        <a:t>45 proc.</a:t>
                      </a:r>
                      <a:r>
                        <a:rPr lang="lt-LT" sz="2400" dirty="0">
                          <a:solidFill>
                            <a:schemeClr val="tx1"/>
                          </a:solidFill>
                          <a:latin typeface="+mj-lt"/>
                        </a:rPr>
                        <a:t>, pasiekta vidurio peržiūrai reikalinga 10 proc. riba – skiriama papildomai </a:t>
                      </a:r>
                      <a:r>
                        <a:rPr lang="lt-LT" sz="2800" b="1" dirty="0">
                          <a:solidFill>
                            <a:schemeClr val="accent5">
                              <a:lumMod val="50000"/>
                            </a:schemeClr>
                          </a:solidFill>
                          <a:latin typeface="+mn-lt"/>
                        </a:rPr>
                        <a:t>13 157 007 EUR</a:t>
                      </a:r>
                    </a:p>
                    <a:p>
                      <a:endParaRPr lang="lt-LT" sz="2400" dirty="0">
                        <a:solidFill>
                          <a:schemeClr val="tx1"/>
                        </a:solidFill>
                        <a:latin typeface="+mj-lt"/>
                      </a:endParaRPr>
                    </a:p>
                  </a:txBody>
                  <a:tcPr>
                    <a:noFill/>
                  </a:tcPr>
                </a:tc>
                <a:extLst>
                  <a:ext uri="{0D108BD9-81ED-4DB2-BD59-A6C34878D82A}">
                    <a16:rowId xmlns:a16="http://schemas.microsoft.com/office/drawing/2014/main" val="10001"/>
                  </a:ext>
                </a:extLst>
              </a:tr>
              <a:tr h="1696098">
                <a:tc>
                  <a:txBody>
                    <a:bodyPr/>
                    <a:lstStyle/>
                    <a:p>
                      <a:endParaRPr lang="lt-LT" sz="2400" b="1" dirty="0">
                        <a:solidFill>
                          <a:schemeClr val="tx1"/>
                        </a:solidFill>
                        <a:latin typeface="+mj-lt"/>
                      </a:endParaRPr>
                    </a:p>
                    <a:p>
                      <a:endParaRPr lang="lt-LT" sz="2400" b="1" dirty="0">
                        <a:solidFill>
                          <a:schemeClr val="tx1"/>
                        </a:solidFill>
                        <a:latin typeface="+mj-lt"/>
                      </a:endParaRPr>
                    </a:p>
                    <a:p>
                      <a:endParaRPr lang="lt-LT" sz="2400" b="1" dirty="0">
                        <a:solidFill>
                          <a:schemeClr val="tx1"/>
                        </a:solidFill>
                        <a:latin typeface="+mj-lt"/>
                      </a:endParaRPr>
                    </a:p>
                    <a:p>
                      <a:r>
                        <a:rPr lang="lt-LT" sz="2800" b="1" dirty="0">
                          <a:solidFill>
                            <a:schemeClr val="accent5">
                              <a:lumMod val="50000"/>
                            </a:schemeClr>
                          </a:solidFill>
                          <a:latin typeface="+mn-lt"/>
                        </a:rPr>
                        <a:t>VSF</a:t>
                      </a: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lt-LT" sz="24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lt-LT" sz="24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lt-LT" sz="24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t-LT" sz="2400" kern="1200" dirty="0">
                          <a:solidFill>
                            <a:schemeClr val="tx1"/>
                          </a:solidFill>
                          <a:latin typeface="+mj-lt"/>
                          <a:ea typeface="+mn-ea"/>
                          <a:cs typeface="+mn-cs"/>
                        </a:rPr>
                        <a:t>Deklaruota</a:t>
                      </a:r>
                      <a:r>
                        <a:rPr lang="lt-LT" sz="2400" kern="1200" dirty="0">
                          <a:solidFill>
                            <a:schemeClr val="tx1"/>
                          </a:solidFill>
                          <a:latin typeface="+mn-lt"/>
                          <a:ea typeface="+mn-ea"/>
                          <a:cs typeface="+mn-cs"/>
                        </a:rPr>
                        <a:t> </a:t>
                      </a:r>
                      <a:r>
                        <a:rPr lang="lt-LT" sz="2400" b="1" kern="1200" dirty="0">
                          <a:solidFill>
                            <a:schemeClr val="tx1"/>
                          </a:solidFill>
                          <a:latin typeface="+mn-lt"/>
                          <a:ea typeface="+mn-ea"/>
                          <a:cs typeface="+mn-cs"/>
                        </a:rPr>
                        <a:t>1</a:t>
                      </a:r>
                      <a:r>
                        <a:rPr lang="en-US" sz="2400" b="1" kern="1200" dirty="0">
                          <a:solidFill>
                            <a:schemeClr val="tx1"/>
                          </a:solidFill>
                          <a:latin typeface="+mn-lt"/>
                          <a:ea typeface="+mn-ea"/>
                          <a:cs typeface="+mn-cs"/>
                        </a:rPr>
                        <a:t>3</a:t>
                      </a:r>
                      <a:r>
                        <a:rPr lang="lt-LT" sz="2400" b="1" kern="1200" dirty="0">
                          <a:solidFill>
                            <a:schemeClr val="tx1"/>
                          </a:solidFill>
                          <a:latin typeface="+mn-lt"/>
                          <a:ea typeface="+mn-ea"/>
                          <a:cs typeface="+mn-cs"/>
                        </a:rPr>
                        <a:t> proc.</a:t>
                      </a:r>
                      <a:r>
                        <a:rPr lang="lt-LT" sz="2400" kern="1200" dirty="0">
                          <a:solidFill>
                            <a:schemeClr val="tx1"/>
                          </a:solidFill>
                          <a:latin typeface="+mj-lt"/>
                          <a:ea typeface="+mn-ea"/>
                          <a:cs typeface="+mn-cs"/>
                        </a:rPr>
                        <a:t>, pasiekta vidurio peržiūrai reikalinga 10 proc. riba – </a:t>
                      </a:r>
                    </a:p>
                    <a:p>
                      <a:pPr marL="0" marR="0" lvl="0" indent="0" algn="just" defTabSz="914400" rtl="0" eaLnBrk="1" fontAlgn="auto" latinLnBrk="0" hangingPunct="1">
                        <a:lnSpc>
                          <a:spcPct val="100000"/>
                        </a:lnSpc>
                        <a:spcBef>
                          <a:spcPts val="0"/>
                        </a:spcBef>
                        <a:spcAft>
                          <a:spcPts val="0"/>
                        </a:spcAft>
                        <a:buClrTx/>
                        <a:buSzTx/>
                        <a:buFontTx/>
                        <a:buNone/>
                        <a:tabLst/>
                        <a:defRPr/>
                      </a:pPr>
                      <a:r>
                        <a:rPr lang="lt-LT" sz="2400" kern="1200" dirty="0">
                          <a:solidFill>
                            <a:schemeClr val="tx1"/>
                          </a:solidFill>
                          <a:latin typeface="+mj-lt"/>
                          <a:ea typeface="+mn-ea"/>
                          <a:cs typeface="+mn-cs"/>
                        </a:rPr>
                        <a:t>Skiriama papildomai </a:t>
                      </a:r>
                      <a:r>
                        <a:rPr lang="lt-LT" sz="2800" b="1" kern="1200" dirty="0">
                          <a:solidFill>
                            <a:schemeClr val="accent5">
                              <a:lumMod val="50000"/>
                            </a:schemeClr>
                          </a:solidFill>
                          <a:latin typeface="+mn-lt"/>
                          <a:ea typeface="+mn-ea"/>
                          <a:cs typeface="+mn-cs"/>
                        </a:rPr>
                        <a:t>2 649 166 EUR</a:t>
                      </a:r>
                    </a:p>
                  </a:txBody>
                  <a:tcPr>
                    <a:noFill/>
                  </a:tcPr>
                </a:tc>
                <a:extLst>
                  <a:ext uri="{0D108BD9-81ED-4DB2-BD59-A6C34878D82A}">
                    <a16:rowId xmlns:a16="http://schemas.microsoft.com/office/drawing/2014/main" val="10002"/>
                  </a:ext>
                </a:extLst>
              </a:tr>
            </a:tbl>
          </a:graphicData>
        </a:graphic>
      </p:graphicFrame>
      <p:pic>
        <p:nvPicPr>
          <p:cNvPr id="3" name="Graphic 2" descr="Badge Tick1 outline">
            <a:extLst>
              <a:ext uri="{FF2B5EF4-FFF2-40B4-BE49-F238E27FC236}">
                <a16:creationId xmlns:a16="http://schemas.microsoft.com/office/drawing/2014/main" id="{AE7DD9BB-95AD-36F6-9D1A-72417891A2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078" y="1595733"/>
            <a:ext cx="1368527" cy="1368527"/>
          </a:xfrm>
          <a:prstGeom prst="rect">
            <a:avLst/>
          </a:prstGeom>
        </p:spPr>
      </p:pic>
      <p:pic>
        <p:nvPicPr>
          <p:cNvPr id="5" name="Graphic 4" descr="Badge Tick1 outline">
            <a:extLst>
              <a:ext uri="{FF2B5EF4-FFF2-40B4-BE49-F238E27FC236}">
                <a16:creationId xmlns:a16="http://schemas.microsoft.com/office/drawing/2014/main" id="{BF09FCCC-73F9-50DB-ECBE-FA1CC0BADD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078" y="3981663"/>
            <a:ext cx="1368527" cy="1368527"/>
          </a:xfrm>
          <a:prstGeom prst="rect">
            <a:avLst/>
          </a:prstGeom>
        </p:spPr>
      </p:pic>
    </p:spTree>
    <p:extLst>
      <p:ext uri="{BB962C8B-B14F-4D97-AF65-F5344CB8AC3E}">
        <p14:creationId xmlns:p14="http://schemas.microsoft.com/office/powerpoint/2010/main" val="228272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5858-B1EF-ADB2-E765-66E4EACB1359}"/>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0D09677-08CD-D68C-38A2-E18F4E67FDE5}"/>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a:extLst>
              <a:ext uri="{FF2B5EF4-FFF2-40B4-BE49-F238E27FC236}">
                <a16:creationId xmlns:a16="http://schemas.microsoft.com/office/drawing/2014/main" id="{C0D697D3-CC3C-0A8C-A7E3-5222D78EC068}"/>
              </a:ext>
            </a:extLst>
          </p:cNvPr>
          <p:cNvSpPr txBox="1"/>
          <p:nvPr/>
        </p:nvSpPr>
        <p:spPr>
          <a:xfrm>
            <a:off x="0" y="-189371"/>
            <a:ext cx="12338649" cy="1785104"/>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VSF 2014-2020 m. programos užbaigimas</a:t>
            </a:r>
          </a:p>
          <a:p>
            <a:endParaRPr lang="lt-LT" sz="3200" dirty="0">
              <a:solidFill>
                <a:schemeClr val="bg1"/>
              </a:solidFill>
              <a:latin typeface="+mj-lt"/>
            </a:endParaRPr>
          </a:p>
          <a:p>
            <a:endParaRPr lang="lt-LT" dirty="0">
              <a:solidFill>
                <a:schemeClr val="bg1"/>
              </a:solidFill>
              <a:latin typeface="+mj-lt"/>
            </a:endParaRPr>
          </a:p>
        </p:txBody>
      </p:sp>
      <p:sp>
        <p:nvSpPr>
          <p:cNvPr id="13" name="TextBox 12">
            <a:extLst>
              <a:ext uri="{FF2B5EF4-FFF2-40B4-BE49-F238E27FC236}">
                <a16:creationId xmlns:a16="http://schemas.microsoft.com/office/drawing/2014/main" id="{DE072D48-6258-D01A-FD38-A7C5D32C3F44}"/>
              </a:ext>
            </a:extLst>
          </p:cNvPr>
          <p:cNvSpPr txBox="1"/>
          <p:nvPr/>
        </p:nvSpPr>
        <p:spPr>
          <a:xfrm>
            <a:off x="-291402" y="701814"/>
            <a:ext cx="12036669" cy="954107"/>
          </a:xfrm>
          <a:prstGeom prst="rect">
            <a:avLst/>
          </a:prstGeom>
          <a:noFill/>
        </p:spPr>
        <p:txBody>
          <a:bodyPr wrap="square" rtlCol="0">
            <a:spAutoFit/>
          </a:bodyPr>
          <a:lstStyle/>
          <a:p>
            <a:endParaRPr lang="lt-LT" sz="2800" dirty="0">
              <a:solidFill>
                <a:srgbClr val="000000"/>
              </a:solidFill>
            </a:endParaRPr>
          </a:p>
          <a:p>
            <a:endParaRPr lang="lt-LT" sz="2800" dirty="0">
              <a:solidFill>
                <a:srgbClr val="000000"/>
              </a:solidFill>
            </a:endParaRPr>
          </a:p>
        </p:txBody>
      </p:sp>
      <p:sp>
        <p:nvSpPr>
          <p:cNvPr id="3" name="TextBox 2">
            <a:extLst>
              <a:ext uri="{FF2B5EF4-FFF2-40B4-BE49-F238E27FC236}">
                <a16:creationId xmlns:a16="http://schemas.microsoft.com/office/drawing/2014/main" id="{BB8B4B29-61DB-A9E7-87F8-4F21941161CE}"/>
              </a:ext>
            </a:extLst>
          </p:cNvPr>
          <p:cNvSpPr txBox="1"/>
          <p:nvPr/>
        </p:nvSpPr>
        <p:spPr>
          <a:xfrm>
            <a:off x="2531214" y="1785105"/>
            <a:ext cx="9660786" cy="3385542"/>
          </a:xfrm>
          <a:prstGeom prst="rect">
            <a:avLst/>
          </a:prstGeom>
          <a:noFill/>
        </p:spPr>
        <p:txBody>
          <a:bodyPr wrap="none" rtlCol="0">
            <a:spAutoFit/>
          </a:bodyPr>
          <a:lstStyle/>
          <a:p>
            <a:r>
              <a:rPr lang="lt-LT" sz="2800" dirty="0">
                <a:effectLst/>
                <a:latin typeface="+mj-lt"/>
                <a:ea typeface="Aptos" panose="020B0004020202020204" pitchFamily="34" charset="0"/>
                <a:cs typeface="Aptos" panose="020B0004020202020204" pitchFamily="34" charset="0"/>
              </a:rPr>
              <a:t>Pateikta Europos Komisijai per duomenų mainų sistemą SFC 2014:</a:t>
            </a:r>
          </a:p>
          <a:p>
            <a:endParaRPr lang="lt-LT" sz="2800" dirty="0">
              <a:effectLst/>
              <a:latin typeface="+mj-lt"/>
              <a:ea typeface="Aptos" panose="020B0004020202020204" pitchFamily="34" charset="0"/>
              <a:cs typeface="Aptos" panose="020B0004020202020204" pitchFamily="34" charset="0"/>
            </a:endParaRPr>
          </a:p>
          <a:p>
            <a:pPr marL="457200" indent="-457200">
              <a:buFont typeface="Wingdings" panose="05000000000000000000" pitchFamily="2" charset="2"/>
              <a:buChar char="ü"/>
            </a:pPr>
            <a:r>
              <a:rPr lang="lt-LT" sz="2800" dirty="0">
                <a:effectLst/>
                <a:latin typeface="+mj-lt"/>
                <a:ea typeface="Aptos" panose="020B0004020202020204" pitchFamily="34" charset="0"/>
                <a:cs typeface="Aptos" panose="020B0004020202020204" pitchFamily="34" charset="0"/>
              </a:rPr>
              <a:t>2014-12-12 galutinė įgyvendinimo ataskaita</a:t>
            </a:r>
          </a:p>
          <a:p>
            <a:endParaRPr lang="lt-LT" sz="2800" dirty="0">
              <a:effectLst/>
              <a:latin typeface="+mj-lt"/>
              <a:ea typeface="Aptos" panose="020B0004020202020204" pitchFamily="34" charset="0"/>
              <a:cs typeface="Aptos" panose="020B0004020202020204" pitchFamily="34" charset="0"/>
            </a:endParaRPr>
          </a:p>
          <a:p>
            <a:pPr marL="457200" indent="-457200">
              <a:buFont typeface="Wingdings" panose="05000000000000000000" pitchFamily="2" charset="2"/>
              <a:buChar char="ü"/>
            </a:pPr>
            <a:r>
              <a:rPr lang="lt-LT" sz="2800" dirty="0">
                <a:effectLst/>
                <a:latin typeface="+mj-lt"/>
                <a:ea typeface="Aptos" panose="020B0004020202020204" pitchFamily="34" charset="0"/>
                <a:cs typeface="Aptos" panose="020B0004020202020204" pitchFamily="34" charset="0"/>
              </a:rPr>
              <a:t>2024-12-17 </a:t>
            </a:r>
            <a:r>
              <a:rPr lang="lt-LT" sz="2800" i="1" dirty="0" err="1">
                <a:effectLst/>
                <a:latin typeface="+mj-lt"/>
                <a:ea typeface="Aptos" panose="020B0004020202020204" pitchFamily="34" charset="0"/>
                <a:cs typeface="Aptos" panose="020B0004020202020204" pitchFamily="34" charset="0"/>
              </a:rPr>
              <a:t>ex-post</a:t>
            </a:r>
            <a:r>
              <a:rPr lang="lt-LT" sz="2800" dirty="0">
                <a:effectLst/>
                <a:latin typeface="+mj-lt"/>
                <a:ea typeface="Aptos" panose="020B0004020202020204" pitchFamily="34" charset="0"/>
                <a:cs typeface="Aptos" panose="020B0004020202020204" pitchFamily="34" charset="0"/>
              </a:rPr>
              <a:t> vertinimo ataskaita </a:t>
            </a:r>
          </a:p>
          <a:p>
            <a:endParaRPr lang="lt-LT" sz="2800" dirty="0">
              <a:effectLst/>
              <a:latin typeface="+mj-lt"/>
              <a:ea typeface="Aptos" panose="020B0004020202020204" pitchFamily="34" charset="0"/>
              <a:cs typeface="Aptos" panose="020B0004020202020204" pitchFamily="34" charset="0"/>
            </a:endParaRPr>
          </a:p>
          <a:p>
            <a:pPr marL="457200" indent="-457200">
              <a:buFont typeface="Wingdings" panose="05000000000000000000" pitchFamily="2" charset="2"/>
              <a:buChar char="ü"/>
            </a:pPr>
            <a:r>
              <a:rPr lang="lt-LT" sz="2800" dirty="0">
                <a:effectLst/>
                <a:latin typeface="+mj-lt"/>
                <a:ea typeface="Aptos" panose="020B0004020202020204" pitchFamily="34" charset="0"/>
                <a:cs typeface="Aptos" panose="020B0004020202020204" pitchFamily="34" charset="0"/>
              </a:rPr>
              <a:t>2024-12-20 galutinė metinių sąskaitų ataskaita</a:t>
            </a:r>
            <a:endParaRPr lang="en-US" sz="2800" dirty="0">
              <a:effectLst/>
              <a:latin typeface="+mj-lt"/>
              <a:ea typeface="Aptos" panose="020B0004020202020204" pitchFamily="34" charset="0"/>
              <a:cs typeface="Aptos" panose="020B0004020202020204" pitchFamily="34" charset="0"/>
            </a:endParaRPr>
          </a:p>
          <a:p>
            <a:endParaRPr lang="en-US" dirty="0"/>
          </a:p>
        </p:txBody>
      </p:sp>
      <p:pic>
        <p:nvPicPr>
          <p:cNvPr id="5" name="Picture 4">
            <a:extLst>
              <a:ext uri="{FF2B5EF4-FFF2-40B4-BE49-F238E27FC236}">
                <a16:creationId xmlns:a16="http://schemas.microsoft.com/office/drawing/2014/main" id="{29D6DC39-CE2A-772E-1E6A-7E61C49472B2}"/>
              </a:ext>
            </a:extLst>
          </p:cNvPr>
          <p:cNvPicPr>
            <a:picLocks noChangeAspect="1"/>
          </p:cNvPicPr>
          <p:nvPr/>
        </p:nvPicPr>
        <p:blipFill>
          <a:blip r:embed="rId4">
            <a:duotone>
              <a:schemeClr val="accent5">
                <a:shade val="45000"/>
                <a:satMod val="135000"/>
              </a:schemeClr>
              <a:prstClr val="white"/>
            </a:duotone>
          </a:blip>
          <a:stretch>
            <a:fillRect/>
          </a:stretch>
        </p:blipFill>
        <p:spPr>
          <a:xfrm>
            <a:off x="98936" y="2257557"/>
            <a:ext cx="2432278" cy="2929791"/>
          </a:xfrm>
          <a:prstGeom prst="rect">
            <a:avLst/>
          </a:prstGeom>
        </p:spPr>
      </p:pic>
    </p:spTree>
    <p:extLst>
      <p:ext uri="{BB962C8B-B14F-4D97-AF65-F5344CB8AC3E}">
        <p14:creationId xmlns:p14="http://schemas.microsoft.com/office/powerpoint/2010/main" val="161331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17D9-5C48-F586-F150-37699069E21A}"/>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FC6A705D-911F-8916-C7E5-D44D51AE47B9}"/>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36574"/>
            <a:ext cx="12192000" cy="519286"/>
          </a:xfrm>
          <a:prstGeom prst="rect">
            <a:avLst/>
          </a:prstGeom>
        </p:spPr>
      </p:pic>
      <p:sp>
        <p:nvSpPr>
          <p:cNvPr id="62" name="TextBox 61">
            <a:extLst>
              <a:ext uri="{FF2B5EF4-FFF2-40B4-BE49-F238E27FC236}">
                <a16:creationId xmlns:a16="http://schemas.microsoft.com/office/drawing/2014/main" id="{FF2E91FA-1AE8-1281-1E74-2B5F516AA69E}"/>
              </a:ext>
            </a:extLst>
          </p:cNvPr>
          <p:cNvSpPr txBox="1"/>
          <p:nvPr/>
        </p:nvSpPr>
        <p:spPr>
          <a:xfrm>
            <a:off x="0" y="-111760"/>
            <a:ext cx="12338649" cy="646331"/>
          </a:xfrm>
          <a:prstGeom prst="rect">
            <a:avLst/>
          </a:prstGeom>
          <a:noFill/>
        </p:spPr>
        <p:txBody>
          <a:bodyPr wrap="square" rtlCol="0">
            <a:spAutoFit/>
          </a:bodyPr>
          <a:lstStyle/>
          <a:p>
            <a:pPr algn="ctr"/>
            <a:r>
              <a:rPr lang="lt-LT" sz="3600" b="1" dirty="0">
                <a:solidFill>
                  <a:schemeClr val="bg1"/>
                </a:solidFill>
                <a:latin typeface="+mj-lt"/>
                <a:cs typeface="Calibri" panose="020F0502020204030204" pitchFamily="34" charset="0"/>
              </a:rPr>
              <a:t>Specialioji tranzito schema 2028-2034 m.</a:t>
            </a:r>
            <a:endParaRPr lang="lt-LT" sz="3600" b="1" dirty="0">
              <a:solidFill>
                <a:schemeClr val="bg1"/>
              </a:solidFill>
              <a:latin typeface="+mj-lt"/>
            </a:endParaRPr>
          </a:p>
        </p:txBody>
      </p:sp>
      <p:sp>
        <p:nvSpPr>
          <p:cNvPr id="7" name="Rectangle 1">
            <a:extLst>
              <a:ext uri="{FF2B5EF4-FFF2-40B4-BE49-F238E27FC236}">
                <a16:creationId xmlns:a16="http://schemas.microsoft.com/office/drawing/2014/main" id="{B13A9802-6B92-9889-D81E-5E1F5DAD3E0C}"/>
              </a:ext>
            </a:extLst>
          </p:cNvPr>
          <p:cNvSpPr>
            <a:spLocks noChangeArrowheads="1"/>
          </p:cNvSpPr>
          <p:nvPr/>
        </p:nvSpPr>
        <p:spPr bwMode="auto">
          <a:xfrm>
            <a:off x="59161" y="387163"/>
            <a:ext cx="121253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tab pos="539750" algn="l"/>
              </a:tabLst>
            </a:pPr>
            <a:r>
              <a:rPr kumimoji="0" lang="lt-LT" altLang="lt-LT" sz="200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Specialiosios tranzito schemos (STS), kuri dabartinėje geopolitinėje aplinkoje įgavo papildomą svarbą, finansavimas yra numatytas Lietuvos stojimo į ES akto Protokole Nr. 5. Šia schema Lietuva padeda ES užtikrinti Bendrijos Šengeno erdvės funkcionavimą, todėl atitinkamai kitoje DFP turi būti užtikrintas pilnas Lietuvos patiriamų išlaidų, įgyvendinant STS, kompensavimas (išlaikant tą patį finansavimo modelį). </a:t>
            </a:r>
            <a:endParaRPr kumimoji="0" lang="lt-LT" altLang="lt-LT" sz="200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9B41814D-6B5E-4CE7-90F6-C7C3B79A7A19}"/>
              </a:ext>
            </a:extLst>
          </p:cNvPr>
          <p:cNvGraphicFramePr>
            <a:graphicFrameLocks noGrp="1"/>
          </p:cNvGraphicFramePr>
          <p:nvPr>
            <p:extLst>
              <p:ext uri="{D42A27DB-BD31-4B8C-83A1-F6EECF244321}">
                <p14:modId xmlns:p14="http://schemas.microsoft.com/office/powerpoint/2010/main" val="3690963410"/>
              </p:ext>
            </p:extLst>
          </p:nvPr>
        </p:nvGraphicFramePr>
        <p:xfrm>
          <a:off x="516667" y="1638684"/>
          <a:ext cx="11239903" cy="5168521"/>
        </p:xfrm>
        <a:graphic>
          <a:graphicData uri="http://schemas.openxmlformats.org/drawingml/2006/table">
            <a:tbl>
              <a:tblPr>
                <a:tableStyleId>{5C22544A-7EE6-4342-B048-85BDC9FD1C3A}</a:tableStyleId>
              </a:tblPr>
              <a:tblGrid>
                <a:gridCol w="7200083">
                  <a:extLst>
                    <a:ext uri="{9D8B030D-6E8A-4147-A177-3AD203B41FA5}">
                      <a16:colId xmlns:a16="http://schemas.microsoft.com/office/drawing/2014/main" val="2425475613"/>
                    </a:ext>
                  </a:extLst>
                </a:gridCol>
                <a:gridCol w="4039820">
                  <a:extLst>
                    <a:ext uri="{9D8B030D-6E8A-4147-A177-3AD203B41FA5}">
                      <a16:colId xmlns:a16="http://schemas.microsoft.com/office/drawing/2014/main" val="1130797166"/>
                    </a:ext>
                  </a:extLst>
                </a:gridCol>
              </a:tblGrid>
              <a:tr h="370840">
                <a:tc>
                  <a:txBody>
                    <a:bodyPr/>
                    <a:lstStyle/>
                    <a:p>
                      <a:pPr algn="ctr">
                        <a:lnSpc>
                          <a:spcPct val="150000"/>
                        </a:lnSpc>
                        <a:spcAft>
                          <a:spcPts val="800"/>
                        </a:spcAft>
                      </a:pPr>
                      <a:r>
                        <a:rPr lang="lt-LT" sz="2200" b="1" kern="0" noProof="0" dirty="0">
                          <a:effectLst/>
                          <a:latin typeface="+mj-lt"/>
                          <a:ea typeface="Times New Roman" panose="02020603050405020304" pitchFamily="18" charset="0"/>
                          <a:cs typeface="Arial" panose="020B0604020202020204" pitchFamily="34" charset="0"/>
                        </a:rPr>
                        <a:t>Išlaidų tipas</a:t>
                      </a:r>
                      <a:endParaRPr lang="lt-LT" sz="2200" b="1" kern="100" noProof="0" dirty="0">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200" b="1" noProof="0" dirty="0">
                          <a:latin typeface="+mj-lt"/>
                        </a:rPr>
                        <a:t>Viso ES lėšos, EUR (2028-2034 m.)</a:t>
                      </a:r>
                    </a:p>
                  </a:txBody>
                  <a:tcPr>
                    <a:noFill/>
                  </a:tcPr>
                </a:tc>
                <a:extLst>
                  <a:ext uri="{0D108BD9-81ED-4DB2-BD59-A6C34878D82A}">
                    <a16:rowId xmlns:a16="http://schemas.microsoft.com/office/drawing/2014/main" val="818362594"/>
                  </a:ext>
                </a:extLst>
              </a:tr>
              <a:tr h="370840">
                <a:tc>
                  <a:txBody>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lang="lt-LT" sz="2400" b="1" kern="0" noProof="0" dirty="0">
                          <a:solidFill>
                            <a:srgbClr val="000000"/>
                          </a:solidFill>
                          <a:effectLst/>
                          <a:latin typeface="+mj-lt"/>
                          <a:ea typeface="Times New Roman" panose="02020603050405020304" pitchFamily="18" charset="0"/>
                          <a:cs typeface="Arial" panose="020B0604020202020204" pitchFamily="34" charset="0"/>
                        </a:rPr>
                        <a:t>Papildomos išlaidos</a:t>
                      </a:r>
                      <a:endParaRPr lang="lt-LT" sz="2400" b="1" kern="100" noProof="0" dirty="0">
                        <a:solidFill>
                          <a:schemeClr val="dk1"/>
                        </a:solidFill>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400" b="1" noProof="0" dirty="0">
                          <a:latin typeface="+mj-lt"/>
                        </a:rPr>
                        <a:t>311 598 135</a:t>
                      </a:r>
                    </a:p>
                  </a:txBody>
                  <a:tcPr>
                    <a:noFill/>
                  </a:tcPr>
                </a:tc>
                <a:extLst>
                  <a:ext uri="{0D108BD9-81ED-4DB2-BD59-A6C34878D82A}">
                    <a16:rowId xmlns:a16="http://schemas.microsoft.com/office/drawing/2014/main" val="4126359548"/>
                  </a:ext>
                </a:extLst>
              </a:tr>
              <a:tr h="370840">
                <a:tc>
                  <a:txBody>
                    <a:bodyPr/>
                    <a:lstStyle/>
                    <a:p>
                      <a:pPr algn="just">
                        <a:lnSpc>
                          <a:spcPct val="150000"/>
                        </a:lnSpc>
                        <a:spcBef>
                          <a:spcPts val="300"/>
                        </a:spcBef>
                        <a:spcAft>
                          <a:spcPts val="300"/>
                        </a:spcAft>
                      </a:pPr>
                      <a:r>
                        <a:rPr lang="en-US" sz="2200" b="0" kern="100" noProof="0" dirty="0">
                          <a:effectLst/>
                          <a:latin typeface="+mj-lt"/>
                          <a:ea typeface="Calibri" panose="020F0502020204030204" pitchFamily="34" charset="0"/>
                          <a:cs typeface="Arial" panose="020B0604020202020204" pitchFamily="34" charset="0"/>
                        </a:rPr>
                        <a:t>     </a:t>
                      </a:r>
                      <a:r>
                        <a:rPr lang="lt-LT" sz="2200" b="0" kern="100" noProof="0" dirty="0">
                          <a:effectLst/>
                          <a:latin typeface="+mj-lt"/>
                          <a:ea typeface="Calibri" panose="020F0502020204030204" pitchFamily="34" charset="0"/>
                          <a:cs typeface="Arial" panose="020B0604020202020204" pitchFamily="34" charset="0"/>
                        </a:rPr>
                        <a:t>Investicijos</a:t>
                      </a:r>
                    </a:p>
                  </a:txBody>
                  <a:tcPr marL="68580" marR="68580" marT="0" marB="0">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lt-LT" sz="2200" b="0" kern="1200" noProof="0" dirty="0">
                          <a:solidFill>
                            <a:schemeClr val="dk1"/>
                          </a:solidFill>
                          <a:latin typeface="+mj-lt"/>
                          <a:ea typeface="+mn-ea"/>
                          <a:cs typeface="+mn-cs"/>
                        </a:rPr>
                        <a:t>48 635 848</a:t>
                      </a:r>
                      <a:endParaRPr lang="lt-LT" sz="2200" b="0" noProof="0" dirty="0">
                        <a:latin typeface="+mj-lt"/>
                      </a:endParaRPr>
                    </a:p>
                  </a:txBody>
                  <a:tcPr>
                    <a:noFill/>
                  </a:tcPr>
                </a:tc>
                <a:extLst>
                  <a:ext uri="{0D108BD9-81ED-4DB2-BD59-A6C34878D82A}">
                    <a16:rowId xmlns:a16="http://schemas.microsoft.com/office/drawing/2014/main" val="2200760742"/>
                  </a:ext>
                </a:extLst>
              </a:tr>
              <a:tr h="370840">
                <a:tc>
                  <a:txBody>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lang="en-US" sz="2200" b="0" kern="100" noProof="0" dirty="0">
                          <a:solidFill>
                            <a:schemeClr val="dk1"/>
                          </a:solidFill>
                          <a:effectLst/>
                          <a:latin typeface="+mj-lt"/>
                          <a:ea typeface="Calibri" panose="020F0502020204030204" pitchFamily="34" charset="0"/>
                          <a:cs typeface="Arial" panose="020B0604020202020204" pitchFamily="34" charset="0"/>
                        </a:rPr>
                        <a:t>     </a:t>
                      </a:r>
                      <a:r>
                        <a:rPr lang="lt-LT" sz="2200" b="0" kern="100" noProof="0" dirty="0">
                          <a:solidFill>
                            <a:schemeClr val="dk1"/>
                          </a:solidFill>
                          <a:effectLst/>
                          <a:latin typeface="+mj-lt"/>
                          <a:ea typeface="Calibri" panose="020F0502020204030204" pitchFamily="34" charset="0"/>
                          <a:cs typeface="Arial" panose="020B0604020202020204" pitchFamily="34" charset="0"/>
                        </a:rPr>
                        <a:t>Mokymai</a:t>
                      </a:r>
                    </a:p>
                  </a:txBody>
                  <a:tcPr marL="68580" marR="68580" marT="0" marB="0">
                    <a:noFill/>
                  </a:tcPr>
                </a:tc>
                <a:tc>
                  <a:txBody>
                    <a:bodyPr/>
                    <a:lstStyle/>
                    <a:p>
                      <a:pPr algn="ctr">
                        <a:lnSpc>
                          <a:spcPct val="150000"/>
                        </a:lnSpc>
                      </a:pPr>
                      <a:r>
                        <a:rPr lang="lt-LT" sz="2200" b="0" noProof="0" dirty="0">
                          <a:latin typeface="+mj-lt"/>
                        </a:rPr>
                        <a:t>2 013 500</a:t>
                      </a:r>
                    </a:p>
                  </a:txBody>
                  <a:tcPr>
                    <a:noFill/>
                  </a:tcPr>
                </a:tc>
                <a:extLst>
                  <a:ext uri="{0D108BD9-81ED-4DB2-BD59-A6C34878D82A}">
                    <a16:rowId xmlns:a16="http://schemas.microsoft.com/office/drawing/2014/main" val="2234206637"/>
                  </a:ext>
                </a:extLst>
              </a:tr>
              <a:tr h="370840">
                <a:tc>
                  <a:txBody>
                    <a:bodyPr/>
                    <a:lstStyle/>
                    <a:p>
                      <a:pPr algn="just">
                        <a:lnSpc>
                          <a:spcPct val="150000"/>
                        </a:lnSpc>
                        <a:spcBef>
                          <a:spcPts val="300"/>
                        </a:spcBef>
                        <a:spcAft>
                          <a:spcPts val="300"/>
                        </a:spcAft>
                      </a:pPr>
                      <a:r>
                        <a:rPr lang="en-US" sz="2200" b="0" kern="0" noProof="0" dirty="0">
                          <a:effectLst/>
                          <a:latin typeface="+mj-lt"/>
                          <a:ea typeface="Times New Roman" panose="02020603050405020304" pitchFamily="18" charset="0"/>
                          <a:cs typeface="Arial" panose="020B0604020202020204" pitchFamily="34" charset="0"/>
                        </a:rPr>
                        <a:t>     </a:t>
                      </a:r>
                      <a:r>
                        <a:rPr lang="lt-LT" sz="2200" b="0" kern="0" noProof="0" dirty="0">
                          <a:effectLst/>
                          <a:latin typeface="+mj-lt"/>
                          <a:ea typeface="Times New Roman" panose="02020603050405020304" pitchFamily="18" charset="0"/>
                          <a:cs typeface="Arial" panose="020B0604020202020204" pitchFamily="34" charset="0"/>
                        </a:rPr>
                        <a:t>Papildomos veiklos sąnaudos, įskaitant darbo užmokestį</a:t>
                      </a:r>
                      <a:endParaRPr lang="lt-LT" sz="2200" b="0" kern="100" noProof="0" dirty="0">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200" b="0" noProof="0" dirty="0">
                          <a:latin typeface="+mj-lt"/>
                        </a:rPr>
                        <a:t>260 948 787</a:t>
                      </a:r>
                    </a:p>
                  </a:txBody>
                  <a:tcPr>
                    <a:noFill/>
                  </a:tcPr>
                </a:tc>
                <a:extLst>
                  <a:ext uri="{0D108BD9-81ED-4DB2-BD59-A6C34878D82A}">
                    <a16:rowId xmlns:a16="http://schemas.microsoft.com/office/drawing/2014/main" val="2376587494"/>
                  </a:ext>
                </a:extLst>
              </a:tr>
              <a:tr h="370840">
                <a:tc>
                  <a:txBody>
                    <a:bodyPr/>
                    <a:lstStyle/>
                    <a:p>
                      <a:pPr algn="just">
                        <a:lnSpc>
                          <a:spcPct val="150000"/>
                        </a:lnSpc>
                        <a:spcBef>
                          <a:spcPts val="300"/>
                        </a:spcBef>
                        <a:spcAft>
                          <a:spcPts val="300"/>
                        </a:spcAft>
                      </a:pPr>
                      <a:r>
                        <a:rPr lang="lt-LT" sz="2400" b="1" kern="0" noProof="0" dirty="0">
                          <a:solidFill>
                            <a:srgbClr val="000000"/>
                          </a:solidFill>
                          <a:effectLst/>
                          <a:latin typeface="+mj-lt"/>
                          <a:ea typeface="Times New Roman" panose="02020603050405020304" pitchFamily="18" charset="0"/>
                          <a:cs typeface="Arial" panose="020B0604020202020204" pitchFamily="34" charset="0"/>
                        </a:rPr>
                        <a:t>Negauti mokesčiai už vizas</a:t>
                      </a:r>
                      <a:endParaRPr lang="lt-LT" sz="2400" b="1" kern="100" noProof="0" dirty="0">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400" b="1" noProof="0" dirty="0">
                          <a:latin typeface="+mj-lt"/>
                        </a:rPr>
                        <a:t>137 900 000</a:t>
                      </a:r>
                    </a:p>
                  </a:txBody>
                  <a:tcPr>
                    <a:noFill/>
                  </a:tcPr>
                </a:tc>
                <a:extLst>
                  <a:ext uri="{0D108BD9-81ED-4DB2-BD59-A6C34878D82A}">
                    <a16:rowId xmlns:a16="http://schemas.microsoft.com/office/drawing/2014/main" val="2321951388"/>
                  </a:ext>
                </a:extLst>
              </a:tr>
              <a:tr h="370840">
                <a:tc>
                  <a:txBody>
                    <a:bodyPr/>
                    <a:lstStyle/>
                    <a:p>
                      <a:pPr algn="just">
                        <a:lnSpc>
                          <a:spcPct val="150000"/>
                        </a:lnSpc>
                        <a:spcBef>
                          <a:spcPts val="300"/>
                        </a:spcBef>
                        <a:spcAft>
                          <a:spcPts val="300"/>
                        </a:spcAft>
                      </a:pPr>
                      <a:r>
                        <a:rPr lang="lt-LT" sz="2400" b="1" kern="0" noProof="0" dirty="0">
                          <a:effectLst/>
                          <a:latin typeface="+mj-lt"/>
                          <a:ea typeface="Times New Roman" panose="02020603050405020304" pitchFamily="18" charset="0"/>
                          <a:cs typeface="Arial" panose="020B0604020202020204" pitchFamily="34" charset="0"/>
                        </a:rPr>
                        <a:t>Viso STS be techninės paramos</a:t>
                      </a:r>
                      <a:endParaRPr lang="lt-LT" sz="2400" b="1" kern="100" noProof="0" dirty="0">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400" b="1" noProof="0" dirty="0">
                          <a:latin typeface="+mj-lt"/>
                        </a:rPr>
                        <a:t>449 498 135</a:t>
                      </a:r>
                    </a:p>
                  </a:txBody>
                  <a:tcPr>
                    <a:noFill/>
                  </a:tcPr>
                </a:tc>
                <a:extLst>
                  <a:ext uri="{0D108BD9-81ED-4DB2-BD59-A6C34878D82A}">
                    <a16:rowId xmlns:a16="http://schemas.microsoft.com/office/drawing/2014/main" val="3802558347"/>
                  </a:ext>
                </a:extLst>
              </a:tr>
              <a:tr h="370840">
                <a:tc>
                  <a:txBody>
                    <a:bodyPr/>
                    <a:lstStyle/>
                    <a:p>
                      <a:pPr algn="just">
                        <a:lnSpc>
                          <a:spcPct val="150000"/>
                        </a:lnSpc>
                        <a:spcBef>
                          <a:spcPts val="300"/>
                        </a:spcBef>
                        <a:spcAft>
                          <a:spcPts val="300"/>
                        </a:spcAft>
                      </a:pPr>
                      <a:r>
                        <a:rPr lang="lt-LT" sz="2400" b="1" kern="0" noProof="0" dirty="0">
                          <a:solidFill>
                            <a:srgbClr val="000000"/>
                          </a:solidFill>
                          <a:effectLst/>
                          <a:latin typeface="+mj-lt"/>
                          <a:ea typeface="Times New Roman" panose="02020603050405020304" pitchFamily="18" charset="0"/>
                          <a:cs typeface="Arial" panose="020B0604020202020204" pitchFamily="34" charset="0"/>
                        </a:rPr>
                        <a:t>Techninė parama ( 6%)</a:t>
                      </a:r>
                      <a:endParaRPr lang="lt-LT" sz="2400" b="1" kern="100" noProof="0" dirty="0">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400" b="1" noProof="0" dirty="0">
                          <a:latin typeface="+mj-lt"/>
                        </a:rPr>
                        <a:t>26 969 888</a:t>
                      </a:r>
                    </a:p>
                  </a:txBody>
                  <a:tcPr>
                    <a:noFill/>
                  </a:tcPr>
                </a:tc>
                <a:extLst>
                  <a:ext uri="{0D108BD9-81ED-4DB2-BD59-A6C34878D82A}">
                    <a16:rowId xmlns:a16="http://schemas.microsoft.com/office/drawing/2014/main" val="3267376965"/>
                  </a:ext>
                </a:extLst>
              </a:tr>
              <a:tr h="370840">
                <a:tc>
                  <a:txBody>
                    <a:bodyPr/>
                    <a:lstStyle/>
                    <a:p>
                      <a:pPr algn="r">
                        <a:lnSpc>
                          <a:spcPct val="150000"/>
                        </a:lnSpc>
                        <a:spcBef>
                          <a:spcPts val="300"/>
                        </a:spcBef>
                        <a:spcAft>
                          <a:spcPts val="300"/>
                        </a:spcAft>
                      </a:pPr>
                      <a:r>
                        <a:rPr lang="lt-LT" sz="2800" b="1" kern="0" noProof="0" dirty="0">
                          <a:solidFill>
                            <a:srgbClr val="243E8F"/>
                          </a:solidFill>
                          <a:effectLst/>
                          <a:latin typeface="+mj-lt"/>
                          <a:ea typeface="Times New Roman" panose="02020603050405020304" pitchFamily="18" charset="0"/>
                          <a:cs typeface="Arial" panose="020B0604020202020204" pitchFamily="34" charset="0"/>
                        </a:rPr>
                        <a:t>Viso STS </a:t>
                      </a:r>
                      <a:endParaRPr lang="lt-LT" sz="2800" b="1" kern="100" noProof="0" dirty="0">
                        <a:solidFill>
                          <a:srgbClr val="243E8F"/>
                        </a:solidFill>
                        <a:effectLst/>
                        <a:latin typeface="+mj-lt"/>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pPr>
                      <a:r>
                        <a:rPr lang="lt-LT" sz="2800" b="1" noProof="0" dirty="0">
                          <a:solidFill>
                            <a:srgbClr val="243E8F"/>
                          </a:solidFill>
                          <a:latin typeface="+mj-lt"/>
                        </a:rPr>
                        <a:t>476 468 023</a:t>
                      </a:r>
                    </a:p>
                  </a:txBody>
                  <a:tcPr>
                    <a:noFill/>
                  </a:tcPr>
                </a:tc>
                <a:extLst>
                  <a:ext uri="{0D108BD9-81ED-4DB2-BD59-A6C34878D82A}">
                    <a16:rowId xmlns:a16="http://schemas.microsoft.com/office/drawing/2014/main" val="3489256360"/>
                  </a:ext>
                </a:extLst>
              </a:tr>
            </a:tbl>
          </a:graphicData>
        </a:graphic>
      </p:graphicFrame>
      <p:graphicFrame>
        <p:nvGraphicFramePr>
          <p:cNvPr id="10" name="Table 9">
            <a:extLst>
              <a:ext uri="{FF2B5EF4-FFF2-40B4-BE49-F238E27FC236}">
                <a16:creationId xmlns:a16="http://schemas.microsoft.com/office/drawing/2014/main" id="{3A624A12-2B71-2757-FCCB-7FD0189F4535}"/>
              </a:ext>
            </a:extLst>
          </p:cNvPr>
          <p:cNvGraphicFramePr>
            <a:graphicFrameLocks noGrp="1"/>
          </p:cNvGraphicFramePr>
          <p:nvPr>
            <p:extLst>
              <p:ext uri="{D42A27DB-BD31-4B8C-83A1-F6EECF244321}">
                <p14:modId xmlns:p14="http://schemas.microsoft.com/office/powerpoint/2010/main" val="1813589704"/>
              </p:ext>
            </p:extLst>
          </p:nvPr>
        </p:nvGraphicFramePr>
        <p:xfrm>
          <a:off x="435430" y="1679672"/>
          <a:ext cx="11618844" cy="5086543"/>
        </p:xfrm>
        <a:graphic>
          <a:graphicData uri="http://schemas.openxmlformats.org/drawingml/2006/table">
            <a:tbl>
              <a:tblPr/>
              <a:tblGrid>
                <a:gridCol w="11618844">
                  <a:extLst>
                    <a:ext uri="{9D8B030D-6E8A-4147-A177-3AD203B41FA5}">
                      <a16:colId xmlns:a16="http://schemas.microsoft.com/office/drawing/2014/main" val="3024858437"/>
                    </a:ext>
                  </a:extLst>
                </a:gridCol>
              </a:tblGrid>
              <a:tr h="508654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488395679"/>
                  </a:ext>
                </a:extLst>
              </a:tr>
            </a:tbl>
          </a:graphicData>
        </a:graphic>
      </p:graphicFrame>
    </p:spTree>
    <p:extLst>
      <p:ext uri="{BB962C8B-B14F-4D97-AF65-F5344CB8AC3E}">
        <p14:creationId xmlns:p14="http://schemas.microsoft.com/office/powerpoint/2010/main" val="209142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36574"/>
            <a:ext cx="12192000" cy="519286"/>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(1)</a:t>
            </a:r>
            <a:endParaRPr lang="lt-LT" sz="2800" b="1" dirty="0">
              <a:solidFill>
                <a:schemeClr val="bg1"/>
              </a:solidFill>
              <a:latin typeface="+mj-lt"/>
            </a:endParaRPr>
          </a:p>
        </p:txBody>
      </p:sp>
      <p:graphicFrame>
        <p:nvGraphicFramePr>
          <p:cNvPr id="3" name="Table 2">
            <a:extLst>
              <a:ext uri="{FF2B5EF4-FFF2-40B4-BE49-F238E27FC236}">
                <a16:creationId xmlns:a16="http://schemas.microsoft.com/office/drawing/2014/main" id="{F4B18F00-ED70-3C5B-13FE-C313A08219AA}"/>
              </a:ext>
            </a:extLst>
          </p:cNvPr>
          <p:cNvGraphicFramePr>
            <a:graphicFrameLocks noGrp="1"/>
          </p:cNvGraphicFramePr>
          <p:nvPr>
            <p:extLst>
              <p:ext uri="{D42A27DB-BD31-4B8C-83A1-F6EECF244321}">
                <p14:modId xmlns:p14="http://schemas.microsoft.com/office/powerpoint/2010/main" val="1870899025"/>
              </p:ext>
            </p:extLst>
          </p:nvPr>
        </p:nvGraphicFramePr>
        <p:xfrm>
          <a:off x="263348" y="2664595"/>
          <a:ext cx="11620501" cy="2839277"/>
        </p:xfrm>
        <a:graphic>
          <a:graphicData uri="http://schemas.openxmlformats.org/drawingml/2006/table">
            <a:tbl>
              <a:tblPr firstRow="1" firstCol="1" bandRow="1">
                <a:tableStyleId>{5C22544A-7EE6-4342-B048-85BDC9FD1C3A}</a:tableStyleId>
              </a:tblPr>
              <a:tblGrid>
                <a:gridCol w="661993">
                  <a:extLst>
                    <a:ext uri="{9D8B030D-6E8A-4147-A177-3AD203B41FA5}">
                      <a16:colId xmlns:a16="http://schemas.microsoft.com/office/drawing/2014/main" val="996996544"/>
                    </a:ext>
                  </a:extLst>
                </a:gridCol>
                <a:gridCol w="2882096">
                  <a:extLst>
                    <a:ext uri="{9D8B030D-6E8A-4147-A177-3AD203B41FA5}">
                      <a16:colId xmlns:a16="http://schemas.microsoft.com/office/drawing/2014/main" val="2033872381"/>
                    </a:ext>
                  </a:extLst>
                </a:gridCol>
                <a:gridCol w="1782501">
                  <a:extLst>
                    <a:ext uri="{9D8B030D-6E8A-4147-A177-3AD203B41FA5}">
                      <a16:colId xmlns:a16="http://schemas.microsoft.com/office/drawing/2014/main" val="1268303997"/>
                    </a:ext>
                  </a:extLst>
                </a:gridCol>
                <a:gridCol w="1688574">
                  <a:extLst>
                    <a:ext uri="{9D8B030D-6E8A-4147-A177-3AD203B41FA5}">
                      <a16:colId xmlns:a16="http://schemas.microsoft.com/office/drawing/2014/main" val="4231890756"/>
                    </a:ext>
                  </a:extLst>
                </a:gridCol>
                <a:gridCol w="1653145">
                  <a:extLst>
                    <a:ext uri="{9D8B030D-6E8A-4147-A177-3AD203B41FA5}">
                      <a16:colId xmlns:a16="http://schemas.microsoft.com/office/drawing/2014/main" val="3245439346"/>
                    </a:ext>
                  </a:extLst>
                </a:gridCol>
                <a:gridCol w="1690130">
                  <a:extLst>
                    <a:ext uri="{9D8B030D-6E8A-4147-A177-3AD203B41FA5}">
                      <a16:colId xmlns:a16="http://schemas.microsoft.com/office/drawing/2014/main" val="3788898150"/>
                    </a:ext>
                  </a:extLst>
                </a:gridCol>
                <a:gridCol w="1262062">
                  <a:extLst>
                    <a:ext uri="{9D8B030D-6E8A-4147-A177-3AD203B41FA5}">
                      <a16:colId xmlns:a16="http://schemas.microsoft.com/office/drawing/2014/main" val="211993502"/>
                    </a:ext>
                  </a:extLst>
                </a:gridCol>
              </a:tblGrid>
              <a:tr h="107950">
                <a:tc rowSpan="2">
                  <a:txBody>
                    <a:bodyPr/>
                    <a:lstStyle/>
                    <a:p>
                      <a:pPr algn="ctr">
                        <a:lnSpc>
                          <a:spcPct val="107000"/>
                        </a:lnSpc>
                        <a:spcAft>
                          <a:spcPts val="800"/>
                        </a:spcAft>
                      </a:pPr>
                      <a:r>
                        <a:rPr lang="lt-LT" sz="1800" dirty="0">
                          <a:solidFill>
                            <a:schemeClr val="tx1"/>
                          </a:solidFill>
                          <a:effectLst/>
                          <a:latin typeface="+mj-lt"/>
                        </a:rPr>
                        <a:t>Nr.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rowSpan="2">
                  <a:txBody>
                    <a:bodyPr/>
                    <a:lstStyle/>
                    <a:p>
                      <a:pPr algn="ctr">
                        <a:lnSpc>
                          <a:spcPct val="107000"/>
                        </a:lnSpc>
                        <a:spcAft>
                          <a:spcPts val="800"/>
                        </a:spcAft>
                      </a:pPr>
                      <a:r>
                        <a:rPr lang="lt-LT" sz="1800" dirty="0">
                          <a:solidFill>
                            <a:schemeClr val="tx1"/>
                          </a:solidFill>
                          <a:effectLst/>
                          <a:latin typeface="+mj-lt"/>
                        </a:rPr>
                        <a:t>Konkretaus tikslo, veiksmo ir siūlomo projekto pavadinimas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rowSpan="2">
                  <a:txBody>
                    <a:bodyPr/>
                    <a:lstStyle/>
                    <a:p>
                      <a:pPr algn="ctr">
                        <a:lnSpc>
                          <a:spcPct val="107000"/>
                        </a:lnSpc>
                        <a:spcAft>
                          <a:spcPts val="800"/>
                        </a:spcAft>
                      </a:pPr>
                      <a:r>
                        <a:rPr lang="lt-LT" sz="1600" dirty="0">
                          <a:solidFill>
                            <a:schemeClr val="tx1"/>
                          </a:solidFill>
                          <a:effectLst/>
                          <a:latin typeface="+mj-lt"/>
                        </a:rPr>
                        <a:t>Planuojamas kvietimo teikti PĮP paskelbimo laikotarpis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gridSpan="3">
                  <a:txBody>
                    <a:bodyPr/>
                    <a:lstStyle/>
                    <a:p>
                      <a:pPr algn="ctr">
                        <a:lnSpc>
                          <a:spcPct val="107000"/>
                        </a:lnSpc>
                        <a:spcAft>
                          <a:spcPts val="800"/>
                        </a:spcAft>
                      </a:pPr>
                      <a:r>
                        <a:rPr lang="lt-LT" sz="1800">
                          <a:solidFill>
                            <a:schemeClr val="tx1"/>
                          </a:solidFill>
                          <a:effectLst/>
                          <a:latin typeface="+mj-lt"/>
                        </a:rPr>
                        <a:t>Skiriamas finansavimas, iki (Eur)</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noFill/>
                  </a:tcPr>
                </a:tc>
                <a:tc hMerge="1">
                  <a:txBody>
                    <a:bodyPr/>
                    <a:lstStyle/>
                    <a:p>
                      <a:endParaRPr lang="lt-LT"/>
                    </a:p>
                  </a:txBody>
                  <a:tcPr/>
                </a:tc>
                <a:tc hMerge="1">
                  <a:txBody>
                    <a:bodyPr/>
                    <a:lstStyle/>
                    <a:p>
                      <a:pPr algn="ctr">
                        <a:lnSpc>
                          <a:spcPct val="107000"/>
                        </a:lnSpc>
                        <a:spcAft>
                          <a:spcPts val="800"/>
                        </a:spcAft>
                      </a:pPr>
                      <a:endParaRPr lang="lt-LT" sz="1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err="1">
                          <a:solidFill>
                            <a:schemeClr val="tx1"/>
                          </a:solidFill>
                          <a:effectLst/>
                          <a:latin typeface="+mj-lt"/>
                        </a:rPr>
                        <a:t>Pareiš</a:t>
                      </a:r>
                      <a:r>
                        <a:rPr lang="lt-LT" sz="1800" dirty="0">
                          <a:solidFill>
                            <a:schemeClr val="tx1"/>
                          </a:solidFill>
                          <a:effectLst/>
                          <a:latin typeface="+mj-lt"/>
                        </a:rPr>
                        <a:t>-</a:t>
                      </a:r>
                    </a:p>
                    <a:p>
                      <a:pPr algn="ctr">
                        <a:lnSpc>
                          <a:spcPct val="107000"/>
                        </a:lnSpc>
                        <a:spcAft>
                          <a:spcPts val="800"/>
                        </a:spcAft>
                      </a:pPr>
                      <a:r>
                        <a:rPr lang="lt-LT" sz="1800" dirty="0" err="1">
                          <a:solidFill>
                            <a:schemeClr val="tx1"/>
                          </a:solidFill>
                          <a:effectLst/>
                          <a:latin typeface="+mj-lt"/>
                        </a:rPr>
                        <a:t>kėjas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93834672"/>
                  </a:ext>
                </a:extLst>
              </a:tr>
              <a:tr h="1099185">
                <a:tc vMerge="1">
                  <a:txBody>
                    <a:bodyPr/>
                    <a:lstStyle/>
                    <a:p>
                      <a:endParaRPr lang="lt-LT"/>
                    </a:p>
                  </a:txBody>
                  <a:tcPr/>
                </a:tc>
                <a:tc vMerge="1">
                  <a:txBody>
                    <a:bodyPr/>
                    <a:lstStyle/>
                    <a:p>
                      <a:endParaRPr lang="lt-LT"/>
                    </a:p>
                  </a:txBody>
                  <a:tcPr/>
                </a:tc>
                <a:tc vMerge="1">
                  <a:txBody>
                    <a:bodyPr/>
                    <a:lstStyle/>
                    <a:p>
                      <a:endParaRPr lang="en-US"/>
                    </a:p>
                  </a:txBody>
                  <a:tcPr/>
                </a:tc>
                <a:tc>
                  <a:txBody>
                    <a:bodyPr/>
                    <a:lstStyle/>
                    <a:p>
                      <a:pPr algn="ctr"/>
                      <a:r>
                        <a:rPr lang="lt-LT" sz="1800" b="1" dirty="0">
                          <a:solidFill>
                            <a:schemeClr val="tx1"/>
                          </a:solidFill>
                          <a:effectLst/>
                          <a:latin typeface="+mj-lt"/>
                        </a:rPr>
                        <a:t>ES lėšos</a:t>
                      </a:r>
                      <a:endParaRPr lang="en-US" dirty="0"/>
                    </a:p>
                  </a:txBody>
                  <a:tcPr marL="68580" marR="68580" marT="0" marB="0" anchor="ctr">
                    <a:noFill/>
                  </a:tcPr>
                </a:tc>
                <a:tc>
                  <a:txBody>
                    <a:bodyPr/>
                    <a:lstStyle/>
                    <a:p>
                      <a:pPr algn="ctr">
                        <a:lnSpc>
                          <a:spcPct val="107000"/>
                        </a:lnSpc>
                        <a:spcAft>
                          <a:spcPts val="800"/>
                        </a:spcAft>
                      </a:pPr>
                      <a:r>
                        <a:rPr lang="lt-LT" sz="1800" b="1" dirty="0">
                          <a:solidFill>
                            <a:schemeClr val="tx1"/>
                          </a:solidFill>
                          <a:effectLst/>
                          <a:latin typeface="+mj-lt"/>
                        </a:rPr>
                        <a:t>BF lėšos</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pPr>
                      <a:r>
                        <a:rPr lang="lt-LT" sz="1800" b="1" dirty="0">
                          <a:solidFill>
                            <a:schemeClr val="tx1"/>
                          </a:solidFill>
                          <a:effectLst/>
                          <a:latin typeface="+mj-lt"/>
                        </a:rPr>
                        <a:t>Iš viso</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vMerge="1">
                  <a:txBody>
                    <a:bodyPr/>
                    <a:lstStyle/>
                    <a:p>
                      <a:pPr algn="ct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164288"/>
                  </a:ext>
                </a:extLst>
              </a:tr>
              <a:tr h="260350">
                <a:tc>
                  <a:txBody>
                    <a:bodyPr/>
                    <a:lstStyle/>
                    <a:p>
                      <a:pPr>
                        <a:lnSpc>
                          <a:spcPct val="107000"/>
                        </a:lnSpc>
                        <a:spcAft>
                          <a:spcPts val="800"/>
                        </a:spcAft>
                      </a:pPr>
                      <a:r>
                        <a:rPr lang="lt-LT" sz="1800" dirty="0">
                          <a:solidFill>
                            <a:schemeClr val="tx1"/>
                          </a:solidFill>
                          <a:effectLst/>
                          <a:latin typeface="+mj-lt"/>
                        </a:rPr>
                        <a:t>1.15.</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gridSpan="6">
                  <a:txBody>
                    <a:bodyPr/>
                    <a:lstStyle/>
                    <a:p>
                      <a:pPr>
                        <a:lnSpc>
                          <a:spcPct val="107000"/>
                        </a:lnSpc>
                      </a:pPr>
                      <a:r>
                        <a:rPr lang="lt-LT" sz="1800" b="1" dirty="0">
                          <a:solidFill>
                            <a:schemeClr val="tx1"/>
                          </a:solidFill>
                          <a:effectLst/>
                          <a:latin typeface="+mj-lt"/>
                        </a:rPr>
                        <a:t>KONKRETUS VEIKSMAS: Pasienio stebėjimo pajėgumų prie sienos su Rusija ir Baltarusija stiprinimas, BMVI/2024/SA/1.4.2</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lt-LT"/>
                    </a:p>
                  </a:txBody>
                  <a:tcPr/>
                </a:tc>
                <a:tc hMerge="1">
                  <a:txBody>
                    <a:bodyPr/>
                    <a:lstStyle/>
                    <a:p>
                      <a:endParaRPr lang="en-US"/>
                    </a:p>
                  </a:txBody>
                  <a:tcPr/>
                </a:tc>
                <a:tc hMerge="1">
                  <a:txBody>
                    <a:bodyPr/>
                    <a:lstStyle/>
                    <a:p>
                      <a:endParaRPr lang="lt-LT"/>
                    </a:p>
                  </a:txBody>
                  <a:tcPr/>
                </a:tc>
                <a:extLst>
                  <a:ext uri="{0D108BD9-81ED-4DB2-BD59-A6C34878D82A}">
                    <a16:rowId xmlns:a16="http://schemas.microsoft.com/office/drawing/2014/main" val="4221018653"/>
                  </a:ext>
                </a:extLst>
              </a:tr>
              <a:tr h="177800">
                <a:tc>
                  <a:txBody>
                    <a:bodyPr/>
                    <a:lstStyle/>
                    <a:p>
                      <a:pPr>
                        <a:lnSpc>
                          <a:spcPct val="107000"/>
                        </a:lnSpc>
                        <a:spcAft>
                          <a:spcPts val="800"/>
                        </a:spcAft>
                      </a:pPr>
                      <a:r>
                        <a:rPr lang="lt-LT" sz="1600" dirty="0">
                          <a:solidFill>
                            <a:schemeClr val="tx1"/>
                          </a:solidFill>
                          <a:effectLst/>
                          <a:latin typeface="+mj-lt"/>
                        </a:rPr>
                        <a:t>1.15.1</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1800" dirty="0">
                          <a:solidFill>
                            <a:schemeClr val="tx1"/>
                          </a:solidFill>
                          <a:effectLst/>
                          <a:latin typeface="+mj-lt"/>
                        </a:rPr>
                        <a:t>Sienos stebėjimo sistemos atnaujinimas, III etapas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2000" dirty="0">
                          <a:solidFill>
                            <a:schemeClr val="tx1"/>
                          </a:solidFill>
                          <a:effectLst/>
                          <a:latin typeface="+mj-lt"/>
                          <a:ea typeface="Times New Roman" panose="02020603050405020304" pitchFamily="18" charset="0"/>
                          <a:cs typeface="Calibri" panose="020F0502020204030204" pitchFamily="34" charset="0"/>
                        </a:rPr>
                        <a:t>2025 m. II </a:t>
                      </a:r>
                      <a:r>
                        <a:rPr lang="lt-LT" sz="2000" dirty="0" err="1">
                          <a:solidFill>
                            <a:schemeClr val="tx1"/>
                          </a:solidFill>
                          <a:effectLst/>
                          <a:latin typeface="+mj-lt"/>
                          <a:ea typeface="Times New Roman" panose="02020603050405020304" pitchFamily="18" charset="0"/>
                          <a:cs typeface="Calibri" panose="020F0502020204030204" pitchFamily="34" charset="0"/>
                        </a:rPr>
                        <a:t>ketv</a:t>
                      </a:r>
                      <a:r>
                        <a:rPr lang="lt-LT" sz="2000" dirty="0">
                          <a:solidFill>
                            <a:schemeClr val="tx1"/>
                          </a:solidFill>
                          <a:effectLst/>
                          <a:latin typeface="+mj-lt"/>
                          <a:ea typeface="Times New Roman" panose="02020603050405020304" pitchFamily="18" charset="0"/>
                          <a:cs typeface="Calibri" panose="020F0502020204030204" pitchFamily="34" charset="0"/>
                        </a:rPr>
                        <a:t>.</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lt-LT" sz="2000" dirty="0">
                          <a:effectLst/>
                          <a:latin typeface="+mj-lt"/>
                          <a:ea typeface="Times New Roman" panose="02020603050405020304" pitchFamily="18" charset="0"/>
                          <a:cs typeface="Times New Roman" panose="02020603050405020304" pitchFamily="18" charset="0"/>
                        </a:rPr>
                        <a:t>14 528 160,00</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1 614 240,00</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2000" dirty="0">
                          <a:effectLst/>
                          <a:latin typeface="+mj-lt"/>
                          <a:ea typeface="Calibri" panose="020F0502020204030204" pitchFamily="34" charset="0"/>
                          <a:cs typeface="Times New Roman" panose="02020603050405020304" pitchFamily="18" charset="0"/>
                        </a:rPr>
                        <a:t>16 142 400,00</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Calibri" panose="020F0502020204030204" pitchFamily="34" charset="0"/>
                        </a:rPr>
                        <a:t>VSAT</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81817592"/>
                  </a:ext>
                </a:extLst>
              </a:tr>
              <a:tr h="177800">
                <a:tc gridSpan="3">
                  <a:txBody>
                    <a:bodyPr/>
                    <a:lstStyle/>
                    <a:p>
                      <a:pPr algn="r">
                        <a:lnSpc>
                          <a:spcPct val="107000"/>
                        </a:lnSpc>
                        <a:spcAft>
                          <a:spcPts val="800"/>
                        </a:spcAft>
                      </a:pPr>
                      <a:r>
                        <a:rPr lang="en-US" sz="1800" dirty="0">
                          <a:solidFill>
                            <a:schemeClr val="tx1"/>
                          </a:solidFill>
                          <a:effectLst/>
                          <a:latin typeface="+mj-lt"/>
                        </a:rPr>
                        <a:t>IŠ VISO LĖŠŲ 1.1</a:t>
                      </a:r>
                      <a:r>
                        <a:rPr lang="lt-LT" sz="1800" dirty="0">
                          <a:solidFill>
                            <a:schemeClr val="tx1"/>
                          </a:solidFill>
                          <a:effectLst/>
                          <a:latin typeface="+mj-lt"/>
                        </a:rPr>
                        <a:t>5</a:t>
                      </a:r>
                      <a:r>
                        <a:rPr lang="en-US" sz="1800" dirty="0">
                          <a:solidFill>
                            <a:schemeClr val="tx1"/>
                          </a:solidFill>
                          <a:effectLst/>
                          <a:latin typeface="+mj-lt"/>
                        </a:rPr>
                        <a:t>. VEIKSMUI</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lt-LT"/>
                    </a:p>
                  </a:txBody>
                  <a:tcPr/>
                </a:tc>
                <a:tc hMerge="1">
                  <a:txBody>
                    <a:bodyPr/>
                    <a:lstStyle/>
                    <a:p>
                      <a:endParaRPr lang="en-US"/>
                    </a:p>
                  </a:txBody>
                  <a:tcPr/>
                </a:tc>
                <a:tc>
                  <a:txBody>
                    <a:bodyPr/>
                    <a:lstStyle/>
                    <a:p>
                      <a:pPr algn="r">
                        <a:lnSpc>
                          <a:spcPct val="107000"/>
                        </a:lnSpc>
                        <a:spcAft>
                          <a:spcPts val="800"/>
                        </a:spcAft>
                      </a:pPr>
                      <a:r>
                        <a:rPr lang="lt-LT" sz="2000" b="1" dirty="0">
                          <a:effectLst/>
                          <a:latin typeface="+mj-lt"/>
                          <a:ea typeface="Times New Roman" panose="02020603050405020304" pitchFamily="18" charset="0"/>
                          <a:cs typeface="Times New Roman" panose="02020603050405020304" pitchFamily="18" charset="0"/>
                        </a:rPr>
                        <a:t>14 528 160,00</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2000" b="1" dirty="0">
                          <a:effectLst/>
                          <a:latin typeface="+mj-lt"/>
                          <a:ea typeface="Calibri" panose="020F0502020204030204" pitchFamily="34" charset="0"/>
                          <a:cs typeface="Times New Roman" panose="02020603050405020304" pitchFamily="18" charset="0"/>
                        </a:rPr>
                        <a:t>1 614 240,00</a:t>
                      </a:r>
                      <a:endParaRPr lang="en-US" sz="20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2000" b="1" dirty="0">
                          <a:effectLst/>
                          <a:latin typeface="+mj-lt"/>
                          <a:ea typeface="Calibri" panose="020F0502020204030204" pitchFamily="34" charset="0"/>
                          <a:cs typeface="Times New Roman" panose="02020603050405020304" pitchFamily="18" charset="0"/>
                        </a:rPr>
                        <a:t>16 142 400,00</a:t>
                      </a:r>
                      <a:endParaRPr lang="en-US" sz="20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lnSpc>
                          <a:spcPct val="107000"/>
                        </a:lnSpc>
                        <a:spcAft>
                          <a:spcPts val="800"/>
                        </a:spcAft>
                      </a:pPr>
                      <a:r>
                        <a:rPr lang="lt-LT" sz="1800" dirty="0">
                          <a:solidFill>
                            <a:schemeClr val="tx1"/>
                          </a:solidFill>
                          <a:effectLst/>
                          <a:latin typeface="+mj-lt"/>
                        </a:rPr>
                        <a:t>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02036256"/>
                  </a:ext>
                </a:extLst>
              </a:tr>
            </a:tbl>
          </a:graphicData>
        </a:graphic>
      </p:graphicFrame>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106661" y="666227"/>
            <a:ext cx="1212532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539750" algn="l" defTabSz="914400" rtl="0" eaLnBrk="0" fontAlgn="base" latinLnBrk="0" hangingPunct="0">
              <a:lnSpc>
                <a:spcPct val="100000"/>
              </a:lnSpc>
              <a:spcBef>
                <a:spcPct val="0"/>
              </a:spcBef>
              <a:spcAft>
                <a:spcPct val="0"/>
              </a:spcAft>
              <a:buClrTx/>
              <a:buSzTx/>
              <a:buFontTx/>
              <a:buNone/>
              <a:tabLst>
                <a:tab pos="539750" algn="l"/>
              </a:tabLs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kumimoji="0" lang="lt-LT" altLang="lt-LT" sz="2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Vadovaujantis Europos Komisijos 2024 m. gruodžio 11 d. pranešimu Nr. </a:t>
            </a:r>
            <a:r>
              <a:rPr kumimoji="0" lang="lt-LT" altLang="lt-LT" sz="2400" b="0" i="0" u="none" strike="noStrike" cap="none" normalizeH="0" baseline="0" dirty="0" err="1">
                <a:ln>
                  <a:noFill/>
                </a:ln>
                <a:solidFill>
                  <a:schemeClr val="tx1"/>
                </a:solidFill>
                <a:effectLst/>
                <a:latin typeface="+mj-lt"/>
                <a:ea typeface="Calibri" panose="020F0502020204030204" pitchFamily="34" charset="0"/>
                <a:cs typeface="Calibri" panose="020F0502020204030204" pitchFamily="34" charset="0"/>
              </a:rPr>
              <a:t>Ares</a:t>
            </a:r>
            <a:r>
              <a:rPr kumimoji="0" lang="lt-LT" altLang="lt-LT" sz="2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(2024)8853456, rekomenduoti vadovaujančiajai institucijai papildyti SVVP 2021-2027 m. programos veiksmų įgyvendinimo planą nauju konkrečiu veiksmu „Pasienio stebėjimo pajėgumų prie sienos su Rusija ir Baltarusija stiprinimas”, Nr. BMVI/2024/SA/1.4.2 ir pagal šį veiksmą numatytu įgyvendinti projektu, atitinkamai padidinant techninei paramai skirtą finansavimą:  </a:t>
            </a:r>
            <a:endParaRPr kumimoji="0" lang="lt-LT" altLang="lt-LT" sz="2400" b="0" i="0" u="none" strike="noStrike" cap="none" normalizeH="0" baseline="0" dirty="0">
              <a:ln>
                <a:noFill/>
              </a:ln>
              <a:solidFill>
                <a:schemeClr val="tx1"/>
              </a:solidFill>
              <a:effectLst/>
              <a:latin typeface="+mj-lt"/>
            </a:endParaRPr>
          </a:p>
          <a:p>
            <a:pPr marL="0" marR="0" lvl="0" indent="539750" algn="l" defTabSz="914400" rtl="0" eaLnBrk="0" fontAlgn="base" latinLnBrk="0" hangingPunct="0">
              <a:lnSpc>
                <a:spcPct val="100000"/>
              </a:lnSpc>
              <a:spcBef>
                <a:spcPct val="0"/>
              </a:spcBef>
              <a:spcAft>
                <a:spcPct val="0"/>
              </a:spcAft>
              <a:buClrTx/>
              <a:buSzTx/>
              <a:buFontTx/>
              <a:buNone/>
              <a:tabLst>
                <a:tab pos="539750" algn="l"/>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D002DC1D-23CB-FDF7-45C1-FA9FE0D612AA}"/>
              </a:ext>
            </a:extLst>
          </p:cNvPr>
          <p:cNvGraphicFramePr>
            <a:graphicFrameLocks noGrp="1"/>
          </p:cNvGraphicFramePr>
          <p:nvPr>
            <p:extLst>
              <p:ext uri="{D42A27DB-BD31-4B8C-83A1-F6EECF244321}">
                <p14:modId xmlns:p14="http://schemas.microsoft.com/office/powerpoint/2010/main" val="2520042490"/>
              </p:ext>
            </p:extLst>
          </p:nvPr>
        </p:nvGraphicFramePr>
        <p:xfrm>
          <a:off x="285749" y="5742415"/>
          <a:ext cx="11620501" cy="731520"/>
        </p:xfrm>
        <a:graphic>
          <a:graphicData uri="http://schemas.openxmlformats.org/drawingml/2006/table">
            <a:tbl>
              <a:tblPr firstRow="1" firstCol="1" bandRow="1">
                <a:tableStyleId>{5C22544A-7EE6-4342-B048-85BDC9FD1C3A}</a:tableStyleId>
              </a:tblPr>
              <a:tblGrid>
                <a:gridCol w="5457149">
                  <a:extLst>
                    <a:ext uri="{9D8B030D-6E8A-4147-A177-3AD203B41FA5}">
                      <a16:colId xmlns:a16="http://schemas.microsoft.com/office/drawing/2014/main" val="997138958"/>
                    </a:ext>
                  </a:extLst>
                </a:gridCol>
                <a:gridCol w="2110646">
                  <a:extLst>
                    <a:ext uri="{9D8B030D-6E8A-4147-A177-3AD203B41FA5}">
                      <a16:colId xmlns:a16="http://schemas.microsoft.com/office/drawing/2014/main" val="515074292"/>
                    </a:ext>
                  </a:extLst>
                </a:gridCol>
                <a:gridCol w="2029672">
                  <a:extLst>
                    <a:ext uri="{9D8B030D-6E8A-4147-A177-3AD203B41FA5}">
                      <a16:colId xmlns:a16="http://schemas.microsoft.com/office/drawing/2014/main" val="3936392026"/>
                    </a:ext>
                  </a:extLst>
                </a:gridCol>
                <a:gridCol w="2023034">
                  <a:extLst>
                    <a:ext uri="{9D8B030D-6E8A-4147-A177-3AD203B41FA5}">
                      <a16:colId xmlns:a16="http://schemas.microsoft.com/office/drawing/2014/main" val="1563402274"/>
                    </a:ext>
                  </a:extLst>
                </a:gridCol>
              </a:tblGrid>
              <a:tr h="0">
                <a:tc>
                  <a:txBody>
                    <a:bodyPr/>
                    <a:lstStyle/>
                    <a:p>
                      <a:pPr>
                        <a:lnSpc>
                          <a:spcPct val="115000"/>
                        </a:lnSpc>
                        <a:spcAft>
                          <a:spcPts val="800"/>
                        </a:spcAft>
                      </a:pPr>
                      <a:r>
                        <a:rPr lang="lt-LT" sz="1800" b="0" dirty="0">
                          <a:solidFill>
                            <a:schemeClr val="tx1"/>
                          </a:solidFill>
                          <a:effectLst/>
                          <a:latin typeface="+mj-lt"/>
                        </a:rPr>
                        <a:t>Techninė parama administruojančioms institucijoms </a:t>
                      </a:r>
                    </a:p>
                    <a:p>
                      <a:pPr>
                        <a:lnSpc>
                          <a:spcPct val="115000"/>
                        </a:lnSpc>
                        <a:spcAft>
                          <a:spcPts val="800"/>
                        </a:spcAft>
                      </a:pPr>
                      <a:r>
                        <a:rPr lang="lt-LT" sz="1800" dirty="0">
                          <a:solidFill>
                            <a:schemeClr val="tx1"/>
                          </a:solidFill>
                          <a:effectLst/>
                          <a:latin typeface="+mj-lt"/>
                        </a:rPr>
                        <a:t>(+ </a:t>
                      </a:r>
                      <a:r>
                        <a:rPr lang="en-US" sz="1800" b="1" kern="1200" dirty="0">
                          <a:solidFill>
                            <a:schemeClr val="tx1"/>
                          </a:solidFill>
                          <a:effectLst/>
                          <a:latin typeface="+mj-lt"/>
                          <a:ea typeface="+mn-ea"/>
                          <a:cs typeface="+mn-cs"/>
                        </a:rPr>
                        <a:t>871 689</a:t>
                      </a:r>
                      <a:r>
                        <a:rPr lang="lt-LT" sz="1800" b="1" kern="1200" dirty="0">
                          <a:solidFill>
                            <a:schemeClr val="tx1"/>
                          </a:solidFill>
                          <a:effectLst/>
                          <a:latin typeface="+mj-lt"/>
                          <a:ea typeface="+mn-ea"/>
                          <a:cs typeface="+mn-cs"/>
                        </a:rPr>
                        <a:t>,</a:t>
                      </a:r>
                      <a:r>
                        <a:rPr lang="en-US" sz="1800" b="1" kern="1200" dirty="0">
                          <a:solidFill>
                            <a:schemeClr val="tx1"/>
                          </a:solidFill>
                          <a:effectLst/>
                          <a:latin typeface="+mj-lt"/>
                          <a:ea typeface="+mn-ea"/>
                          <a:cs typeface="+mn-cs"/>
                        </a:rPr>
                        <a:t>60 </a:t>
                      </a:r>
                      <a:r>
                        <a:rPr lang="en-US" sz="1800" dirty="0">
                          <a:solidFill>
                            <a:schemeClr val="tx1"/>
                          </a:solidFill>
                          <a:effectLst/>
                          <a:latin typeface="+mj-lt"/>
                        </a:rPr>
                        <a:t>EUR)</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r>
                        <a:rPr lang="lt-LT" sz="2400" b="1" strike="sngStrike" kern="1200" dirty="0">
                          <a:solidFill>
                            <a:schemeClr val="tx1"/>
                          </a:solidFill>
                          <a:effectLst/>
                          <a:latin typeface="+mj-lt"/>
                          <a:ea typeface="+mn-ea"/>
                          <a:cs typeface="+mn-cs"/>
                        </a:rPr>
                        <a:t>19 372 350,78</a:t>
                      </a:r>
                    </a:p>
                    <a:p>
                      <a:pPr algn="r"/>
                      <a:r>
                        <a:rPr lang="lt-LT" sz="2400" b="1" strike="noStrike" kern="1200" dirty="0">
                          <a:solidFill>
                            <a:schemeClr val="tx1"/>
                          </a:solidFill>
                          <a:effectLst/>
                          <a:latin typeface="+mj-lt"/>
                          <a:ea typeface="+mn-ea"/>
                          <a:cs typeface="+mn-cs"/>
                        </a:rPr>
                        <a:t>20 244 040,38</a:t>
                      </a:r>
                    </a:p>
                  </a:txBody>
                  <a:tcPr marL="68580" marR="68580" marT="0" marB="0">
                    <a:noFill/>
                  </a:tcPr>
                </a:tc>
                <a:tc>
                  <a:txBody>
                    <a:bodyPr/>
                    <a:lstStyle/>
                    <a:p>
                      <a:pPr algn="r">
                        <a:lnSpc>
                          <a:spcPct val="115000"/>
                        </a:lnSpc>
                        <a:spcAft>
                          <a:spcPts val="800"/>
                        </a:spcAft>
                      </a:pPr>
                      <a:r>
                        <a:rPr lang="lt-LT" sz="2400" b="0" dirty="0">
                          <a:solidFill>
                            <a:schemeClr val="tx1"/>
                          </a:solidFill>
                          <a:effectLst/>
                          <a:latin typeface="+mj-lt"/>
                        </a:rPr>
                        <a:t>0</a:t>
                      </a:r>
                      <a:endParaRPr lang="lt-LT"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algn="r"/>
                      <a:r>
                        <a:rPr lang="lt-LT" sz="2400" b="1" strike="sngStrike" kern="1200" dirty="0">
                          <a:solidFill>
                            <a:schemeClr val="tx1"/>
                          </a:solidFill>
                          <a:effectLst/>
                          <a:latin typeface="+mj-lt"/>
                          <a:ea typeface="+mn-ea"/>
                          <a:cs typeface="+mn-cs"/>
                        </a:rPr>
                        <a:t>19 372 350,78</a:t>
                      </a:r>
                    </a:p>
                    <a:p>
                      <a:pPr algn="r"/>
                      <a:r>
                        <a:rPr lang="lt-LT" sz="2400" b="1" strike="noStrike" kern="1200" dirty="0">
                          <a:solidFill>
                            <a:schemeClr val="tx1"/>
                          </a:solidFill>
                          <a:effectLst/>
                          <a:latin typeface="+mj-lt"/>
                          <a:ea typeface="+mn-ea"/>
                          <a:cs typeface="+mn-cs"/>
                        </a:rPr>
                        <a:t>20 244 040,38</a:t>
                      </a:r>
                    </a:p>
                  </a:txBody>
                  <a:tcPr marL="68580" marR="68580" marT="0" marB="0">
                    <a:noFill/>
                  </a:tcPr>
                </a:tc>
                <a:extLst>
                  <a:ext uri="{0D108BD9-81ED-4DB2-BD59-A6C34878D82A}">
                    <a16:rowId xmlns:a16="http://schemas.microsoft.com/office/drawing/2014/main" val="3537743612"/>
                  </a:ext>
                </a:extLst>
              </a:tr>
            </a:tbl>
          </a:graphicData>
        </a:graphic>
      </p:graphicFrame>
      <p:graphicFrame>
        <p:nvGraphicFramePr>
          <p:cNvPr id="5" name="Table 4">
            <a:extLst>
              <a:ext uri="{FF2B5EF4-FFF2-40B4-BE49-F238E27FC236}">
                <a16:creationId xmlns:a16="http://schemas.microsoft.com/office/drawing/2014/main" id="{867DBF22-C867-066C-0C42-DBE93D935D6F}"/>
              </a:ext>
            </a:extLst>
          </p:cNvPr>
          <p:cNvGraphicFramePr>
            <a:graphicFrameLocks noGrp="1"/>
          </p:cNvGraphicFramePr>
          <p:nvPr>
            <p:extLst>
              <p:ext uri="{D42A27DB-BD31-4B8C-83A1-F6EECF244321}">
                <p14:modId xmlns:p14="http://schemas.microsoft.com/office/powerpoint/2010/main" val="1187071045"/>
              </p:ext>
            </p:extLst>
          </p:nvPr>
        </p:nvGraphicFramePr>
        <p:xfrm>
          <a:off x="263348" y="2628029"/>
          <a:ext cx="11595798" cy="2875843"/>
        </p:xfrm>
        <a:graphic>
          <a:graphicData uri="http://schemas.openxmlformats.org/drawingml/2006/table">
            <a:tbl>
              <a:tblPr/>
              <a:tblGrid>
                <a:gridCol w="11595798">
                  <a:extLst>
                    <a:ext uri="{9D8B030D-6E8A-4147-A177-3AD203B41FA5}">
                      <a16:colId xmlns:a16="http://schemas.microsoft.com/office/drawing/2014/main" val="2006995111"/>
                    </a:ext>
                  </a:extLst>
                </a:gridCol>
              </a:tblGrid>
              <a:tr h="287584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98680828"/>
                  </a:ext>
                </a:extLst>
              </a:tr>
            </a:tbl>
          </a:graphicData>
        </a:graphic>
      </p:graphicFrame>
      <p:graphicFrame>
        <p:nvGraphicFramePr>
          <p:cNvPr id="6" name="Table 5">
            <a:extLst>
              <a:ext uri="{FF2B5EF4-FFF2-40B4-BE49-F238E27FC236}">
                <a16:creationId xmlns:a16="http://schemas.microsoft.com/office/drawing/2014/main" id="{C43D1396-C444-3E27-901C-E6868A4A2D42}"/>
              </a:ext>
            </a:extLst>
          </p:cNvPr>
          <p:cNvGraphicFramePr>
            <a:graphicFrameLocks noGrp="1"/>
          </p:cNvGraphicFramePr>
          <p:nvPr>
            <p:extLst>
              <p:ext uri="{D42A27DB-BD31-4B8C-83A1-F6EECF244321}">
                <p14:modId xmlns:p14="http://schemas.microsoft.com/office/powerpoint/2010/main" val="2081600090"/>
              </p:ext>
            </p:extLst>
          </p:nvPr>
        </p:nvGraphicFramePr>
        <p:xfrm>
          <a:off x="267052" y="5766888"/>
          <a:ext cx="11575701" cy="733529"/>
        </p:xfrm>
        <a:graphic>
          <a:graphicData uri="http://schemas.openxmlformats.org/drawingml/2006/table">
            <a:tbl>
              <a:tblPr/>
              <a:tblGrid>
                <a:gridCol w="11575701">
                  <a:extLst>
                    <a:ext uri="{9D8B030D-6E8A-4147-A177-3AD203B41FA5}">
                      <a16:colId xmlns:a16="http://schemas.microsoft.com/office/drawing/2014/main" val="2928224910"/>
                    </a:ext>
                  </a:extLst>
                </a:gridCol>
              </a:tblGrid>
              <a:tr h="73352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777132635"/>
                  </a:ext>
                </a:extLst>
              </a:tr>
            </a:tbl>
          </a:graphicData>
        </a:graphic>
      </p:graphicFrame>
    </p:spTree>
    <p:extLst>
      <p:ext uri="{BB962C8B-B14F-4D97-AF65-F5344CB8AC3E}">
        <p14:creationId xmlns:p14="http://schemas.microsoft.com/office/powerpoint/2010/main" val="1941468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4252</TotalTime>
  <Words>2384</Words>
  <Application>Microsoft Office PowerPoint</Application>
  <PresentationFormat>Widescreen</PresentationFormat>
  <Paragraphs>392</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Nurito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St</dc:creator>
  <cp:lastModifiedBy>Violeta Plotnikovienė</cp:lastModifiedBy>
  <cp:revision>190</cp:revision>
  <dcterms:created xsi:type="dcterms:W3CDTF">2023-08-21T19:27:35Z</dcterms:created>
  <dcterms:modified xsi:type="dcterms:W3CDTF">2025-02-12T11:48:57Z</dcterms:modified>
</cp:coreProperties>
</file>