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
  </p:notesMasterIdLst>
  <p:sldIdLst>
    <p:sldId id="256" r:id="rId2"/>
    <p:sldId id="259" r:id="rId3"/>
    <p:sldId id="258" r:id="rId4"/>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018312-BBAC-43BE-8F1C-0EBEDBB71F60}" type="datetimeFigureOut">
              <a:rPr lang="lt-LT" smtClean="0"/>
              <a:t>2026-03-13</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792A57-6173-415F-B31B-B9173FADC8D3}" type="slidenum">
              <a:rPr lang="lt-LT" smtClean="0"/>
              <a:t>‹#›</a:t>
            </a:fld>
            <a:endParaRPr lang="lt-LT"/>
          </a:p>
        </p:txBody>
      </p:sp>
    </p:spTree>
    <p:extLst>
      <p:ext uri="{BB962C8B-B14F-4D97-AF65-F5344CB8AC3E}">
        <p14:creationId xmlns:p14="http://schemas.microsoft.com/office/powerpoint/2010/main" val="27359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indent="0">
              <a:buNone/>
            </a:pPr>
            <a:endParaRPr lang="lt-LT" baseline="0" dirty="0"/>
          </a:p>
        </p:txBody>
      </p:sp>
      <p:sp>
        <p:nvSpPr>
          <p:cNvPr id="4" name="Skaidrės numerio vietos rezervavimo ženklas 3"/>
          <p:cNvSpPr>
            <a:spLocks noGrp="1"/>
          </p:cNvSpPr>
          <p:nvPr>
            <p:ph type="sldNum" sz="quarter" idx="10"/>
          </p:nvPr>
        </p:nvSpPr>
        <p:spPr/>
        <p:txBody>
          <a:bodyPr/>
          <a:lstStyle/>
          <a:p>
            <a:fld id="{F0DE410F-E5D2-4809-B2D0-F36D699BEC17}" type="slidenum">
              <a:rPr lang="lt-LT" smtClean="0"/>
              <a:t>2</a:t>
            </a:fld>
            <a:endParaRPr lang="lt-LT"/>
          </a:p>
        </p:txBody>
      </p:sp>
    </p:spTree>
    <p:extLst>
      <p:ext uri="{BB962C8B-B14F-4D97-AF65-F5344CB8AC3E}">
        <p14:creationId xmlns:p14="http://schemas.microsoft.com/office/powerpoint/2010/main" val="634495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LRV programa – </a:t>
            </a:r>
            <a:r>
              <a:rPr lang="lt-LT" dirty="0" err="1"/>
              <a:t>t.y</a:t>
            </a:r>
            <a:r>
              <a:rPr lang="lt-LT" dirty="0"/>
              <a:t>. </a:t>
            </a:r>
            <a:r>
              <a:rPr lang="en-US" dirty="0"/>
              <a:t>4</a:t>
            </a:r>
            <a:r>
              <a:rPr lang="en-US" baseline="0" dirty="0"/>
              <a:t> met</a:t>
            </a:r>
            <a:r>
              <a:rPr lang="lt-LT" baseline="0" dirty="0"/>
              <a:t>ų epizodas </a:t>
            </a:r>
            <a:r>
              <a:rPr lang="en-US" baseline="0" dirty="0"/>
              <a:t>10 met</a:t>
            </a:r>
            <a:r>
              <a:rPr lang="lt-LT" baseline="0" dirty="0"/>
              <a:t>ų NPP laikotarpyje</a:t>
            </a:r>
            <a:endParaRPr lang="en-US" dirty="0"/>
          </a:p>
        </p:txBody>
      </p:sp>
      <p:sp>
        <p:nvSpPr>
          <p:cNvPr id="4" name="Slide Number Placeholder 3"/>
          <p:cNvSpPr>
            <a:spLocks noGrp="1"/>
          </p:cNvSpPr>
          <p:nvPr>
            <p:ph type="sldNum" sz="quarter" idx="10"/>
          </p:nvPr>
        </p:nvSpPr>
        <p:spPr/>
        <p:txBody>
          <a:bodyPr/>
          <a:lstStyle/>
          <a:p>
            <a:fld id="{CD13205C-20BA-49DE-8291-99D45EAF8622}" type="slidenum">
              <a:rPr lang="en-US" smtClean="0"/>
              <a:t>3</a:t>
            </a:fld>
            <a:endParaRPr lang="en-US"/>
          </a:p>
        </p:txBody>
      </p:sp>
    </p:spTree>
    <p:extLst>
      <p:ext uri="{BB962C8B-B14F-4D97-AF65-F5344CB8AC3E}">
        <p14:creationId xmlns:p14="http://schemas.microsoft.com/office/powerpoint/2010/main" val="2555872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150358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17305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640679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Image Layouts">
    <p:spTree>
      <p:nvGrpSpPr>
        <p:cNvPr id="1" name=""/>
        <p:cNvGrpSpPr/>
        <p:nvPr/>
      </p:nvGrpSpPr>
      <p:grpSpPr>
        <a:xfrm>
          <a:off x="0" y="0"/>
          <a:ext cx="0" cy="0"/>
          <a:chOff x="0" y="0"/>
          <a:chExt cx="0" cy="0"/>
        </a:xfrm>
      </p:grpSpPr>
      <p:sp>
        <p:nvSpPr>
          <p:cNvPr id="27" name="Picture Placeholder 7"/>
          <p:cNvSpPr>
            <a:spLocks noGrp="1"/>
          </p:cNvSpPr>
          <p:nvPr>
            <p:ph type="pic" sz="quarter" idx="10" hasCustomPrompt="1"/>
          </p:nvPr>
        </p:nvSpPr>
        <p:spPr>
          <a:xfrm>
            <a:off x="0" y="0"/>
            <a:ext cx="12192000" cy="6858000"/>
          </a:xfrm>
          <a:prstGeom prst="rect">
            <a:avLst/>
          </a:prstGeom>
          <a:solidFill>
            <a:schemeClr val="tx2">
              <a:lumMod val="10000"/>
              <a:lumOff val="90000"/>
            </a:schemeClr>
          </a:solidFill>
          <a:ln w="19050">
            <a:noFill/>
          </a:ln>
        </p:spPr>
        <p:txBody>
          <a:bodyPr lIns="0" tIns="91440" rIns="0" bIns="2194560" anchor="b"/>
          <a:lstStyle>
            <a:lvl1pPr algn="ctr" rtl="0">
              <a:buNone/>
              <a:defRPr sz="1867">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276521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137499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029470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174366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7" name="Datos vietos rezervavimo ženklas 6"/>
          <p:cNvSpPr>
            <a:spLocks noGrp="1"/>
          </p:cNvSpPr>
          <p:nvPr>
            <p:ph type="dt" sz="half" idx="10"/>
          </p:nvPr>
        </p:nvSpPr>
        <p:spPr/>
        <p:txBody>
          <a:bodyPr/>
          <a:lstStyle/>
          <a:p>
            <a:fld id="{0B45C33B-4033-4830-9901-30FAC0D9DE0E}" type="datetimeFigureOut">
              <a:rPr lang="lt-LT" smtClean="0"/>
              <a:t>2026-03-13</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03915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0B45C33B-4033-4830-9901-30FAC0D9DE0E}" type="datetimeFigureOut">
              <a:rPr lang="lt-LT" smtClean="0"/>
              <a:t>2026-03-13</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123656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0B45C33B-4033-4830-9901-30FAC0D9DE0E}" type="datetimeFigureOut">
              <a:rPr lang="lt-LT" smtClean="0"/>
              <a:t>2026-03-13</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706343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233070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9032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DEC684-068F-4842-A314-BAD59B5F6803}" type="slidenum">
              <a:rPr lang="lt-LT" smtClean="0"/>
              <a:t>‹#›</a:t>
            </a:fld>
            <a:endParaRPr lang="lt-LT"/>
          </a:p>
        </p:txBody>
      </p:sp>
    </p:spTree>
    <p:extLst>
      <p:ext uri="{BB962C8B-B14F-4D97-AF65-F5344CB8AC3E}">
        <p14:creationId xmlns:p14="http://schemas.microsoft.com/office/powerpoint/2010/main" val="3293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www.e-tar.lt/portal/lt/legalAct/d492e050f7dd11eaa12ad7c04a383ca0/as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e-tar.lt/portal/lt/legalAct/2628ef40118a11ee9f7ec2ffce8b47bc"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inis pavadinimas 2"/>
          <p:cNvSpPr>
            <a:spLocks noGrp="1"/>
          </p:cNvSpPr>
          <p:nvPr>
            <p:ph type="subTitle" idx="1"/>
          </p:nvPr>
        </p:nvSpPr>
        <p:spPr>
          <a:xfrm>
            <a:off x="0" y="992567"/>
            <a:ext cx="12192000" cy="5382935"/>
          </a:xfrm>
        </p:spPr>
        <p:txBody>
          <a:bodyPr>
            <a:normAutofit/>
          </a:bodyPr>
          <a:lstStyle/>
          <a:p>
            <a:endParaRPr lang="lt-LT" dirty="0"/>
          </a:p>
          <a:p>
            <a:r>
              <a:rPr lang="lt-LT" dirty="0"/>
              <a:t>Nacionalinio pažangos plano </a:t>
            </a:r>
            <a:endParaRPr lang="lt-LT" b="1" dirty="0"/>
          </a:p>
          <a:p>
            <a:r>
              <a:rPr lang="lt-LT" dirty="0"/>
              <a:t>Viešojo saugumo stiprinimo plėtros programos</a:t>
            </a:r>
            <a:r>
              <a:rPr lang="lt-LT" b="1" dirty="0"/>
              <a:t> </a:t>
            </a:r>
          </a:p>
          <a:p>
            <a:r>
              <a:rPr lang="lt-LT" dirty="0"/>
              <a:t>Pažangos priemonės “Stiprinti ES išorės sienos ir neteisėtos migracijos</a:t>
            </a:r>
          </a:p>
          <a:p>
            <a:r>
              <a:rPr lang="lt-LT" dirty="0"/>
              <a:t>kontrolės pajėgumus ir gebėjimus”</a:t>
            </a:r>
            <a:endParaRPr lang="lt-LT" b="1" dirty="0"/>
          </a:p>
          <a:p>
            <a:r>
              <a:rPr lang="lt-LT" dirty="0"/>
              <a:t>ir </a:t>
            </a:r>
          </a:p>
          <a:p>
            <a:r>
              <a:rPr lang="pt-BR" b="1" dirty="0">
                <a:solidFill>
                  <a:srgbClr val="0070C0"/>
                </a:solidFill>
              </a:rPr>
              <a:t>Sienų valdymo ir vizų politikos finansinės paramos</a:t>
            </a:r>
            <a:endParaRPr lang="lt-LT" dirty="0"/>
          </a:p>
          <a:p>
            <a:r>
              <a:rPr lang="lt-LT" b="1" dirty="0">
                <a:effectLst>
                  <a:outerShdw blurRad="38100" dist="38100" dir="2700000" algn="tl">
                    <a:srgbClr val="000000">
                      <a:alpha val="43137"/>
                    </a:srgbClr>
                  </a:outerShdw>
                </a:effectLst>
              </a:rPr>
              <a:t>Intervencinė logika</a:t>
            </a:r>
            <a:endParaRPr lang="lt-LT" dirty="0"/>
          </a:p>
          <a:p>
            <a:endParaRPr lang="en-GB" dirty="0"/>
          </a:p>
          <a:p>
            <a:r>
              <a:rPr lang="lt-LT" sz="1400" dirty="0"/>
              <a:t>2026 m. kovas</a:t>
            </a:r>
          </a:p>
        </p:txBody>
      </p:sp>
      <p:grpSp>
        <p:nvGrpSpPr>
          <p:cNvPr id="13" name="Group 12">
            <a:extLst>
              <a:ext uri="{FF2B5EF4-FFF2-40B4-BE49-F238E27FC236}">
                <a16:creationId xmlns:a16="http://schemas.microsoft.com/office/drawing/2014/main" id="{64B9FE54-4A63-0DF7-C1EA-2D1A56CE7810}"/>
              </a:ext>
            </a:extLst>
          </p:cNvPr>
          <p:cNvGrpSpPr/>
          <p:nvPr/>
        </p:nvGrpSpPr>
        <p:grpSpPr>
          <a:xfrm>
            <a:off x="3670950" y="172452"/>
            <a:ext cx="4712652" cy="955675"/>
            <a:chOff x="2827572" y="154697"/>
            <a:chExt cx="4712652" cy="955675"/>
          </a:xfrm>
        </p:grpSpPr>
        <p:pic>
          <p:nvPicPr>
            <p:cNvPr id="10" name="Graphic 5">
              <a:extLst>
                <a:ext uri="{FF2B5EF4-FFF2-40B4-BE49-F238E27FC236}">
                  <a16:creationId xmlns:a16="http://schemas.microsoft.com/office/drawing/2014/main" id="{901CC8EB-6AB0-D1BA-540E-876A9EFCF512}"/>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r="66324"/>
            <a:stretch/>
          </p:blipFill>
          <p:spPr>
            <a:xfrm>
              <a:off x="2827572" y="279411"/>
              <a:ext cx="2759075" cy="748792"/>
            </a:xfrm>
            <a:prstGeom prst="rect">
              <a:avLst/>
            </a:prstGeom>
          </p:spPr>
        </p:pic>
        <p:pic>
          <p:nvPicPr>
            <p:cNvPr id="11" name="Picture 10" descr="A logo with text and a picture of a person  Description automatically generated">
              <a:extLst>
                <a:ext uri="{FF2B5EF4-FFF2-40B4-BE49-F238E27FC236}">
                  <a16:creationId xmlns:a16="http://schemas.microsoft.com/office/drawing/2014/main" id="{67B5B8BE-B6F8-DC08-888A-A0006ED4DE5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1384" y="154697"/>
              <a:ext cx="2148840" cy="955675"/>
            </a:xfrm>
            <a:prstGeom prst="rect">
              <a:avLst/>
            </a:prstGeom>
            <a:noFill/>
            <a:ln>
              <a:noFill/>
            </a:ln>
          </p:spPr>
        </p:pic>
      </p:grpSp>
    </p:spTree>
    <p:extLst>
      <p:ext uri="{BB962C8B-B14F-4D97-AF65-F5344CB8AC3E}">
        <p14:creationId xmlns:p14="http://schemas.microsoft.com/office/powerpoint/2010/main" val="412516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Lentelė 3"/>
          <p:cNvGraphicFramePr>
            <a:graphicFrameLocks noGrp="1"/>
          </p:cNvGraphicFramePr>
          <p:nvPr>
            <p:extLst>
              <p:ext uri="{D42A27DB-BD31-4B8C-83A1-F6EECF244321}">
                <p14:modId xmlns:p14="http://schemas.microsoft.com/office/powerpoint/2010/main" val="2861945864"/>
              </p:ext>
            </p:extLst>
          </p:nvPr>
        </p:nvGraphicFramePr>
        <p:xfrm>
          <a:off x="239349" y="487235"/>
          <a:ext cx="11613345" cy="878235"/>
        </p:xfrm>
        <a:graphic>
          <a:graphicData uri="http://schemas.openxmlformats.org/drawingml/2006/table">
            <a:tbl>
              <a:tblPr firstRow="1" firstCol="1" bandRow="1">
                <a:tableStyleId>{5C22544A-7EE6-4342-B048-85BDC9FD1C3A}</a:tableStyleId>
              </a:tblPr>
              <a:tblGrid>
                <a:gridCol w="11613345">
                  <a:extLst>
                    <a:ext uri="{9D8B030D-6E8A-4147-A177-3AD203B41FA5}">
                      <a16:colId xmlns:a16="http://schemas.microsoft.com/office/drawing/2014/main" val="20000"/>
                    </a:ext>
                  </a:extLst>
                </a:gridCol>
              </a:tblGrid>
              <a:tr h="432254">
                <a:tc>
                  <a:txBody>
                    <a:bodyPr/>
                    <a:lstStyle/>
                    <a:p>
                      <a:pPr algn="l">
                        <a:lnSpc>
                          <a:spcPct val="115000"/>
                        </a:lnSpc>
                        <a:spcAft>
                          <a:spcPts val="0"/>
                        </a:spcAft>
                      </a:pPr>
                      <a:r>
                        <a:rPr lang="lt-LT" sz="1200" b="1" noProof="0" dirty="0">
                          <a:solidFill>
                            <a:schemeClr val="tx1"/>
                          </a:solidFill>
                          <a:effectLst/>
                        </a:rPr>
                        <a:t>NPP 10 tikslas</a:t>
                      </a:r>
                      <a:endParaRPr lang="en-GB" sz="1200" b="1" noProof="0" dirty="0">
                        <a:solidFill>
                          <a:schemeClr val="tx1"/>
                        </a:solidFill>
                        <a:effectLst/>
                      </a:endParaRPr>
                    </a:p>
                    <a:p>
                      <a:pPr algn="l">
                        <a:lnSpc>
                          <a:spcPct val="115000"/>
                        </a:lnSpc>
                        <a:spcAft>
                          <a:spcPts val="0"/>
                        </a:spcAft>
                      </a:pPr>
                      <a:r>
                        <a:rPr lang="lt-LT" sz="1000" b="1" kern="1200" baseline="0" noProof="0" dirty="0">
                          <a:solidFill>
                            <a:srgbClr val="0070C0"/>
                          </a:solidFill>
                          <a:effectLst/>
                          <a:latin typeface="+mn-lt"/>
                          <a:ea typeface="+mn-ea"/>
                          <a:cs typeface="+mn-cs"/>
                        </a:rPr>
                        <a:t>10 strateginis tikslas. </a:t>
                      </a:r>
                      <a:r>
                        <a:rPr lang="lt-LT" sz="1000" b="0" kern="1200" baseline="0" noProof="0" dirty="0">
                          <a:solidFill>
                            <a:schemeClr val="tx1"/>
                          </a:solidFill>
                          <a:effectLst/>
                          <a:latin typeface="+mn-lt"/>
                          <a:ea typeface="+mn-ea"/>
                          <a:cs typeface="+mn-cs"/>
                        </a:rPr>
                        <a:t>Stip</a:t>
                      </a:r>
                      <a:r>
                        <a:rPr lang="lt-LT" sz="1000" b="0" kern="1200" baseline="0" dirty="0">
                          <a:solidFill>
                            <a:schemeClr val="tx1"/>
                          </a:solidFill>
                          <a:effectLst/>
                          <a:latin typeface="+mn-lt"/>
                          <a:ea typeface="+mn-ea"/>
                          <a:cs typeface="+mn-cs"/>
                        </a:rPr>
                        <a:t>rinti nacionalinį saugumą (07-018-10)</a:t>
                      </a: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45981">
                <a:tc>
                  <a:txBody>
                    <a:bodyPr/>
                    <a:lstStyle/>
                    <a:p>
                      <a:pPr algn="l">
                        <a:lnSpc>
                          <a:spcPct val="115000"/>
                        </a:lnSpc>
                        <a:spcAft>
                          <a:spcPts val="0"/>
                        </a:spcAft>
                      </a:pPr>
                      <a:r>
                        <a:rPr lang="lt-LT" sz="1200" b="1" noProof="0" dirty="0">
                          <a:solidFill>
                            <a:schemeClr val="tx1"/>
                          </a:solidFill>
                          <a:effectLst/>
                        </a:rPr>
                        <a:t>NPP uždavinys</a:t>
                      </a:r>
                      <a:endParaRPr lang="en-GB" sz="1200" b="1" noProof="0" dirty="0">
                        <a:solidFill>
                          <a:schemeClr val="tx1"/>
                        </a:solidFill>
                        <a:effectLst/>
                      </a:endParaRPr>
                    </a:p>
                    <a:p>
                      <a:pPr algn="l">
                        <a:lnSpc>
                          <a:spcPct val="115000"/>
                        </a:lnSpc>
                        <a:spcAft>
                          <a:spcPts val="0"/>
                        </a:spcAft>
                      </a:pPr>
                      <a:r>
                        <a:rPr lang="lt-LT" sz="1000" b="1" kern="1200" baseline="0" noProof="0" dirty="0">
                          <a:solidFill>
                            <a:srgbClr val="0070C0"/>
                          </a:solidFill>
                          <a:effectLst/>
                          <a:latin typeface="+mn-lt"/>
                          <a:ea typeface="+mn-ea"/>
                          <a:cs typeface="+mn-cs"/>
                        </a:rPr>
                        <a:t>10.6 uždavinys. </a:t>
                      </a:r>
                      <a:r>
                        <a:rPr lang="lt-LT" sz="1000" b="0" kern="1200" baseline="0" noProof="0" dirty="0">
                          <a:solidFill>
                            <a:schemeClr val="tx1"/>
                          </a:solidFill>
                          <a:effectLst/>
                          <a:latin typeface="+mn-lt"/>
                          <a:ea typeface="+mn-ea"/>
                          <a:cs typeface="+mn-cs"/>
                        </a:rPr>
                        <a:t>Padidinti ES išorės sienos kontrolės veiksmingumą ir sustiprinti neteisėtos migracijos prevenciją ir kontrolę (07-018-10-06)</a:t>
                      </a:r>
                      <a:endParaRPr lang="lt-LT" sz="1000" b="0" kern="1200" baseline="0" dirty="0">
                        <a:solidFill>
                          <a:schemeClr val="tx1"/>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5" name="TextBox 4"/>
          <p:cNvSpPr txBox="1"/>
          <p:nvPr/>
        </p:nvSpPr>
        <p:spPr>
          <a:xfrm>
            <a:off x="60385" y="76918"/>
            <a:ext cx="3019245" cy="307777"/>
          </a:xfrm>
          <a:prstGeom prst="rect">
            <a:avLst/>
          </a:prstGeom>
          <a:noFill/>
        </p:spPr>
        <p:txBody>
          <a:bodyPr wrap="square" rtlCol="0">
            <a:spAutoFit/>
          </a:bodyPr>
          <a:lstStyle/>
          <a:p>
            <a:pPr algn="ctr"/>
            <a:r>
              <a:rPr lang="lt-LT" sz="1400" b="1" dirty="0"/>
              <a:t>Nacionalinis pažangos planas (</a:t>
            </a:r>
            <a:r>
              <a:rPr lang="lt-LT" sz="1400" b="1" dirty="0">
                <a:latin typeface="Trebuchet MS" panose="020B0603020202020204" pitchFamily="34" charset="0"/>
                <a:hlinkClick r:id="rId3"/>
              </a:rPr>
              <a:t>NPP</a:t>
            </a:r>
            <a:r>
              <a:rPr lang="lt-LT" sz="1400" b="1" dirty="0">
                <a:latin typeface="Trebuchet MS" panose="020B0603020202020204" pitchFamily="34" charset="0"/>
              </a:rPr>
              <a:t>)</a:t>
            </a:r>
          </a:p>
        </p:txBody>
      </p:sp>
      <p:sp>
        <p:nvSpPr>
          <p:cNvPr id="6" name="TextBox 5"/>
          <p:cNvSpPr txBox="1"/>
          <p:nvPr/>
        </p:nvSpPr>
        <p:spPr>
          <a:xfrm>
            <a:off x="202626" y="1468010"/>
            <a:ext cx="5402893" cy="307777"/>
          </a:xfrm>
          <a:prstGeom prst="rect">
            <a:avLst/>
          </a:prstGeom>
          <a:noFill/>
        </p:spPr>
        <p:txBody>
          <a:bodyPr wrap="square" rtlCol="0">
            <a:spAutoFit/>
          </a:bodyPr>
          <a:lstStyle/>
          <a:p>
            <a:r>
              <a:rPr lang="lt-LT" sz="1400" b="1" dirty="0">
                <a:latin typeface="Trebuchet MS" panose="020B0603020202020204" pitchFamily="34" charset="0"/>
              </a:rPr>
              <a:t>07-018 Viešojo saugumo stiprinimo plėtros programa (</a:t>
            </a:r>
            <a:r>
              <a:rPr lang="lt-LT" sz="1400" b="1" dirty="0">
                <a:latin typeface="Trebuchet MS" panose="020B0603020202020204" pitchFamily="34" charset="0"/>
                <a:hlinkClick r:id="rId4"/>
              </a:rPr>
              <a:t>PP</a:t>
            </a:r>
            <a:r>
              <a:rPr lang="lt-LT" sz="1400" b="1" dirty="0">
                <a:latin typeface="Trebuchet MS" panose="020B0603020202020204" pitchFamily="34" charset="0"/>
              </a:rPr>
              <a:t>)</a:t>
            </a:r>
          </a:p>
        </p:txBody>
      </p:sp>
      <p:graphicFrame>
        <p:nvGraphicFramePr>
          <p:cNvPr id="10" name="Lentelė 9"/>
          <p:cNvGraphicFramePr>
            <a:graphicFrameLocks noGrp="1"/>
          </p:cNvGraphicFramePr>
          <p:nvPr>
            <p:extLst>
              <p:ext uri="{D42A27DB-BD31-4B8C-83A1-F6EECF244321}">
                <p14:modId xmlns:p14="http://schemas.microsoft.com/office/powerpoint/2010/main" val="3886179074"/>
              </p:ext>
            </p:extLst>
          </p:nvPr>
        </p:nvGraphicFramePr>
        <p:xfrm>
          <a:off x="239349" y="1850180"/>
          <a:ext cx="11650068" cy="4930902"/>
        </p:xfrm>
        <a:graphic>
          <a:graphicData uri="http://schemas.openxmlformats.org/drawingml/2006/table">
            <a:tbl>
              <a:tblPr firstRow="1" firstCol="1" bandRow="1">
                <a:tableStyleId>{5C22544A-7EE6-4342-B048-85BDC9FD1C3A}</a:tableStyleId>
              </a:tblPr>
              <a:tblGrid>
                <a:gridCol w="11650068">
                  <a:extLst>
                    <a:ext uri="{9D8B030D-6E8A-4147-A177-3AD203B41FA5}">
                      <a16:colId xmlns:a16="http://schemas.microsoft.com/office/drawing/2014/main" val="20000"/>
                    </a:ext>
                  </a:extLst>
                </a:gridCol>
              </a:tblGrid>
              <a:tr h="172886">
                <a:tc>
                  <a:txBody>
                    <a:bodyPr/>
                    <a:lstStyle/>
                    <a:p>
                      <a:pPr algn="l">
                        <a:lnSpc>
                          <a:spcPct val="115000"/>
                        </a:lnSpc>
                        <a:spcAft>
                          <a:spcPts val="0"/>
                        </a:spcAft>
                      </a:pPr>
                      <a:r>
                        <a:rPr lang="lt-LT" sz="1200" b="1" dirty="0">
                          <a:solidFill>
                            <a:schemeClr val="tx1"/>
                          </a:solidFill>
                          <a:effectLst/>
                        </a:rPr>
                        <a:t>Viešojo saugumo stiprinimo ir plėtros uždavinių įgyvendinimo prioritetai (PP III skyrius)</a:t>
                      </a:r>
                      <a:endParaRPr lang="lt-LT" sz="1200" b="1" noProof="0" dirty="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lt-LT" sz="800" b="0" noProof="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27.1. viešojo saugumo institucijų ir jų sistemos pasirengimo atremti hibridines grėsmes ir veikti nepaprastosios padėties, mobilizacijos ir karo padėties metu stiprinimas;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27.2. </a:t>
                      </a:r>
                      <a:r>
                        <a:rPr lang="lt-LT" sz="1000" b="1" noProof="0" dirty="0">
                          <a:solidFill>
                            <a:srgbClr val="0070C0"/>
                          </a:solidFill>
                        </a:rPr>
                        <a:t>ES išorės sienos (Lietuvos Respublikos dalies) apsaugos stiprinimas;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27.3. viešojo saugumo institucijų aprūpinimas pakankamais reikiamų kompetencijų žmogiškaisiais ištekliais;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27.4. nusikaltimų ir kitų teisės pažeidimų prevencijos veiksmingumo didinimas;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27.5. priešgaisrinės saugos efektyvumo didinimas.</a:t>
                      </a:r>
                    </a:p>
                    <a:p>
                      <a:pPr marL="0" marR="0" indent="0" algn="l" defTabSz="914400" rtl="0" eaLnBrk="1" fontAlgn="auto" latinLnBrk="0" hangingPunct="1">
                        <a:lnSpc>
                          <a:spcPct val="100000"/>
                        </a:lnSpc>
                        <a:spcBef>
                          <a:spcPts val="0"/>
                        </a:spcBef>
                        <a:spcAft>
                          <a:spcPts val="0"/>
                        </a:spcAft>
                        <a:buClrTx/>
                        <a:buSzTx/>
                        <a:buFontTx/>
                        <a:buNone/>
                        <a:tabLst/>
                        <a:defRPr/>
                      </a:pPr>
                      <a:endParaRPr lang="lt-LT" sz="1000" b="0" noProof="0" dirty="0">
                        <a:solidFill>
                          <a:schemeClr val="tx1"/>
                        </a:solidFill>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78227">
                <a:tc>
                  <a:txBody>
                    <a:bodyPr/>
                    <a:lstStyle/>
                    <a:p>
                      <a:pPr algn="l">
                        <a:lnSpc>
                          <a:spcPct val="115000"/>
                        </a:lnSpc>
                        <a:spcAft>
                          <a:spcPts val="0"/>
                        </a:spcAft>
                      </a:pPr>
                      <a:r>
                        <a:rPr lang="lt-LT" sz="1200" b="1" dirty="0">
                          <a:solidFill>
                            <a:schemeClr val="tx1"/>
                          </a:solidFill>
                          <a:effectLst/>
                        </a:rPr>
                        <a:t>Viešojo saugumo stiprinimo ir plėtros uždavinių įgyvendinimo kryptys (PP IV skyrius)</a:t>
                      </a:r>
                      <a:endParaRPr lang="lt-LT" sz="1200" b="1" noProof="0" dirty="0">
                        <a:solidFill>
                          <a:schemeClr val="tx1"/>
                        </a:solidFill>
                        <a:effectLst/>
                      </a:endParaRPr>
                    </a:p>
                    <a:p>
                      <a:pPr algn="just">
                        <a:lnSpc>
                          <a:spcPct val="115000"/>
                        </a:lnSpc>
                        <a:spcAft>
                          <a:spcPts val="0"/>
                        </a:spcAft>
                      </a:pPr>
                      <a:r>
                        <a:rPr lang="lt-LT" sz="1000" b="0" noProof="0" dirty="0">
                          <a:solidFill>
                            <a:schemeClr val="tx1"/>
                          </a:solidFill>
                          <a:effectLst/>
                        </a:rPr>
                        <a:t>28. Nacionalinio saugumo strategijos 39 punkte nustatytų ES išorės sienos apsaugos, migracijos procesų valdymo užtikrinimo uždavinių ir </a:t>
                      </a:r>
                      <a:r>
                        <a:rPr lang="lt-LT" sz="1000" b="1" noProof="0" dirty="0">
                          <a:solidFill>
                            <a:srgbClr val="0070C0"/>
                          </a:solidFill>
                          <a:effectLst/>
                        </a:rPr>
                        <a:t>Nacionalinio pažangos plano 10 strateginio tikslo „Stiprinti nacionalinį saugumą“ 10.6 uždavinio „Padidinti ES išorės sienos kontrolės veiksmingumą ir sustiprinti neteisėtos migracijos prevenciją ir kontrolę“ </a:t>
                      </a:r>
                      <a:r>
                        <a:rPr lang="lt-LT" sz="1000" b="1" noProof="0" dirty="0">
                          <a:solidFill>
                            <a:schemeClr val="tx1"/>
                          </a:solidFill>
                          <a:effectLst/>
                        </a:rPr>
                        <a:t>įgyvendinimo kryptys</a:t>
                      </a:r>
                      <a:r>
                        <a:rPr lang="lt-LT" sz="1000" b="0" noProof="0" dirty="0">
                          <a:solidFill>
                            <a:schemeClr val="tx1"/>
                          </a:solidFill>
                          <a:effectLst/>
                        </a:rPr>
                        <a:t>:</a:t>
                      </a:r>
                    </a:p>
                    <a:p>
                      <a:pPr algn="just">
                        <a:lnSpc>
                          <a:spcPct val="115000"/>
                        </a:lnSpc>
                        <a:spcAft>
                          <a:spcPts val="0"/>
                        </a:spcAft>
                      </a:pPr>
                      <a:r>
                        <a:rPr lang="lt-LT" sz="1000" b="0" noProof="0" dirty="0">
                          <a:solidFill>
                            <a:schemeClr val="tx1"/>
                          </a:solidFill>
                          <a:effectLst/>
                        </a:rPr>
                        <a:t>28.1. ES išorės sienos (Lietuvos Respublikos dalies) apsaugai taikomos modernios sienos stebėjimo technologijos ir naudojamas fizinis barjeras, užtikrinama tinkama jų priežiūra;</a:t>
                      </a:r>
                    </a:p>
                    <a:p>
                      <a:pPr algn="just">
                        <a:lnSpc>
                          <a:spcPct val="115000"/>
                        </a:lnSpc>
                        <a:spcAft>
                          <a:spcPts val="0"/>
                        </a:spcAft>
                      </a:pPr>
                      <a:r>
                        <a:rPr lang="lt-LT" sz="1000" b="0" noProof="0" dirty="0">
                          <a:solidFill>
                            <a:schemeClr val="tx1"/>
                          </a:solidFill>
                          <a:effectLst/>
                        </a:rPr>
                        <a:t>28.2. optimizuojami valstybės sieną kontroliuojančių institucijų žmogiškieji ištekliai ir stiprinami jų gebėjimai bei technologiniai pajėgumai, atliepiant grėsmių pobūdį ir išnaudojant technologinę pažangą ir inovacijas;</a:t>
                      </a:r>
                    </a:p>
                    <a:p>
                      <a:pPr algn="just">
                        <a:lnSpc>
                          <a:spcPct val="115000"/>
                        </a:lnSpc>
                        <a:spcAft>
                          <a:spcPts val="0"/>
                        </a:spcAft>
                      </a:pPr>
                      <a:r>
                        <a:rPr lang="lt-LT" sz="1000" b="0" noProof="0" dirty="0">
                          <a:solidFill>
                            <a:schemeClr val="tx1"/>
                          </a:solidFill>
                          <a:effectLst/>
                        </a:rPr>
                        <a:t>28.3. atnaujinama Lietuvos Respublikos pasienio ruožo infrastruktūra, reikalinga operatyviam reagavimui į valstybės sienos pažeidimus ir tinkamai fizinio barjero bei sienos stebėjimo sistemų priežiūrai;</a:t>
                      </a:r>
                    </a:p>
                    <a:p>
                      <a:pPr algn="just">
                        <a:lnSpc>
                          <a:spcPct val="115000"/>
                        </a:lnSpc>
                        <a:spcAft>
                          <a:spcPts val="0"/>
                        </a:spcAft>
                      </a:pPr>
                      <a:r>
                        <a:rPr lang="lt-LT" sz="1000" b="0" noProof="0" dirty="0">
                          <a:solidFill>
                            <a:schemeClr val="tx1"/>
                          </a:solidFill>
                          <a:effectLst/>
                        </a:rPr>
                        <a:t>28.4. plėtojama bendra migracijos procesus apimanti valstybės informacinė sistema ir tobulinami kiti valstybės informaciniai ištekliai: didinamas naudojamų valstybės informacinių sistemų ir registrų funkcionalumas, saugumas ir tarpusavio sąveikumas, taip pat sąveikumas su ES informacinėmis sistemomis, atnaujinama aparatinė ir programinė įranga;</a:t>
                      </a:r>
                    </a:p>
                    <a:p>
                      <a:pPr algn="just">
                        <a:lnSpc>
                          <a:spcPct val="115000"/>
                        </a:lnSpc>
                        <a:spcAft>
                          <a:spcPts val="0"/>
                        </a:spcAft>
                      </a:pPr>
                      <a:r>
                        <a:rPr lang="lt-LT" sz="1000" b="0" noProof="0" dirty="0">
                          <a:solidFill>
                            <a:schemeClr val="tx1"/>
                          </a:solidFill>
                          <a:effectLst/>
                        </a:rPr>
                        <a:t>28.5. didinamas prieglobsčio suteikimo procedūrų operatyvumas, mažinamos galimybės piktnaudžiauti prieglobsčio suteikimo ir vizų ar leidimų gyventi Lietuvos Respublikoje išdavimo sistema;</a:t>
                      </a:r>
                    </a:p>
                    <a:p>
                      <a:pPr algn="just">
                        <a:lnSpc>
                          <a:spcPct val="115000"/>
                        </a:lnSpc>
                        <a:spcAft>
                          <a:spcPts val="0"/>
                        </a:spcAft>
                      </a:pPr>
                      <a:r>
                        <a:rPr lang="lt-LT" sz="1000" b="0" noProof="0" dirty="0">
                          <a:solidFill>
                            <a:schemeClr val="tx1"/>
                          </a:solidFill>
                          <a:effectLst/>
                        </a:rPr>
                        <a:t>28.6. didinamas migrantų priėmimo ir apgyvendinimo sistemos efektyvumas ir gebėjimai greitai ir lanksčiai reaguoti į padėties pokyčius;</a:t>
                      </a:r>
                    </a:p>
                    <a:p>
                      <a:pPr algn="just">
                        <a:lnSpc>
                          <a:spcPct val="115000"/>
                        </a:lnSpc>
                        <a:spcAft>
                          <a:spcPts val="0"/>
                        </a:spcAft>
                      </a:pPr>
                      <a:r>
                        <a:rPr lang="lt-LT" sz="1000" b="0" noProof="0" dirty="0">
                          <a:solidFill>
                            <a:schemeClr val="tx1"/>
                          </a:solidFill>
                          <a:effectLst/>
                        </a:rPr>
                        <a:t>28.7. plėtojama efektyvi neteisėtų migrantų grąžinimo į kilmės šalis sistema;</a:t>
                      </a:r>
                    </a:p>
                    <a:p>
                      <a:pPr algn="just">
                        <a:lnSpc>
                          <a:spcPct val="115000"/>
                        </a:lnSpc>
                        <a:spcAft>
                          <a:spcPts val="0"/>
                        </a:spcAft>
                      </a:pPr>
                      <a:r>
                        <a:rPr lang="lt-LT" sz="1000" b="0" noProof="0" dirty="0">
                          <a:solidFill>
                            <a:schemeClr val="tx1"/>
                          </a:solidFill>
                          <a:effectLst/>
                        </a:rPr>
                        <a:t>28.8. stiprinamas tarptautinis bendradarbiavimas, ypač su Baltijos jūros regiono valstybėmis ir Europos sienų ir pakrančių apsaugos agentūra (FRONTEX).</a:t>
                      </a:r>
                    </a:p>
                    <a:p>
                      <a:pPr algn="just">
                        <a:lnSpc>
                          <a:spcPct val="115000"/>
                        </a:lnSpc>
                        <a:spcAft>
                          <a:spcPts val="0"/>
                        </a:spcAft>
                      </a:pPr>
                      <a:endParaRPr lang="lt-LT" sz="1000" b="0" noProof="0" dirty="0">
                        <a:solidFill>
                          <a:schemeClr val="tx1"/>
                        </a:solidFill>
                        <a:effectLst/>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1993">
                <a:tc>
                  <a:txBody>
                    <a:bodyPr/>
                    <a:lstStyle/>
                    <a:p>
                      <a:pPr algn="l">
                        <a:lnSpc>
                          <a:spcPct val="115000"/>
                        </a:lnSpc>
                        <a:spcAft>
                          <a:spcPts val="0"/>
                        </a:spcAft>
                      </a:pPr>
                      <a:r>
                        <a:rPr lang="lt-LT" sz="1200" b="1" kern="1200" noProof="0" dirty="0">
                          <a:solidFill>
                            <a:schemeClr val="tx1"/>
                          </a:solidFill>
                          <a:effectLst/>
                          <a:latin typeface="+mn-lt"/>
                          <a:ea typeface="+mn-ea"/>
                          <a:cs typeface="+mn-cs"/>
                        </a:rPr>
                        <a:t>Pažangos priemonė (07-018-10-06-01 (PP)</a:t>
                      </a:r>
                    </a:p>
                    <a:p>
                      <a:pPr algn="l">
                        <a:lnSpc>
                          <a:spcPct val="115000"/>
                        </a:lnSpc>
                        <a:spcAft>
                          <a:spcPts val="0"/>
                        </a:spcAft>
                      </a:pPr>
                      <a:endParaRPr lang="lt-LT" sz="800" b="1" kern="1200" noProof="0" dirty="0">
                        <a:solidFill>
                          <a:schemeClr val="tx1"/>
                        </a:solidFill>
                        <a:effectLst/>
                        <a:latin typeface="+mn-lt"/>
                        <a:ea typeface="+mn-ea"/>
                        <a:cs typeface="+mn-cs"/>
                      </a:endParaRPr>
                    </a:p>
                    <a:p>
                      <a:pPr algn="just">
                        <a:lnSpc>
                          <a:spcPct val="115000"/>
                        </a:lnSpc>
                        <a:spcAft>
                          <a:spcPts val="0"/>
                        </a:spcAft>
                      </a:pPr>
                      <a:r>
                        <a:rPr lang="lt-LT" sz="1000" b="0" kern="1200" noProof="0" dirty="0">
                          <a:solidFill>
                            <a:schemeClr val="tx1"/>
                          </a:solidFill>
                          <a:effectLst/>
                          <a:latin typeface="+mn-lt"/>
                          <a:ea typeface="+mn-ea"/>
                          <a:cs typeface="+mn-cs"/>
                        </a:rPr>
                        <a:t>Neteisėtos migracijos ir neteisėto prekių judėjimo keliamų grėsmių problemai spręsti ir Nacionalinio pažangos plano 10 strateginio tikslo „Stiprinti nacionalinį saugumą“ 10.6 uždaviniui „Padidinti ES išorės sienos kontrolės veiksmingumą ir sustiprinti neteisėtos migracijos prevenciją ir kontrolę“ įgyvendinti numatoma pažangos priemonė – </a:t>
                      </a:r>
                      <a:r>
                        <a:rPr lang="lt-LT" sz="1000" b="1" kern="1200" noProof="0" dirty="0">
                          <a:solidFill>
                            <a:srgbClr val="0070C0"/>
                          </a:solidFill>
                          <a:effectLst/>
                          <a:latin typeface="+mn-lt"/>
                          <a:ea typeface="+mn-ea"/>
                          <a:cs typeface="+mn-cs"/>
                        </a:rPr>
                        <a:t>„Stiprinti ES išorės sienos ir neteisėtos migracijos kontrolės pajėgumus ir gebėjimus“.</a:t>
                      </a:r>
                    </a:p>
                    <a:p>
                      <a:pPr algn="l">
                        <a:lnSpc>
                          <a:spcPct val="115000"/>
                        </a:lnSpc>
                        <a:spcAft>
                          <a:spcPts val="0"/>
                        </a:spcAft>
                      </a:pPr>
                      <a:endParaRPr lang="lt-LT" sz="1000" b="1" kern="1200" noProof="0" dirty="0">
                        <a:solidFill>
                          <a:srgbClr val="0070C0"/>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1993">
                <a:tc>
                  <a:txBody>
                    <a:bodyPr/>
                    <a:lstStyle/>
                    <a:p>
                      <a:pPr algn="l">
                        <a:lnSpc>
                          <a:spcPct val="115000"/>
                        </a:lnSpc>
                        <a:spcAft>
                          <a:spcPts val="0"/>
                        </a:spcAft>
                      </a:pPr>
                      <a:r>
                        <a:rPr lang="lt-LT" sz="1200" b="1" noProof="0" dirty="0">
                          <a:solidFill>
                            <a:schemeClr val="tx1"/>
                          </a:solidFill>
                          <a:effectLst/>
                        </a:rPr>
                        <a:t>Pažangos lėšos NPP 10.6 uždaviniui įgyvendinti:</a:t>
                      </a:r>
                    </a:p>
                    <a:p>
                      <a:pPr marL="171450" indent="-171450">
                        <a:buFontTx/>
                        <a:buChar char="-"/>
                      </a:pPr>
                      <a:r>
                        <a:rPr lang="lt-LT" sz="1000" b="1" kern="1200" baseline="0" noProof="0" dirty="0">
                          <a:solidFill>
                            <a:srgbClr val="0070C0"/>
                          </a:solidFill>
                          <a:effectLst/>
                          <a:latin typeface="+mn-lt"/>
                          <a:ea typeface="+mn-ea"/>
                          <a:cs typeface="+mn-cs"/>
                        </a:rPr>
                        <a:t>2021–2027 m. Integruoto sienų valdymo fondo sienų valdymo ir vizų finansinės paramos priemonės lėšos (įskaitant bendrojo finansavimo lėšas)</a:t>
                      </a:r>
                      <a:endParaRPr lang="lt-LT" sz="1000" b="0" kern="1200" noProof="0" dirty="0">
                        <a:solidFill>
                          <a:schemeClr val="tx1"/>
                        </a:solidFill>
                        <a:effectLst/>
                        <a:latin typeface="+mn-lt"/>
                        <a:ea typeface="+mn-ea"/>
                        <a:cs typeface="+mn-cs"/>
                      </a:endParaRPr>
                    </a:p>
                    <a:p>
                      <a:pPr marL="0" indent="0">
                        <a:buFontTx/>
                        <a:buNone/>
                      </a:pPr>
                      <a:endParaRPr lang="lt-LT" sz="1000" b="0" kern="1200" noProof="0" dirty="0">
                        <a:solidFill>
                          <a:schemeClr val="tx1"/>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648506"/>
                  </a:ext>
                </a:extLst>
              </a:tr>
            </a:tbl>
          </a:graphicData>
        </a:graphic>
      </p:graphicFrame>
      <p:sp>
        <p:nvSpPr>
          <p:cNvPr id="14" name="TextBox 13"/>
          <p:cNvSpPr txBox="1"/>
          <p:nvPr/>
        </p:nvSpPr>
        <p:spPr>
          <a:xfrm>
            <a:off x="11921034" y="6611779"/>
            <a:ext cx="250390" cy="246221"/>
          </a:xfrm>
          <a:prstGeom prst="rect">
            <a:avLst/>
          </a:prstGeom>
          <a:noFill/>
        </p:spPr>
        <p:txBody>
          <a:bodyPr wrap="none" rtlCol="0">
            <a:spAutoFit/>
          </a:bodyPr>
          <a:lstStyle/>
          <a:p>
            <a:r>
              <a:rPr lang="en-GB" sz="1000" dirty="0"/>
              <a:t>1</a:t>
            </a:r>
            <a:endParaRPr lang="lt-LT" sz="1000" dirty="0"/>
          </a:p>
        </p:txBody>
      </p:sp>
    </p:spTree>
    <p:extLst>
      <p:ext uri="{BB962C8B-B14F-4D97-AF65-F5344CB8AC3E}">
        <p14:creationId xmlns:p14="http://schemas.microsoft.com/office/powerpoint/2010/main" val="597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90314" y="6488668"/>
            <a:ext cx="250390" cy="246221"/>
          </a:xfrm>
          <a:prstGeom prst="rect">
            <a:avLst/>
          </a:prstGeom>
          <a:noFill/>
        </p:spPr>
        <p:txBody>
          <a:bodyPr wrap="none" rtlCol="0">
            <a:spAutoFit/>
          </a:bodyPr>
          <a:lstStyle/>
          <a:p>
            <a:r>
              <a:rPr lang="en-GB" sz="1000" dirty="0"/>
              <a:t>3</a:t>
            </a:r>
            <a:endParaRPr lang="lt-LT" sz="1000" dirty="0"/>
          </a:p>
        </p:txBody>
      </p:sp>
      <p:grpSp>
        <p:nvGrpSpPr>
          <p:cNvPr id="5" name="Grupė 188">
            <a:extLst>
              <a:ext uri="{FF2B5EF4-FFF2-40B4-BE49-F238E27FC236}">
                <a16:creationId xmlns:a16="http://schemas.microsoft.com/office/drawing/2014/main" id="{529C7371-2B45-3D12-BD6F-AEB9AE415605}"/>
              </a:ext>
            </a:extLst>
          </p:cNvPr>
          <p:cNvGrpSpPr/>
          <p:nvPr/>
        </p:nvGrpSpPr>
        <p:grpSpPr>
          <a:xfrm>
            <a:off x="1775534" y="71438"/>
            <a:ext cx="7516102" cy="6715131"/>
            <a:chOff x="0" y="0"/>
            <a:chExt cx="5011647" cy="4475860"/>
          </a:xfrm>
        </p:grpSpPr>
        <p:sp>
          <p:nvSpPr>
            <p:cNvPr id="7" name="TextBox 104">
              <a:extLst>
                <a:ext uri="{FF2B5EF4-FFF2-40B4-BE49-F238E27FC236}">
                  <a16:creationId xmlns:a16="http://schemas.microsoft.com/office/drawing/2014/main" id="{1861F02E-0B7B-1557-557A-5F17E8888A3D}"/>
                </a:ext>
              </a:extLst>
            </p:cNvPr>
            <p:cNvSpPr txBox="1"/>
            <p:nvPr/>
          </p:nvSpPr>
          <p:spPr>
            <a:xfrm>
              <a:off x="3043147" y="3560788"/>
              <a:ext cx="1968500" cy="243840"/>
            </a:xfrm>
            <a:prstGeom prst="rect">
              <a:avLst/>
            </a:prstGeom>
            <a:solidFill>
              <a:sysClr val="window" lastClr="FFFFFF"/>
            </a:solidFill>
            <a:ln>
              <a:solidFill>
                <a:sysClr val="window" lastClr="FFFFFF"/>
              </a:solidFill>
            </a:ln>
          </p:spPr>
          <p:txBody>
            <a:bodyPr wrap="square" lIns="68580" tIns="34290" rIns="68580" bIns="34290" rtlCol="0">
              <a:noAutofit/>
            </a:bodyPr>
            <a:lstStyle/>
            <a:p>
              <a:pPr>
                <a:buNone/>
              </a:pPr>
              <a:r>
                <a:rPr lang="lt-LT" sz="1200">
                  <a:effectLst/>
                  <a:latin typeface="Times New Roman" panose="02020603050405020304" pitchFamily="18" charset="0"/>
                  <a:ea typeface="Times New Roman" panose="02020603050405020304" pitchFamily="18" charset="0"/>
                </a:rPr>
                <a:t> </a:t>
              </a:r>
            </a:p>
          </p:txBody>
        </p:sp>
        <p:grpSp>
          <p:nvGrpSpPr>
            <p:cNvPr id="8" name="Grupė 45">
              <a:extLst>
                <a:ext uri="{FF2B5EF4-FFF2-40B4-BE49-F238E27FC236}">
                  <a16:creationId xmlns:a16="http://schemas.microsoft.com/office/drawing/2014/main" id="{6EE11664-EDC1-A405-BFED-44DE85F3D426}"/>
                </a:ext>
              </a:extLst>
            </p:cNvPr>
            <p:cNvGrpSpPr/>
            <p:nvPr/>
          </p:nvGrpSpPr>
          <p:grpSpPr>
            <a:xfrm>
              <a:off x="0" y="0"/>
              <a:ext cx="4976873" cy="4475860"/>
              <a:chOff x="0" y="0"/>
              <a:chExt cx="6635832" cy="5618641"/>
            </a:xfrm>
          </p:grpSpPr>
          <p:grpSp>
            <p:nvGrpSpPr>
              <p:cNvPr id="30" name="Grupė 67">
                <a:extLst>
                  <a:ext uri="{FF2B5EF4-FFF2-40B4-BE49-F238E27FC236}">
                    <a16:creationId xmlns:a16="http://schemas.microsoft.com/office/drawing/2014/main" id="{C5199DAB-026B-BED1-E6A5-1B9815930DCB}"/>
                  </a:ext>
                </a:extLst>
              </p:cNvPr>
              <p:cNvGrpSpPr/>
              <p:nvPr/>
            </p:nvGrpSpPr>
            <p:grpSpPr>
              <a:xfrm>
                <a:off x="0" y="0"/>
                <a:ext cx="6635832" cy="5618641"/>
                <a:chOff x="0" y="0"/>
                <a:chExt cx="6635832" cy="5618641"/>
              </a:xfrm>
            </p:grpSpPr>
            <p:grpSp>
              <p:nvGrpSpPr>
                <p:cNvPr id="32" name="Grupė 69">
                  <a:extLst>
                    <a:ext uri="{FF2B5EF4-FFF2-40B4-BE49-F238E27FC236}">
                      <a16:creationId xmlns:a16="http://schemas.microsoft.com/office/drawing/2014/main" id="{F2DBC8CA-88BA-3E9C-0912-CBA29873F62F}"/>
                    </a:ext>
                  </a:extLst>
                </p:cNvPr>
                <p:cNvGrpSpPr/>
                <p:nvPr/>
              </p:nvGrpSpPr>
              <p:grpSpPr>
                <a:xfrm>
                  <a:off x="0" y="0"/>
                  <a:ext cx="6635832" cy="5618641"/>
                  <a:chOff x="0" y="0"/>
                  <a:chExt cx="6635832" cy="5618641"/>
                </a:xfrm>
              </p:grpSpPr>
              <p:grpSp>
                <p:nvGrpSpPr>
                  <p:cNvPr id="36" name="Grupė 73">
                    <a:extLst>
                      <a:ext uri="{FF2B5EF4-FFF2-40B4-BE49-F238E27FC236}">
                        <a16:creationId xmlns:a16="http://schemas.microsoft.com/office/drawing/2014/main" id="{41ECED9F-EB44-D6CA-B8EF-4078E14FB702}"/>
                      </a:ext>
                    </a:extLst>
                  </p:cNvPr>
                  <p:cNvGrpSpPr/>
                  <p:nvPr/>
                </p:nvGrpSpPr>
                <p:grpSpPr>
                  <a:xfrm>
                    <a:off x="0" y="0"/>
                    <a:ext cx="6635832" cy="5618641"/>
                    <a:chOff x="0" y="0"/>
                    <a:chExt cx="6635832" cy="5618641"/>
                  </a:xfrm>
                </p:grpSpPr>
                <p:grpSp>
                  <p:nvGrpSpPr>
                    <p:cNvPr id="46" name="Grupė 83">
                      <a:extLst>
                        <a:ext uri="{FF2B5EF4-FFF2-40B4-BE49-F238E27FC236}">
                          <a16:creationId xmlns:a16="http://schemas.microsoft.com/office/drawing/2014/main" id="{A9CA3F89-A104-850D-A875-F1053C362D33}"/>
                        </a:ext>
                      </a:extLst>
                    </p:cNvPr>
                    <p:cNvGrpSpPr/>
                    <p:nvPr/>
                  </p:nvGrpSpPr>
                  <p:grpSpPr>
                    <a:xfrm>
                      <a:off x="0" y="0"/>
                      <a:ext cx="6635832" cy="5618641"/>
                      <a:chOff x="0" y="0"/>
                      <a:chExt cx="6635832" cy="5618641"/>
                    </a:xfrm>
                  </p:grpSpPr>
                  <p:grpSp>
                    <p:nvGrpSpPr>
                      <p:cNvPr id="50" name="Grupė 87">
                        <a:extLst>
                          <a:ext uri="{FF2B5EF4-FFF2-40B4-BE49-F238E27FC236}">
                            <a16:creationId xmlns:a16="http://schemas.microsoft.com/office/drawing/2014/main" id="{BF0D1B10-8BEF-5CB2-4B81-DBED408B9D42}"/>
                          </a:ext>
                        </a:extLst>
                      </p:cNvPr>
                      <p:cNvGrpSpPr/>
                      <p:nvPr/>
                    </p:nvGrpSpPr>
                    <p:grpSpPr>
                      <a:xfrm>
                        <a:off x="0" y="0"/>
                        <a:ext cx="6635832" cy="5618641"/>
                        <a:chOff x="0" y="0"/>
                        <a:chExt cx="6635832" cy="5618641"/>
                      </a:xfrm>
                    </p:grpSpPr>
                    <p:grpSp>
                      <p:nvGrpSpPr>
                        <p:cNvPr id="52" name="Grupė 89">
                          <a:extLst>
                            <a:ext uri="{FF2B5EF4-FFF2-40B4-BE49-F238E27FC236}">
                              <a16:creationId xmlns:a16="http://schemas.microsoft.com/office/drawing/2014/main" id="{091DC874-C415-6C55-5748-6CE6D88F00A0}"/>
                            </a:ext>
                          </a:extLst>
                        </p:cNvPr>
                        <p:cNvGrpSpPr/>
                        <p:nvPr/>
                      </p:nvGrpSpPr>
                      <p:grpSpPr>
                        <a:xfrm>
                          <a:off x="0" y="0"/>
                          <a:ext cx="6635832" cy="5618641"/>
                          <a:chOff x="0" y="0"/>
                          <a:chExt cx="6635832" cy="5618641"/>
                        </a:xfrm>
                      </p:grpSpPr>
                      <p:grpSp>
                        <p:nvGrpSpPr>
                          <p:cNvPr id="84" name="Grupė 121">
                            <a:extLst>
                              <a:ext uri="{FF2B5EF4-FFF2-40B4-BE49-F238E27FC236}">
                                <a16:creationId xmlns:a16="http://schemas.microsoft.com/office/drawing/2014/main" id="{4FD1BECC-25C5-DA33-1179-E6D073CAC4D0}"/>
                              </a:ext>
                            </a:extLst>
                          </p:cNvPr>
                          <p:cNvGrpSpPr/>
                          <p:nvPr/>
                        </p:nvGrpSpPr>
                        <p:grpSpPr>
                          <a:xfrm>
                            <a:off x="0" y="0"/>
                            <a:ext cx="6635832" cy="5618641"/>
                            <a:chOff x="0" y="0"/>
                            <a:chExt cx="6635832" cy="5618641"/>
                          </a:xfrm>
                        </p:grpSpPr>
                        <p:grpSp>
                          <p:nvGrpSpPr>
                            <p:cNvPr id="90" name="Grupė 127">
                              <a:extLst>
                                <a:ext uri="{FF2B5EF4-FFF2-40B4-BE49-F238E27FC236}">
                                  <a16:creationId xmlns:a16="http://schemas.microsoft.com/office/drawing/2014/main" id="{1D553974-1F3A-DD7C-9EDE-AB0BA240CD0E}"/>
                                </a:ext>
                              </a:extLst>
                            </p:cNvPr>
                            <p:cNvGrpSpPr/>
                            <p:nvPr/>
                          </p:nvGrpSpPr>
                          <p:grpSpPr>
                            <a:xfrm>
                              <a:off x="0" y="0"/>
                              <a:ext cx="6635832" cy="5618641"/>
                              <a:chOff x="0" y="0"/>
                              <a:chExt cx="6421746" cy="5618641"/>
                            </a:xfrm>
                          </p:grpSpPr>
                          <p:grpSp>
                            <p:nvGrpSpPr>
                              <p:cNvPr id="106" name="Grupė 143">
                                <a:extLst>
                                  <a:ext uri="{FF2B5EF4-FFF2-40B4-BE49-F238E27FC236}">
                                    <a16:creationId xmlns:a16="http://schemas.microsoft.com/office/drawing/2014/main" id="{6BD33B40-8903-71D8-1BFB-476B02D65032}"/>
                                  </a:ext>
                                </a:extLst>
                              </p:cNvPr>
                              <p:cNvGrpSpPr/>
                              <p:nvPr/>
                            </p:nvGrpSpPr>
                            <p:grpSpPr>
                              <a:xfrm>
                                <a:off x="11186" y="54738"/>
                                <a:ext cx="6410560" cy="5465189"/>
                                <a:chOff x="11186" y="54738"/>
                                <a:chExt cx="5992033" cy="5012818"/>
                              </a:xfrm>
                            </p:grpSpPr>
                            <p:sp>
                              <p:nvSpPr>
                                <p:cNvPr id="110" name="Suapvalintas stačiakampis 147">
                                  <a:extLst>
                                    <a:ext uri="{FF2B5EF4-FFF2-40B4-BE49-F238E27FC236}">
                                      <a16:creationId xmlns:a16="http://schemas.microsoft.com/office/drawing/2014/main" id="{CA7D2A28-84C3-B108-A505-1AEA35C40834}"/>
                                    </a:ext>
                                  </a:extLst>
                                </p:cNvPr>
                                <p:cNvSpPr/>
                                <p:nvPr/>
                              </p:nvSpPr>
                              <p:spPr>
                                <a:xfrm>
                                  <a:off x="37748" y="54738"/>
                                  <a:ext cx="5965471" cy="1641938"/>
                                </a:xfrm>
                                <a:prstGeom prst="roundRect">
                                  <a:avLst/>
                                </a:prstGeom>
                                <a:solidFill>
                                  <a:srgbClr val="4F81BD">
                                    <a:lumMod val="20000"/>
                                    <a:lumOff val="80000"/>
                                  </a:srgbClr>
                                </a:solidFill>
                                <a:ln w="25400" cap="flat" cmpd="sng" algn="ctr">
                                  <a:solidFill>
                                    <a:srgbClr val="4BACC6">
                                      <a:lumMod val="75000"/>
                                    </a:srgbClr>
                                  </a:solidFill>
                                  <a:prstDash val="solid"/>
                                </a:ln>
                                <a:effectLst/>
                              </p:spPr>
                              <p:txBody>
                                <a:bodyPr rtlCol="0" anchor="ctr"/>
                                <a:lstStyle/>
                                <a:p>
                                  <a:endParaRPr lang="lt-LT"/>
                                </a:p>
                              </p:txBody>
                            </p:sp>
                            <p:sp>
                              <p:nvSpPr>
                                <p:cNvPr id="111" name="Suapvalintas stačiakampis 148">
                                  <a:extLst>
                                    <a:ext uri="{FF2B5EF4-FFF2-40B4-BE49-F238E27FC236}">
                                      <a16:creationId xmlns:a16="http://schemas.microsoft.com/office/drawing/2014/main" id="{46BFD090-770F-92D6-941A-3A7F9FB21D30}"/>
                                    </a:ext>
                                  </a:extLst>
                                </p:cNvPr>
                                <p:cNvSpPr/>
                                <p:nvPr/>
                              </p:nvSpPr>
                              <p:spPr>
                                <a:xfrm>
                                  <a:off x="11186" y="1710035"/>
                                  <a:ext cx="5954295" cy="1830310"/>
                                </a:xfrm>
                                <a:prstGeom prst="roundRect">
                                  <a:avLst/>
                                </a:prstGeom>
                                <a:solidFill>
                                  <a:srgbClr val="1F497D">
                                    <a:lumMod val="20000"/>
                                    <a:lumOff val="80000"/>
                                  </a:srgbClr>
                                </a:solidFill>
                                <a:ln w="25400" cap="flat" cmpd="sng" algn="ctr">
                                  <a:solidFill>
                                    <a:srgbClr val="4BACC6"/>
                                  </a:solidFill>
                                  <a:prstDash val="solid"/>
                                </a:ln>
                                <a:effectLst/>
                              </p:spPr>
                              <p:txBody>
                                <a:bodyPr rtlCol="0" anchor="ctr"/>
                                <a:lstStyle/>
                                <a:p>
                                  <a:endParaRPr lang="lt-LT"/>
                                </a:p>
                              </p:txBody>
                            </p:sp>
                            <p:sp>
                              <p:nvSpPr>
                                <p:cNvPr id="112" name="Suapvalintas stačiakampis 149">
                                  <a:extLst>
                                    <a:ext uri="{FF2B5EF4-FFF2-40B4-BE49-F238E27FC236}">
                                      <a16:creationId xmlns:a16="http://schemas.microsoft.com/office/drawing/2014/main" id="{711DA8C8-EBE2-08CF-FCB4-69BB4A111920}"/>
                                    </a:ext>
                                  </a:extLst>
                                </p:cNvPr>
                                <p:cNvSpPr/>
                                <p:nvPr/>
                              </p:nvSpPr>
                              <p:spPr>
                                <a:xfrm>
                                  <a:off x="37748" y="3553081"/>
                                  <a:ext cx="5954294" cy="1514475"/>
                                </a:xfrm>
                                <a:prstGeom prst="roundRect">
                                  <a:avLst/>
                                </a:prstGeom>
                                <a:solidFill>
                                  <a:srgbClr val="9BBB59">
                                    <a:lumMod val="20000"/>
                                    <a:lumOff val="80000"/>
                                  </a:srgbClr>
                                </a:solidFill>
                                <a:ln w="25400" cap="flat" cmpd="sng" algn="ctr">
                                  <a:solidFill>
                                    <a:srgbClr val="0070C0"/>
                                  </a:solidFill>
                                  <a:prstDash val="solid"/>
                                </a:ln>
                                <a:effectLst/>
                              </p:spPr>
                              <p:txBody>
                                <a:bodyPr rtlCol="0" anchor="ctr"/>
                                <a:lstStyle/>
                                <a:p>
                                  <a:endParaRPr lang="lt-LT"/>
                                </a:p>
                              </p:txBody>
                            </p:sp>
                          </p:grpSp>
                          <p:sp>
                            <p:nvSpPr>
                              <p:cNvPr id="107" name="TextBox 92">
                                <a:extLst>
                                  <a:ext uri="{FF2B5EF4-FFF2-40B4-BE49-F238E27FC236}">
                                    <a16:creationId xmlns:a16="http://schemas.microsoft.com/office/drawing/2014/main" id="{081F42DB-CC98-900F-63FC-FF32695D1AC6}"/>
                                  </a:ext>
                                </a:extLst>
                              </p:cNvPr>
                              <p:cNvSpPr txBox="1"/>
                              <p:nvPr/>
                            </p:nvSpPr>
                            <p:spPr>
                              <a:xfrm>
                                <a:off x="13991" y="0"/>
                                <a:ext cx="377273" cy="1771650"/>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STRATEGINIS LYGMUO</a:t>
                                </a:r>
                                <a:endParaRPr lang="lt-LT" sz="1200">
                                  <a:effectLst/>
                                  <a:latin typeface="Times New Roman" panose="02020603050405020304" pitchFamily="18" charset="0"/>
                                  <a:ea typeface="Times New Roman" panose="02020603050405020304" pitchFamily="18" charset="0"/>
                                </a:endParaRPr>
                              </a:p>
                            </p:txBody>
                          </p:sp>
                          <p:sp>
                            <p:nvSpPr>
                              <p:cNvPr id="108" name="TextBox 93">
                                <a:extLst>
                                  <a:ext uri="{FF2B5EF4-FFF2-40B4-BE49-F238E27FC236}">
                                    <a16:creationId xmlns:a16="http://schemas.microsoft.com/office/drawing/2014/main" id="{0A4106BE-DD98-06AF-D717-38308B12B3BA}"/>
                                  </a:ext>
                                </a:extLst>
                              </p:cNvPr>
                              <p:cNvSpPr txBox="1"/>
                              <p:nvPr/>
                            </p:nvSpPr>
                            <p:spPr>
                              <a:xfrm>
                                <a:off x="0" y="1844850"/>
                                <a:ext cx="377272" cy="1969289"/>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PROGRAMAVIMO LYGMUO</a:t>
                                </a:r>
                                <a:endParaRPr lang="lt-LT" sz="1200">
                                  <a:effectLst/>
                                  <a:latin typeface="Times New Roman" panose="02020603050405020304" pitchFamily="18" charset="0"/>
                                  <a:ea typeface="Times New Roman" panose="02020603050405020304" pitchFamily="18" charset="0"/>
                                </a:endParaRPr>
                              </a:p>
                            </p:txBody>
                          </p:sp>
                          <p:sp>
                            <p:nvSpPr>
                              <p:cNvPr id="109" name="TextBox 94">
                                <a:extLst>
                                  <a:ext uri="{FF2B5EF4-FFF2-40B4-BE49-F238E27FC236}">
                                    <a16:creationId xmlns:a16="http://schemas.microsoft.com/office/drawing/2014/main" id="{9D562AE1-8E50-C925-EBDA-C3A23350CD09}"/>
                                  </a:ext>
                                </a:extLst>
                              </p:cNvPr>
                              <p:cNvSpPr txBox="1"/>
                              <p:nvPr/>
                            </p:nvSpPr>
                            <p:spPr>
                              <a:xfrm>
                                <a:off x="71375" y="3846991"/>
                                <a:ext cx="569838" cy="1771650"/>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VEIKLOS LYGMUO (BIUDŽETAS)</a:t>
                                </a:r>
                                <a:endParaRPr lang="lt-LT" sz="1200">
                                  <a:effectLst/>
                                  <a:latin typeface="Times New Roman" panose="02020603050405020304" pitchFamily="18" charset="0"/>
                                  <a:ea typeface="Times New Roman" panose="02020603050405020304" pitchFamily="18" charset="0"/>
                                </a:endParaRPr>
                              </a:p>
                            </p:txBody>
                          </p:sp>
                        </p:grpSp>
                        <p:grpSp>
                          <p:nvGrpSpPr>
                            <p:cNvPr id="91" name="Grupė 128">
                              <a:extLst>
                                <a:ext uri="{FF2B5EF4-FFF2-40B4-BE49-F238E27FC236}">
                                  <a16:creationId xmlns:a16="http://schemas.microsoft.com/office/drawing/2014/main" id="{392FF9D7-F42F-E922-C744-AE049784A30D}"/>
                                </a:ext>
                              </a:extLst>
                            </p:cNvPr>
                            <p:cNvGrpSpPr/>
                            <p:nvPr/>
                          </p:nvGrpSpPr>
                          <p:grpSpPr>
                            <a:xfrm>
                              <a:off x="533413" y="87709"/>
                              <a:ext cx="5401858" cy="1442796"/>
                              <a:chOff x="533413" y="87709"/>
                              <a:chExt cx="5401858" cy="1442796"/>
                            </a:xfrm>
                          </p:grpSpPr>
                          <p:sp>
                            <p:nvSpPr>
                              <p:cNvPr id="102" name="Stačiakampis 139">
                                <a:extLst>
                                  <a:ext uri="{FF2B5EF4-FFF2-40B4-BE49-F238E27FC236}">
                                    <a16:creationId xmlns:a16="http://schemas.microsoft.com/office/drawing/2014/main" id="{F038B756-7683-EDD2-D9CB-439BE9B36857}"/>
                                  </a:ext>
                                </a:extLst>
                              </p:cNvPr>
                              <p:cNvSpPr/>
                              <p:nvPr/>
                            </p:nvSpPr>
                            <p:spPr>
                              <a:xfrm>
                                <a:off x="1448575" y="87709"/>
                                <a:ext cx="3559620" cy="508752"/>
                              </a:xfrm>
                              <a:prstGeom prst="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Valstybės pažangos strategija, Lietuvos Respublikos bendrojo plano koncepcija, Nacionalinė saugumo strategija</a:t>
                                </a:r>
                                <a:endParaRPr lang="lt-LT" sz="1200">
                                  <a:effectLst/>
                                  <a:latin typeface="Times New Roman" panose="02020603050405020304" pitchFamily="18" charset="0"/>
                                  <a:ea typeface="Times New Roman" panose="02020603050405020304" pitchFamily="18" charset="0"/>
                                </a:endParaRPr>
                              </a:p>
                            </p:txBody>
                          </p:sp>
                          <p:sp>
                            <p:nvSpPr>
                              <p:cNvPr id="103" name="Stačiakampis 140">
                                <a:extLst>
                                  <a:ext uri="{FF2B5EF4-FFF2-40B4-BE49-F238E27FC236}">
                                    <a16:creationId xmlns:a16="http://schemas.microsoft.com/office/drawing/2014/main" id="{ACEA2742-9DA8-4B0F-6B06-13E5B6454A2B}"/>
                                  </a:ext>
                                </a:extLst>
                              </p:cNvPr>
                              <p:cNvSpPr/>
                              <p:nvPr/>
                            </p:nvSpPr>
                            <p:spPr>
                              <a:xfrm>
                                <a:off x="2459891" y="860945"/>
                                <a:ext cx="1485902" cy="495300"/>
                              </a:xfrm>
                              <a:prstGeom prst="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Nacionalinis pažangos planas</a:t>
                                </a:r>
                                <a:endParaRPr lang="lt-LT" sz="1200">
                                  <a:effectLst/>
                                  <a:latin typeface="Times New Roman" panose="02020603050405020304" pitchFamily="18" charset="0"/>
                                  <a:ea typeface="Times New Roman" panose="02020603050405020304" pitchFamily="18" charset="0"/>
                                </a:endParaRPr>
                              </a:p>
                            </p:txBody>
                          </p:sp>
                          <p:sp>
                            <p:nvSpPr>
                              <p:cNvPr id="104" name="Stačiakampis 141">
                                <a:extLst>
                                  <a:ext uri="{FF2B5EF4-FFF2-40B4-BE49-F238E27FC236}">
                                    <a16:creationId xmlns:a16="http://schemas.microsoft.com/office/drawing/2014/main" id="{0B4C6A77-67C3-9ABD-55BB-18562F274FCE}"/>
                                  </a:ext>
                                </a:extLst>
                              </p:cNvPr>
                              <p:cNvSpPr/>
                              <p:nvPr/>
                            </p:nvSpPr>
                            <p:spPr>
                              <a:xfrm>
                                <a:off x="4449369" y="856197"/>
                                <a:ext cx="1485902" cy="495300"/>
                              </a:xfrm>
                              <a:prstGeom prst="rect">
                                <a:avLst/>
                              </a:prstGeom>
                              <a:solidFill>
                                <a:srgbClr val="F7964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Lietuvos Respublikos teritorijos bendrasis planas</a:t>
                                </a:r>
                                <a:endParaRPr lang="lt-LT" sz="1200">
                                  <a:effectLst/>
                                  <a:latin typeface="Times New Roman" panose="02020603050405020304" pitchFamily="18" charset="0"/>
                                  <a:ea typeface="Times New Roman" panose="02020603050405020304" pitchFamily="18" charset="0"/>
                                </a:endParaRPr>
                              </a:p>
                            </p:txBody>
                          </p:sp>
                          <p:sp>
                            <p:nvSpPr>
                              <p:cNvPr id="105" name="Stačiakampis 142">
                                <a:extLst>
                                  <a:ext uri="{FF2B5EF4-FFF2-40B4-BE49-F238E27FC236}">
                                    <a16:creationId xmlns:a16="http://schemas.microsoft.com/office/drawing/2014/main" id="{9F34056A-73CA-A718-1BE6-5F9906C9B5C5}"/>
                                  </a:ext>
                                </a:extLst>
                              </p:cNvPr>
                              <p:cNvSpPr/>
                              <p:nvPr/>
                            </p:nvSpPr>
                            <p:spPr>
                              <a:xfrm>
                                <a:off x="533413" y="1035205"/>
                                <a:ext cx="1485901" cy="495300"/>
                              </a:xfrm>
                              <a:prstGeom prst="rect">
                                <a:avLst/>
                              </a:prstGeom>
                              <a:solidFill>
                                <a:srgbClr val="1F497D">
                                  <a:lumMod val="40000"/>
                                  <a:lumOff val="60000"/>
                                </a:srgbClr>
                              </a:solidFill>
                              <a:ln w="9525" cap="flat" cmpd="sng" algn="ctr">
                                <a:solidFill>
                                  <a:sysClr val="windowText" lastClr="000000"/>
                                </a:solidFill>
                                <a:prstDash val="solid"/>
                              </a:ln>
                              <a:effectLst/>
                            </p:spPr>
                            <p:txBody>
                              <a:bodyPr rtlCol="0" anchor="ctr"/>
                              <a:lstStyle/>
                              <a:p>
                                <a:pPr algn="ctr">
                                  <a:buNone/>
                                </a:pPr>
                                <a:r>
                                  <a:rPr lang="en-GB" sz="900" b="1" kern="1200">
                                    <a:effectLst/>
                                    <a:latin typeface="Times New Roman" panose="02020603050405020304" pitchFamily="18" charset="0"/>
                                    <a:ea typeface="Times New Roman" panose="02020603050405020304" pitchFamily="18" charset="0"/>
                                  </a:rPr>
                                  <a:t>Nacionalin</a:t>
                                </a:r>
                                <a:r>
                                  <a:rPr lang="lt-LT" sz="900" b="1" kern="1200">
                                    <a:effectLst/>
                                    <a:latin typeface="Times New Roman" panose="02020603050405020304" pitchFamily="18" charset="0"/>
                                    <a:ea typeface="Times New Roman" panose="02020603050405020304" pitchFamily="18" charset="0"/>
                                  </a:rPr>
                                  <a:t>ės darbotvarkės</a:t>
                                </a:r>
                                <a:endParaRPr lang="lt-LT" sz="1200">
                                  <a:effectLst/>
                                  <a:latin typeface="Times New Roman" panose="02020603050405020304" pitchFamily="18" charset="0"/>
                                  <a:ea typeface="Times New Roman" panose="02020603050405020304" pitchFamily="18" charset="0"/>
                                </a:endParaRPr>
                              </a:p>
                            </p:txBody>
                          </p:sp>
                        </p:grpSp>
                        <p:grpSp>
                          <p:nvGrpSpPr>
                            <p:cNvPr id="92" name="Grupė 129">
                              <a:extLst>
                                <a:ext uri="{FF2B5EF4-FFF2-40B4-BE49-F238E27FC236}">
                                  <a16:creationId xmlns:a16="http://schemas.microsoft.com/office/drawing/2014/main" id="{79D7CC1D-2420-B659-326D-7D25A1D4F929}"/>
                                </a:ext>
                              </a:extLst>
                            </p:cNvPr>
                            <p:cNvGrpSpPr/>
                            <p:nvPr/>
                          </p:nvGrpSpPr>
                          <p:grpSpPr>
                            <a:xfrm>
                              <a:off x="4650948" y="342084"/>
                              <a:ext cx="619123" cy="467803"/>
                              <a:chOff x="4650948" y="342084"/>
                              <a:chExt cx="619123" cy="467803"/>
                            </a:xfrm>
                          </p:grpSpPr>
                          <p:sp>
                            <p:nvSpPr>
                              <p:cNvPr id="100" name="Ovalas 137">
                                <a:extLst>
                                  <a:ext uri="{FF2B5EF4-FFF2-40B4-BE49-F238E27FC236}">
                                    <a16:creationId xmlns:a16="http://schemas.microsoft.com/office/drawing/2014/main" id="{B5180C3B-BF7E-C1FA-1ABB-99F423BE4508}"/>
                                  </a:ext>
                                </a:extLst>
                              </p:cNvPr>
                              <p:cNvSpPr/>
                              <p:nvPr/>
                            </p:nvSpPr>
                            <p:spPr>
                              <a:xfrm>
                                <a:off x="4656097" y="342084"/>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101" name="TextBox 86">
                                <a:extLst>
                                  <a:ext uri="{FF2B5EF4-FFF2-40B4-BE49-F238E27FC236}">
                                    <a16:creationId xmlns:a16="http://schemas.microsoft.com/office/drawing/2014/main" id="{83EB8BC9-76A5-2BA4-547B-0F09F956B984}"/>
                                  </a:ext>
                                </a:extLst>
                              </p:cNvPr>
                              <p:cNvSpPr txBox="1"/>
                              <p:nvPr/>
                            </p:nvSpPr>
                            <p:spPr>
                              <a:xfrm>
                                <a:off x="4650948" y="452239"/>
                                <a:ext cx="619123"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30 m.</a:t>
                                </a:r>
                                <a:endParaRPr lang="lt-LT" sz="1200">
                                  <a:effectLst/>
                                  <a:latin typeface="Times New Roman" panose="02020603050405020304" pitchFamily="18" charset="0"/>
                                  <a:ea typeface="Times New Roman" panose="02020603050405020304" pitchFamily="18" charset="0"/>
                                </a:endParaRPr>
                              </a:p>
                            </p:txBody>
                          </p:sp>
                        </p:grpSp>
                        <p:sp>
                          <p:nvSpPr>
                            <p:cNvPr id="93" name="Ovalas 130">
                              <a:extLst>
                                <a:ext uri="{FF2B5EF4-FFF2-40B4-BE49-F238E27FC236}">
                                  <a16:creationId xmlns:a16="http://schemas.microsoft.com/office/drawing/2014/main" id="{BF78CE76-88A5-4535-E136-018651A66A79}"/>
                                </a:ext>
                              </a:extLst>
                            </p:cNvPr>
                            <p:cNvSpPr/>
                            <p:nvPr/>
                          </p:nvSpPr>
                          <p:spPr>
                            <a:xfrm>
                              <a:off x="1877199" y="1225591"/>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grpSp>
                          <p:nvGrpSpPr>
                            <p:cNvPr id="94" name="Grupė 131">
                              <a:extLst>
                                <a:ext uri="{FF2B5EF4-FFF2-40B4-BE49-F238E27FC236}">
                                  <a16:creationId xmlns:a16="http://schemas.microsoft.com/office/drawing/2014/main" id="{97E65163-5081-D1F7-A501-6B30F13CD468}"/>
                                </a:ext>
                              </a:extLst>
                            </p:cNvPr>
                            <p:cNvGrpSpPr/>
                            <p:nvPr/>
                          </p:nvGrpSpPr>
                          <p:grpSpPr>
                            <a:xfrm>
                              <a:off x="3547660" y="1267430"/>
                              <a:ext cx="619122" cy="467803"/>
                              <a:chOff x="3547660" y="1267430"/>
                              <a:chExt cx="619122" cy="467803"/>
                            </a:xfrm>
                          </p:grpSpPr>
                          <p:sp>
                            <p:nvSpPr>
                              <p:cNvPr id="98" name="Ovalas 135">
                                <a:extLst>
                                  <a:ext uri="{FF2B5EF4-FFF2-40B4-BE49-F238E27FC236}">
                                    <a16:creationId xmlns:a16="http://schemas.microsoft.com/office/drawing/2014/main" id="{7DDB1941-5569-A9AD-13BE-39D6DCE82BC4}"/>
                                  </a:ext>
                                </a:extLst>
                              </p:cNvPr>
                              <p:cNvSpPr/>
                              <p:nvPr/>
                            </p:nvSpPr>
                            <p:spPr>
                              <a:xfrm>
                                <a:off x="3547660" y="1267430"/>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99" name="TextBox 82">
                                <a:extLst>
                                  <a:ext uri="{FF2B5EF4-FFF2-40B4-BE49-F238E27FC236}">
                                    <a16:creationId xmlns:a16="http://schemas.microsoft.com/office/drawing/2014/main" id="{EB2629D7-39B5-2D82-0F24-AEA07A21B6DE}"/>
                                  </a:ext>
                                </a:extLst>
                              </p:cNvPr>
                              <p:cNvSpPr txBox="1"/>
                              <p:nvPr/>
                            </p:nvSpPr>
                            <p:spPr>
                              <a:xfrm>
                                <a:off x="3547660" y="1362463"/>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10 m.</a:t>
                                </a:r>
                                <a:endParaRPr lang="lt-LT" sz="1200">
                                  <a:effectLst/>
                                  <a:latin typeface="Times New Roman" panose="02020603050405020304" pitchFamily="18" charset="0"/>
                                  <a:ea typeface="Times New Roman" panose="02020603050405020304" pitchFamily="18" charset="0"/>
                                </a:endParaRPr>
                              </a:p>
                            </p:txBody>
                          </p:sp>
                        </p:grpSp>
                        <p:grpSp>
                          <p:nvGrpSpPr>
                            <p:cNvPr id="95" name="Grupė 132">
                              <a:extLst>
                                <a:ext uri="{FF2B5EF4-FFF2-40B4-BE49-F238E27FC236}">
                                  <a16:creationId xmlns:a16="http://schemas.microsoft.com/office/drawing/2014/main" id="{C25DFBBC-4278-AFD1-D855-4D1E365D97F3}"/>
                                </a:ext>
                              </a:extLst>
                            </p:cNvPr>
                            <p:cNvGrpSpPr/>
                            <p:nvPr/>
                          </p:nvGrpSpPr>
                          <p:grpSpPr>
                            <a:xfrm>
                              <a:off x="1819603" y="1214827"/>
                              <a:ext cx="4282087" cy="521325"/>
                              <a:chOff x="1819603" y="1214827"/>
                              <a:chExt cx="4282087" cy="521325"/>
                            </a:xfrm>
                          </p:grpSpPr>
                          <p:sp>
                            <p:nvSpPr>
                              <p:cNvPr id="96" name="Ovalas 133">
                                <a:extLst>
                                  <a:ext uri="{FF2B5EF4-FFF2-40B4-BE49-F238E27FC236}">
                                    <a16:creationId xmlns:a16="http://schemas.microsoft.com/office/drawing/2014/main" id="{566BF7C1-B602-48DB-47FB-6CE73727D95B}"/>
                                  </a:ext>
                                </a:extLst>
                              </p:cNvPr>
                              <p:cNvSpPr/>
                              <p:nvPr/>
                            </p:nvSpPr>
                            <p:spPr>
                              <a:xfrm>
                                <a:off x="5577815" y="1214827"/>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97" name="TextBox 80">
                                <a:extLst>
                                  <a:ext uri="{FF2B5EF4-FFF2-40B4-BE49-F238E27FC236}">
                                    <a16:creationId xmlns:a16="http://schemas.microsoft.com/office/drawing/2014/main" id="{64E1E551-9720-F4C4-7FF7-D6BCB9F2683A}"/>
                                  </a:ext>
                                </a:extLst>
                              </p:cNvPr>
                              <p:cNvSpPr txBox="1"/>
                              <p:nvPr/>
                            </p:nvSpPr>
                            <p:spPr>
                              <a:xfrm>
                                <a:off x="1819603" y="1309688"/>
                                <a:ext cx="618913" cy="426464"/>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&gt;10 m</a:t>
                                </a:r>
                                <a:r>
                                  <a:rPr lang="lt-LT" sz="800" kern="1200">
                                    <a:solidFill>
                                      <a:srgbClr val="FFFFFF"/>
                                    </a:solidFill>
                                    <a:effectLst/>
                                    <a:latin typeface="Times New Roman" panose="02020603050405020304" pitchFamily="18" charset="0"/>
                                    <a:ea typeface="Times New Roman" panose="02020603050405020304" pitchFamily="18" charset="0"/>
                                  </a:rPr>
                                  <a:t>.</a:t>
                                </a:r>
                                <a:endParaRPr lang="lt-LT" sz="1200">
                                  <a:effectLst/>
                                  <a:latin typeface="Times New Roman" panose="02020603050405020304" pitchFamily="18" charset="0"/>
                                  <a:ea typeface="Times New Roman" panose="02020603050405020304" pitchFamily="18" charset="0"/>
                                </a:endParaRPr>
                              </a:p>
                            </p:txBody>
                          </p:sp>
                        </p:grpSp>
                      </p:grpSp>
                      <p:cxnSp>
                        <p:nvCxnSpPr>
                          <p:cNvPr id="85" name="Tiesioji jungtis 122">
                            <a:extLst>
                              <a:ext uri="{FF2B5EF4-FFF2-40B4-BE49-F238E27FC236}">
                                <a16:creationId xmlns:a16="http://schemas.microsoft.com/office/drawing/2014/main" id="{F6EE53C1-DC39-7655-C316-CB0FB81BE388}"/>
                              </a:ext>
                            </a:extLst>
                          </p:cNvPr>
                          <p:cNvCxnSpPr>
                            <a:cxnSpLocks/>
                          </p:cNvCxnSpPr>
                          <p:nvPr/>
                        </p:nvCxnSpPr>
                        <p:spPr>
                          <a:xfrm>
                            <a:off x="3201986" y="606382"/>
                            <a:ext cx="1" cy="127678"/>
                          </a:xfrm>
                          <a:prstGeom prst="line">
                            <a:avLst/>
                          </a:prstGeom>
                          <a:noFill/>
                          <a:ln w="9525" cap="flat" cmpd="sng" algn="ctr">
                            <a:solidFill>
                              <a:sysClr val="windowText" lastClr="000000">
                                <a:shade val="95000"/>
                                <a:satMod val="105000"/>
                              </a:sysClr>
                            </a:solidFill>
                            <a:prstDash val="solid"/>
                          </a:ln>
                          <a:effectLst/>
                        </p:spPr>
                      </p:cxnSp>
                      <p:cxnSp>
                        <p:nvCxnSpPr>
                          <p:cNvPr id="86" name="Tiesioji jungtis 123">
                            <a:extLst>
                              <a:ext uri="{FF2B5EF4-FFF2-40B4-BE49-F238E27FC236}">
                                <a16:creationId xmlns:a16="http://schemas.microsoft.com/office/drawing/2014/main" id="{6CA89B0B-3FB7-C088-E89C-100BB6BF3B3C}"/>
                              </a:ext>
                            </a:extLst>
                          </p:cNvPr>
                          <p:cNvCxnSpPr/>
                          <p:nvPr/>
                        </p:nvCxnSpPr>
                        <p:spPr>
                          <a:xfrm>
                            <a:off x="1505724" y="735386"/>
                            <a:ext cx="3067050" cy="0"/>
                          </a:xfrm>
                          <a:prstGeom prst="line">
                            <a:avLst/>
                          </a:prstGeom>
                          <a:noFill/>
                          <a:ln w="9525" cap="flat" cmpd="sng" algn="ctr">
                            <a:solidFill>
                              <a:sysClr val="windowText" lastClr="000000">
                                <a:shade val="95000"/>
                                <a:satMod val="105000"/>
                              </a:sysClr>
                            </a:solidFill>
                            <a:prstDash val="solid"/>
                          </a:ln>
                          <a:effectLst/>
                        </p:spPr>
                      </p:cxnSp>
                      <p:cxnSp>
                        <p:nvCxnSpPr>
                          <p:cNvPr id="87" name="Tiesioji jungtis 124">
                            <a:extLst>
                              <a:ext uri="{FF2B5EF4-FFF2-40B4-BE49-F238E27FC236}">
                                <a16:creationId xmlns:a16="http://schemas.microsoft.com/office/drawing/2014/main" id="{DA15C275-9871-6FC5-1177-6F65476DEE26}"/>
                              </a:ext>
                            </a:extLst>
                          </p:cNvPr>
                          <p:cNvCxnSpPr>
                            <a:cxnSpLocks/>
                          </p:cNvCxnSpPr>
                          <p:nvPr/>
                        </p:nvCxnSpPr>
                        <p:spPr>
                          <a:xfrm>
                            <a:off x="1505724" y="735386"/>
                            <a:ext cx="0" cy="308084"/>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88" name="Tiesioji jungtis 125">
                            <a:extLst>
                              <a:ext uri="{FF2B5EF4-FFF2-40B4-BE49-F238E27FC236}">
                                <a16:creationId xmlns:a16="http://schemas.microsoft.com/office/drawing/2014/main" id="{4039C351-F34E-6B34-052B-9D71B3AEF178}"/>
                              </a:ext>
                            </a:extLst>
                          </p:cNvPr>
                          <p:cNvCxnSpPr/>
                          <p:nvPr/>
                        </p:nvCxnSpPr>
                        <p:spPr>
                          <a:xfrm>
                            <a:off x="3202840" y="745989"/>
                            <a:ext cx="0" cy="139836"/>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89" name="Tiesioji jungtis 126">
                            <a:extLst>
                              <a:ext uri="{FF2B5EF4-FFF2-40B4-BE49-F238E27FC236}">
                                <a16:creationId xmlns:a16="http://schemas.microsoft.com/office/drawing/2014/main" id="{082F24A2-A9CC-9C0C-7F53-F74EF98051E2}"/>
                              </a:ext>
                            </a:extLst>
                          </p:cNvPr>
                          <p:cNvCxnSpPr>
                            <a:cxnSpLocks/>
                          </p:cNvCxnSpPr>
                          <p:nvPr/>
                        </p:nvCxnSpPr>
                        <p:spPr>
                          <a:xfrm flipH="1">
                            <a:off x="4595410" y="727569"/>
                            <a:ext cx="1672" cy="15825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nvGrpSpPr>
                        <p:cNvPr id="53" name="Grupė 90">
                          <a:extLst>
                            <a:ext uri="{FF2B5EF4-FFF2-40B4-BE49-F238E27FC236}">
                              <a16:creationId xmlns:a16="http://schemas.microsoft.com/office/drawing/2014/main" id="{5E2534DF-56D4-70EC-1927-9F8EA139FE6C}"/>
                            </a:ext>
                          </a:extLst>
                        </p:cNvPr>
                        <p:cNvGrpSpPr/>
                        <p:nvPr/>
                      </p:nvGrpSpPr>
                      <p:grpSpPr>
                        <a:xfrm>
                          <a:off x="416123" y="342084"/>
                          <a:ext cx="5109143" cy="3083682"/>
                          <a:chOff x="416123" y="342084"/>
                          <a:chExt cx="5109143" cy="3083682"/>
                        </a:xfrm>
                      </p:grpSpPr>
                      <p:grpSp>
                        <p:nvGrpSpPr>
                          <p:cNvPr id="66" name="Grupė 103">
                            <a:extLst>
                              <a:ext uri="{FF2B5EF4-FFF2-40B4-BE49-F238E27FC236}">
                                <a16:creationId xmlns:a16="http://schemas.microsoft.com/office/drawing/2014/main" id="{E9292467-B49D-A856-44F0-426B730AA667}"/>
                              </a:ext>
                            </a:extLst>
                          </p:cNvPr>
                          <p:cNvGrpSpPr/>
                          <p:nvPr/>
                        </p:nvGrpSpPr>
                        <p:grpSpPr>
                          <a:xfrm>
                            <a:off x="416123" y="342084"/>
                            <a:ext cx="1823362" cy="3083682"/>
                            <a:chOff x="416123" y="342084"/>
                            <a:chExt cx="1823362" cy="3083682"/>
                          </a:xfrm>
                        </p:grpSpPr>
                        <p:grpSp>
                          <p:nvGrpSpPr>
                            <p:cNvPr id="70" name="Grupė 107">
                              <a:extLst>
                                <a:ext uri="{FF2B5EF4-FFF2-40B4-BE49-F238E27FC236}">
                                  <a16:creationId xmlns:a16="http://schemas.microsoft.com/office/drawing/2014/main" id="{C6D86EC2-B630-4F60-6682-C9F9D97BA430}"/>
                                </a:ext>
                              </a:extLst>
                            </p:cNvPr>
                            <p:cNvGrpSpPr/>
                            <p:nvPr/>
                          </p:nvGrpSpPr>
                          <p:grpSpPr>
                            <a:xfrm>
                              <a:off x="416124" y="2710312"/>
                              <a:ext cx="1823361" cy="715454"/>
                              <a:chOff x="416124" y="2710312"/>
                              <a:chExt cx="1823361" cy="715454"/>
                            </a:xfrm>
                          </p:grpSpPr>
                          <p:sp>
                            <p:nvSpPr>
                              <p:cNvPr id="80" name="Stačiakampis 117">
                                <a:extLst>
                                  <a:ext uri="{FF2B5EF4-FFF2-40B4-BE49-F238E27FC236}">
                                    <a16:creationId xmlns:a16="http://schemas.microsoft.com/office/drawing/2014/main" id="{5875CDC2-7CB0-8E2D-1F29-D7E2163A3199}"/>
                                  </a:ext>
                                </a:extLst>
                              </p:cNvPr>
                              <p:cNvSpPr/>
                              <p:nvPr/>
                            </p:nvSpPr>
                            <p:spPr>
                              <a:xfrm>
                                <a:off x="416124" y="2710312"/>
                                <a:ext cx="1388018" cy="495300"/>
                              </a:xfrm>
                              <a:prstGeom prst="rect">
                                <a:avLst/>
                              </a:prstGeom>
                              <a:solidFill>
                                <a:srgbClr val="C0504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Vyriausybės programos nuostatų įgyvendinimo planas</a:t>
                                </a:r>
                                <a:endParaRPr lang="lt-LT" sz="1200">
                                  <a:effectLst/>
                                  <a:latin typeface="Times New Roman" panose="02020603050405020304" pitchFamily="18" charset="0"/>
                                  <a:ea typeface="Times New Roman" panose="02020603050405020304" pitchFamily="18" charset="0"/>
                                </a:endParaRPr>
                              </a:p>
                            </p:txBody>
                          </p:sp>
                          <p:grpSp>
                            <p:nvGrpSpPr>
                              <p:cNvPr id="81" name="Grupė 118">
                                <a:extLst>
                                  <a:ext uri="{FF2B5EF4-FFF2-40B4-BE49-F238E27FC236}">
                                    <a16:creationId xmlns:a16="http://schemas.microsoft.com/office/drawing/2014/main" id="{E898363E-4B85-628C-24A2-9B7BA46112C8}"/>
                                  </a:ext>
                                </a:extLst>
                              </p:cNvPr>
                              <p:cNvGrpSpPr/>
                              <p:nvPr/>
                            </p:nvGrpSpPr>
                            <p:grpSpPr>
                              <a:xfrm>
                                <a:off x="1615261" y="2957963"/>
                                <a:ext cx="624224" cy="467803"/>
                                <a:chOff x="1615261" y="2957963"/>
                                <a:chExt cx="624224" cy="467803"/>
                              </a:xfrm>
                            </p:grpSpPr>
                            <p:sp>
                              <p:nvSpPr>
                                <p:cNvPr id="82" name="Ovalas 119">
                                  <a:extLst>
                                    <a:ext uri="{FF2B5EF4-FFF2-40B4-BE49-F238E27FC236}">
                                      <a16:creationId xmlns:a16="http://schemas.microsoft.com/office/drawing/2014/main" id="{B00E76A9-BEEA-4493-B554-B835A20E0834}"/>
                                    </a:ext>
                                  </a:extLst>
                                </p:cNvPr>
                                <p:cNvSpPr/>
                                <p:nvPr/>
                              </p:nvSpPr>
                              <p:spPr>
                                <a:xfrm>
                                  <a:off x="1615261" y="2957963"/>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83" name="TextBox 66">
                                  <a:extLst>
                                    <a:ext uri="{FF2B5EF4-FFF2-40B4-BE49-F238E27FC236}">
                                      <a16:creationId xmlns:a16="http://schemas.microsoft.com/office/drawing/2014/main" id="{FA577974-D23C-413F-76EB-2F51627A0CA2}"/>
                                    </a:ext>
                                  </a:extLst>
                                </p:cNvPr>
                                <p:cNvSpPr txBox="1"/>
                                <p:nvPr/>
                              </p:nvSpPr>
                              <p:spPr>
                                <a:xfrm>
                                  <a:off x="1620362" y="3031698"/>
                                  <a:ext cx="619123"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 m.</a:t>
                                  </a:r>
                                  <a:endParaRPr lang="lt-LT" sz="1200">
                                    <a:effectLst/>
                                    <a:latin typeface="Times New Roman" panose="02020603050405020304" pitchFamily="18" charset="0"/>
                                    <a:ea typeface="Times New Roman" panose="02020603050405020304" pitchFamily="18" charset="0"/>
                                  </a:endParaRPr>
                                </a:p>
                              </p:txBody>
                            </p:sp>
                          </p:grpSp>
                        </p:grpSp>
                        <p:grpSp>
                          <p:nvGrpSpPr>
                            <p:cNvPr id="71" name="Grupė 108">
                              <a:extLst>
                                <a:ext uri="{FF2B5EF4-FFF2-40B4-BE49-F238E27FC236}">
                                  <a16:creationId xmlns:a16="http://schemas.microsoft.com/office/drawing/2014/main" id="{7497EFC0-054F-C12C-B35D-79FDBB27EBD1}"/>
                                </a:ext>
                              </a:extLst>
                            </p:cNvPr>
                            <p:cNvGrpSpPr/>
                            <p:nvPr/>
                          </p:nvGrpSpPr>
                          <p:grpSpPr>
                            <a:xfrm>
                              <a:off x="416123" y="342084"/>
                              <a:ext cx="1776393" cy="2239098"/>
                              <a:chOff x="416123" y="342084"/>
                              <a:chExt cx="1776393" cy="2239098"/>
                            </a:xfrm>
                          </p:grpSpPr>
                          <p:grpSp>
                            <p:nvGrpSpPr>
                              <p:cNvPr id="73" name="Grupė 110">
                                <a:extLst>
                                  <a:ext uri="{FF2B5EF4-FFF2-40B4-BE49-F238E27FC236}">
                                    <a16:creationId xmlns:a16="http://schemas.microsoft.com/office/drawing/2014/main" id="{166C7076-8063-DB7F-ACA6-8BFE26591FBF}"/>
                                  </a:ext>
                                </a:extLst>
                              </p:cNvPr>
                              <p:cNvGrpSpPr/>
                              <p:nvPr/>
                            </p:nvGrpSpPr>
                            <p:grpSpPr>
                              <a:xfrm>
                                <a:off x="416123" y="1927135"/>
                                <a:ext cx="1776393" cy="654047"/>
                                <a:chOff x="416123" y="1927135"/>
                                <a:chExt cx="1776393" cy="654047"/>
                              </a:xfrm>
                            </p:grpSpPr>
                            <p:sp>
                              <p:nvSpPr>
                                <p:cNvPr id="76" name="Stačiakampis 113">
                                  <a:extLst>
                                    <a:ext uri="{FF2B5EF4-FFF2-40B4-BE49-F238E27FC236}">
                                      <a16:creationId xmlns:a16="http://schemas.microsoft.com/office/drawing/2014/main" id="{0F262244-F768-1BC9-1A43-E24396E293B1}"/>
                                    </a:ext>
                                  </a:extLst>
                                </p:cNvPr>
                                <p:cNvSpPr/>
                                <p:nvPr/>
                              </p:nvSpPr>
                              <p:spPr>
                                <a:xfrm>
                                  <a:off x="416123" y="1927135"/>
                                  <a:ext cx="1376606" cy="495300"/>
                                </a:xfrm>
                                <a:prstGeom prst="rect">
                                  <a:avLst/>
                                </a:prstGeom>
                                <a:solidFill>
                                  <a:srgbClr val="C0504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Vyriausybės programa</a:t>
                                  </a:r>
                                  <a:endParaRPr lang="lt-LT" sz="1200">
                                    <a:effectLst/>
                                    <a:latin typeface="Times New Roman" panose="02020603050405020304" pitchFamily="18" charset="0"/>
                                    <a:ea typeface="Times New Roman" panose="02020603050405020304" pitchFamily="18" charset="0"/>
                                  </a:endParaRPr>
                                </a:p>
                              </p:txBody>
                            </p:sp>
                            <p:grpSp>
                              <p:nvGrpSpPr>
                                <p:cNvPr id="77" name="Grupė 114">
                                  <a:extLst>
                                    <a:ext uri="{FF2B5EF4-FFF2-40B4-BE49-F238E27FC236}">
                                      <a16:creationId xmlns:a16="http://schemas.microsoft.com/office/drawing/2014/main" id="{EC41FBFE-12A8-8AF2-2AAA-8DBBC2087C2C}"/>
                                    </a:ext>
                                  </a:extLst>
                                </p:cNvPr>
                                <p:cNvGrpSpPr/>
                                <p:nvPr/>
                              </p:nvGrpSpPr>
                              <p:grpSpPr>
                                <a:xfrm>
                                  <a:off x="1530793" y="2113379"/>
                                  <a:ext cx="661723" cy="467803"/>
                                  <a:chOff x="1530793" y="2113379"/>
                                  <a:chExt cx="661723" cy="467803"/>
                                </a:xfrm>
                              </p:grpSpPr>
                              <p:sp>
                                <p:nvSpPr>
                                  <p:cNvPr id="78" name="Ovalas 115">
                                    <a:extLst>
                                      <a:ext uri="{FF2B5EF4-FFF2-40B4-BE49-F238E27FC236}">
                                        <a16:creationId xmlns:a16="http://schemas.microsoft.com/office/drawing/2014/main" id="{486A62FF-02B8-CD98-E44B-3D2F6B95F6EF}"/>
                                      </a:ext>
                                    </a:extLst>
                                  </p:cNvPr>
                                  <p:cNvSpPr/>
                                  <p:nvPr/>
                                </p:nvSpPr>
                                <p:spPr>
                                  <a:xfrm>
                                    <a:off x="1530793" y="2113379"/>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79" name="TextBox 62">
                                    <a:extLst>
                                      <a:ext uri="{FF2B5EF4-FFF2-40B4-BE49-F238E27FC236}">
                                        <a16:creationId xmlns:a16="http://schemas.microsoft.com/office/drawing/2014/main" id="{632BBE42-7A8E-A13B-B022-49B6F90CC8AA}"/>
                                      </a:ext>
                                    </a:extLst>
                                  </p:cNvPr>
                                  <p:cNvSpPr txBox="1"/>
                                  <p:nvPr/>
                                </p:nvSpPr>
                                <p:spPr>
                                  <a:xfrm>
                                    <a:off x="1573394" y="2192738"/>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 m.</a:t>
                                    </a:r>
                                    <a:endParaRPr lang="lt-LT" sz="1200">
                                      <a:effectLst/>
                                      <a:latin typeface="Times New Roman" panose="02020603050405020304" pitchFamily="18" charset="0"/>
                                      <a:ea typeface="Times New Roman" panose="02020603050405020304" pitchFamily="18" charset="0"/>
                                    </a:endParaRPr>
                                  </a:p>
                                </p:txBody>
                              </p:sp>
                            </p:grpSp>
                          </p:grpSp>
                          <p:cxnSp>
                            <p:nvCxnSpPr>
                              <p:cNvPr id="74" name="Tiesioji jungtis 111">
                                <a:extLst>
                                  <a:ext uri="{FF2B5EF4-FFF2-40B4-BE49-F238E27FC236}">
                                    <a16:creationId xmlns:a16="http://schemas.microsoft.com/office/drawing/2014/main" id="{C61CA500-5451-E58A-CAD7-D70EA2F4C54D}"/>
                                  </a:ext>
                                </a:extLst>
                              </p:cNvPr>
                              <p:cNvCxnSpPr>
                                <a:cxnSpLocks/>
                              </p:cNvCxnSpPr>
                              <p:nvPr/>
                            </p:nvCxnSpPr>
                            <p:spPr>
                              <a:xfrm>
                                <a:off x="541086" y="356653"/>
                                <a:ext cx="907490" cy="0"/>
                              </a:xfrm>
                              <a:prstGeom prst="line">
                                <a:avLst/>
                              </a:prstGeom>
                              <a:noFill/>
                              <a:ln w="9525" cap="flat" cmpd="sng" algn="ctr">
                                <a:solidFill>
                                  <a:sysClr val="windowText" lastClr="000000">
                                    <a:shade val="95000"/>
                                    <a:satMod val="105000"/>
                                  </a:sysClr>
                                </a:solidFill>
                                <a:prstDash val="solid"/>
                              </a:ln>
                              <a:effectLst/>
                            </p:spPr>
                          </p:cxnSp>
                          <p:cxnSp>
                            <p:nvCxnSpPr>
                              <p:cNvPr id="75" name="Tiesioji jungtis 112">
                                <a:extLst>
                                  <a:ext uri="{FF2B5EF4-FFF2-40B4-BE49-F238E27FC236}">
                                    <a16:creationId xmlns:a16="http://schemas.microsoft.com/office/drawing/2014/main" id="{8147C4B9-6D02-9379-C41B-833633A421A6}"/>
                                  </a:ext>
                                </a:extLst>
                              </p:cNvPr>
                              <p:cNvCxnSpPr>
                                <a:cxnSpLocks/>
                              </p:cNvCxnSpPr>
                              <p:nvPr/>
                            </p:nvCxnSpPr>
                            <p:spPr>
                              <a:xfrm flipH="1">
                                <a:off x="533413" y="342084"/>
                                <a:ext cx="7672" cy="1596171"/>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72" name="Tiesioji jungtis 109">
                              <a:extLst>
                                <a:ext uri="{FF2B5EF4-FFF2-40B4-BE49-F238E27FC236}">
                                  <a16:creationId xmlns:a16="http://schemas.microsoft.com/office/drawing/2014/main" id="{8724B032-2521-EFBE-44CF-09D940380409}"/>
                                </a:ext>
                              </a:extLst>
                            </p:cNvPr>
                            <p:cNvCxnSpPr>
                              <a:cxnSpLocks/>
                            </p:cNvCxnSpPr>
                            <p:nvPr/>
                          </p:nvCxnSpPr>
                          <p:spPr>
                            <a:xfrm>
                              <a:off x="1057035" y="2463189"/>
                              <a:ext cx="0" cy="24315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nvGrpSpPr>
                          <p:cNvPr id="67" name="Grupė 104">
                            <a:extLst>
                              <a:ext uri="{FF2B5EF4-FFF2-40B4-BE49-F238E27FC236}">
                                <a16:creationId xmlns:a16="http://schemas.microsoft.com/office/drawing/2014/main" id="{E0B2FAF9-6BFA-F21D-C511-AAC134A9890A}"/>
                              </a:ext>
                            </a:extLst>
                          </p:cNvPr>
                          <p:cNvGrpSpPr/>
                          <p:nvPr/>
                        </p:nvGrpSpPr>
                        <p:grpSpPr>
                          <a:xfrm>
                            <a:off x="2784224" y="1356245"/>
                            <a:ext cx="2741042" cy="607882"/>
                            <a:chOff x="2784224" y="1356245"/>
                            <a:chExt cx="2741042" cy="607882"/>
                          </a:xfrm>
                        </p:grpSpPr>
                        <p:cxnSp>
                          <p:nvCxnSpPr>
                            <p:cNvPr id="68" name="Tiesioji jungtis 105">
                              <a:extLst>
                                <a:ext uri="{FF2B5EF4-FFF2-40B4-BE49-F238E27FC236}">
                                  <a16:creationId xmlns:a16="http://schemas.microsoft.com/office/drawing/2014/main" id="{EF00B6CB-E378-03EC-6619-176E62C2DAA6}"/>
                                </a:ext>
                              </a:extLst>
                            </p:cNvPr>
                            <p:cNvCxnSpPr>
                              <a:cxnSpLocks/>
                            </p:cNvCxnSpPr>
                            <p:nvPr/>
                          </p:nvCxnSpPr>
                          <p:spPr>
                            <a:xfrm>
                              <a:off x="5525266" y="1356245"/>
                              <a:ext cx="0" cy="607882"/>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69" name="Tiesioji jungtis 106">
                              <a:extLst>
                                <a:ext uri="{FF2B5EF4-FFF2-40B4-BE49-F238E27FC236}">
                                  <a16:creationId xmlns:a16="http://schemas.microsoft.com/office/drawing/2014/main" id="{2DE28394-2A50-6302-646D-5EEA6FDEBE09}"/>
                                </a:ext>
                              </a:extLst>
                            </p:cNvPr>
                            <p:cNvCxnSpPr>
                              <a:cxnSpLocks/>
                            </p:cNvCxnSpPr>
                            <p:nvPr/>
                          </p:nvCxnSpPr>
                          <p:spPr>
                            <a:xfrm flipV="1">
                              <a:off x="2784224" y="1356395"/>
                              <a:ext cx="0" cy="26767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grpSp>
                      <p:nvGrpSpPr>
                        <p:cNvPr id="54" name="Grupė 91">
                          <a:extLst>
                            <a:ext uri="{FF2B5EF4-FFF2-40B4-BE49-F238E27FC236}">
                              <a16:creationId xmlns:a16="http://schemas.microsoft.com/office/drawing/2014/main" id="{0E83F3C8-2C05-37B0-B476-D0C0CAF80629}"/>
                            </a:ext>
                          </a:extLst>
                        </p:cNvPr>
                        <p:cNvGrpSpPr/>
                        <p:nvPr/>
                      </p:nvGrpSpPr>
                      <p:grpSpPr>
                        <a:xfrm>
                          <a:off x="2218982" y="1910350"/>
                          <a:ext cx="2951756" cy="1758462"/>
                          <a:chOff x="2218982" y="1910350"/>
                          <a:chExt cx="2951756" cy="1758462"/>
                        </a:xfrm>
                      </p:grpSpPr>
                      <p:sp>
                        <p:nvSpPr>
                          <p:cNvPr id="60" name="Suapvalintas stačiakampis 97">
                            <a:extLst>
                              <a:ext uri="{FF2B5EF4-FFF2-40B4-BE49-F238E27FC236}">
                                <a16:creationId xmlns:a16="http://schemas.microsoft.com/office/drawing/2014/main" id="{8266EA41-44F7-6BC2-E5A3-9D36E2D86CD8}"/>
                              </a:ext>
                            </a:extLst>
                          </p:cNvPr>
                          <p:cNvSpPr/>
                          <p:nvPr/>
                        </p:nvSpPr>
                        <p:spPr>
                          <a:xfrm>
                            <a:off x="2218982" y="1910350"/>
                            <a:ext cx="2951756" cy="1758462"/>
                          </a:xfrm>
                          <a:prstGeom prst="round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endParaRPr lang="lt-LT"/>
                          </a:p>
                        </p:txBody>
                      </p:sp>
                      <p:sp>
                        <p:nvSpPr>
                          <p:cNvPr id="61" name="TextBox 41">
                            <a:extLst>
                              <a:ext uri="{FF2B5EF4-FFF2-40B4-BE49-F238E27FC236}">
                                <a16:creationId xmlns:a16="http://schemas.microsoft.com/office/drawing/2014/main" id="{4750158C-6012-7A7C-0EDB-B0FD151DA1B0}"/>
                              </a:ext>
                            </a:extLst>
                          </p:cNvPr>
                          <p:cNvSpPr txBox="1"/>
                          <p:nvPr/>
                        </p:nvSpPr>
                        <p:spPr>
                          <a:xfrm>
                            <a:off x="4549419" y="2152244"/>
                            <a:ext cx="541020" cy="1476283"/>
                          </a:xfrm>
                          <a:prstGeom prst="rect">
                            <a:avLst/>
                          </a:prstGeom>
                          <a:noFill/>
                        </p:spPr>
                        <p:txBody>
                          <a:bodyPr vert="vert270" wrap="square" rtlCol="0">
                            <a:noAutofit/>
                          </a:bodyPr>
                          <a:lstStyle/>
                          <a:p>
                            <a:pPr algn="ctr">
                              <a:buNone/>
                            </a:pPr>
                            <a:r>
                              <a:rPr lang="lt-LT" sz="1100" b="1" kern="1200">
                                <a:effectLst/>
                                <a:latin typeface="Times New Roman" panose="02020603050405020304" pitchFamily="18" charset="0"/>
                                <a:ea typeface="Times New Roman" panose="02020603050405020304" pitchFamily="18" charset="0"/>
                              </a:rPr>
                              <a:t>NACIONALINIŲ PLĖTROS PROGRAMŲ PORTFELIS</a:t>
                            </a:r>
                            <a:endParaRPr lang="lt-LT" sz="1200">
                              <a:effectLst/>
                              <a:latin typeface="Times New Roman" panose="02020603050405020304" pitchFamily="18" charset="0"/>
                              <a:ea typeface="Times New Roman" panose="02020603050405020304" pitchFamily="18" charset="0"/>
                            </a:endParaRPr>
                          </a:p>
                        </p:txBody>
                      </p:sp>
                      <p:sp>
                        <p:nvSpPr>
                          <p:cNvPr id="62" name="Ovalas 99">
                            <a:extLst>
                              <a:ext uri="{FF2B5EF4-FFF2-40B4-BE49-F238E27FC236}">
                                <a16:creationId xmlns:a16="http://schemas.microsoft.com/office/drawing/2014/main" id="{532375C2-8D4A-8685-0C50-D4732AD32F19}"/>
                              </a:ext>
                            </a:extLst>
                          </p:cNvPr>
                          <p:cNvSpPr/>
                          <p:nvPr/>
                        </p:nvSpPr>
                        <p:spPr>
                          <a:xfrm>
                            <a:off x="4071535" y="1989937"/>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63" name="TextBox 43">
                            <a:extLst>
                              <a:ext uri="{FF2B5EF4-FFF2-40B4-BE49-F238E27FC236}">
                                <a16:creationId xmlns:a16="http://schemas.microsoft.com/office/drawing/2014/main" id="{EBE6AFBE-0DC5-A4F3-7269-C65D7225B425}"/>
                              </a:ext>
                            </a:extLst>
                          </p:cNvPr>
                          <p:cNvSpPr txBox="1"/>
                          <p:nvPr/>
                        </p:nvSpPr>
                        <p:spPr>
                          <a:xfrm>
                            <a:off x="4009246" y="2113379"/>
                            <a:ext cx="717368" cy="270452"/>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4–10 m</a:t>
                            </a:r>
                            <a:r>
                              <a:rPr lang="lt-LT" sz="800" kern="1200">
                                <a:solidFill>
                                  <a:srgbClr val="FFFFFF"/>
                                </a:solidFill>
                                <a:effectLst/>
                                <a:latin typeface="Times New Roman" panose="02020603050405020304" pitchFamily="18" charset="0"/>
                                <a:ea typeface="Times New Roman" panose="02020603050405020304" pitchFamily="18" charset="0"/>
                              </a:rPr>
                              <a:t>.</a:t>
                            </a:r>
                            <a:endParaRPr lang="lt-LT" sz="1200">
                              <a:effectLst/>
                              <a:latin typeface="Times New Roman" panose="02020603050405020304" pitchFamily="18" charset="0"/>
                              <a:ea typeface="Times New Roman" panose="02020603050405020304" pitchFamily="18" charset="0"/>
                            </a:endParaRPr>
                          </a:p>
                        </p:txBody>
                      </p:sp>
                      <p:sp>
                        <p:nvSpPr>
                          <p:cNvPr id="64" name="Stačiakampis 101">
                            <a:extLst>
                              <a:ext uri="{FF2B5EF4-FFF2-40B4-BE49-F238E27FC236}">
                                <a16:creationId xmlns:a16="http://schemas.microsoft.com/office/drawing/2014/main" id="{ECA2BA50-6EDE-9437-D8C7-533F80D2B5DC}"/>
                              </a:ext>
                            </a:extLst>
                          </p:cNvPr>
                          <p:cNvSpPr/>
                          <p:nvPr/>
                        </p:nvSpPr>
                        <p:spPr>
                          <a:xfrm>
                            <a:off x="2526068" y="1987624"/>
                            <a:ext cx="1509870" cy="487486"/>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Ilgalaikės valstybinės saugumo stiprinimo programos </a:t>
                            </a:r>
                            <a:endParaRPr lang="lt-LT" sz="1200">
                              <a:effectLst/>
                              <a:latin typeface="Times New Roman" panose="02020603050405020304" pitchFamily="18" charset="0"/>
                              <a:ea typeface="Times New Roman" panose="02020603050405020304" pitchFamily="18" charset="0"/>
                            </a:endParaRPr>
                          </a:p>
                        </p:txBody>
                      </p:sp>
                      <p:sp>
                        <p:nvSpPr>
                          <p:cNvPr id="65" name="Stačiakampis 102">
                            <a:extLst>
                              <a:ext uri="{FF2B5EF4-FFF2-40B4-BE49-F238E27FC236}">
                                <a16:creationId xmlns:a16="http://schemas.microsoft.com/office/drawing/2014/main" id="{53ABA579-5694-D841-ED47-88728DF98128}"/>
                              </a:ext>
                            </a:extLst>
                          </p:cNvPr>
                          <p:cNvSpPr/>
                          <p:nvPr/>
                        </p:nvSpPr>
                        <p:spPr>
                          <a:xfrm>
                            <a:off x="2531360" y="2551839"/>
                            <a:ext cx="1509870" cy="427352"/>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Plėtros programos </a:t>
                            </a:r>
                            <a:endParaRPr lang="lt-LT" sz="1200">
                              <a:effectLst/>
                              <a:latin typeface="Times New Roman" panose="02020603050405020304" pitchFamily="18" charset="0"/>
                              <a:ea typeface="Times New Roman" panose="02020603050405020304" pitchFamily="18" charset="0"/>
                            </a:endParaRPr>
                          </a:p>
                        </p:txBody>
                      </p:sp>
                    </p:grpSp>
                    <p:grpSp>
                      <p:nvGrpSpPr>
                        <p:cNvPr id="55" name="Grupė 92">
                          <a:extLst>
                            <a:ext uri="{FF2B5EF4-FFF2-40B4-BE49-F238E27FC236}">
                              <a16:creationId xmlns:a16="http://schemas.microsoft.com/office/drawing/2014/main" id="{D15A6D1B-B4F0-7A2D-45D8-DA7B28C95DC7}"/>
                            </a:ext>
                          </a:extLst>
                        </p:cNvPr>
                        <p:cNvGrpSpPr/>
                        <p:nvPr/>
                      </p:nvGrpSpPr>
                      <p:grpSpPr>
                        <a:xfrm>
                          <a:off x="1498408" y="1631049"/>
                          <a:ext cx="1285816" cy="307207"/>
                          <a:chOff x="1498408" y="1631049"/>
                          <a:chExt cx="1285816" cy="307207"/>
                        </a:xfrm>
                      </p:grpSpPr>
                      <p:cxnSp>
                        <p:nvCxnSpPr>
                          <p:cNvPr id="58" name="Tiesioji jungtis 95">
                            <a:extLst>
                              <a:ext uri="{FF2B5EF4-FFF2-40B4-BE49-F238E27FC236}">
                                <a16:creationId xmlns:a16="http://schemas.microsoft.com/office/drawing/2014/main" id="{0B7FAE0C-142E-3A6B-683B-4EAA73A7002A}"/>
                              </a:ext>
                            </a:extLst>
                          </p:cNvPr>
                          <p:cNvCxnSpPr/>
                          <p:nvPr/>
                        </p:nvCxnSpPr>
                        <p:spPr>
                          <a:xfrm>
                            <a:off x="1503580" y="1631927"/>
                            <a:ext cx="1280644" cy="0"/>
                          </a:xfrm>
                          <a:prstGeom prst="line">
                            <a:avLst/>
                          </a:prstGeom>
                          <a:noFill/>
                          <a:ln w="9525" cap="flat" cmpd="sng" algn="ctr">
                            <a:solidFill>
                              <a:sysClr val="windowText" lastClr="000000">
                                <a:shade val="95000"/>
                                <a:satMod val="105000"/>
                              </a:sysClr>
                            </a:solidFill>
                            <a:prstDash val="solid"/>
                          </a:ln>
                          <a:effectLst/>
                        </p:spPr>
                      </p:cxnSp>
                      <p:cxnSp>
                        <p:nvCxnSpPr>
                          <p:cNvPr id="59" name="Tiesioji jungtis 96">
                            <a:extLst>
                              <a:ext uri="{FF2B5EF4-FFF2-40B4-BE49-F238E27FC236}">
                                <a16:creationId xmlns:a16="http://schemas.microsoft.com/office/drawing/2014/main" id="{A146B156-3E86-2DA3-D77C-7A2E7659050A}"/>
                              </a:ext>
                            </a:extLst>
                          </p:cNvPr>
                          <p:cNvCxnSpPr/>
                          <p:nvPr/>
                        </p:nvCxnSpPr>
                        <p:spPr>
                          <a:xfrm flipH="1">
                            <a:off x="1498408" y="1631049"/>
                            <a:ext cx="1672" cy="30720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56" name="Tiesioji jungtis 93">
                          <a:extLst>
                            <a:ext uri="{FF2B5EF4-FFF2-40B4-BE49-F238E27FC236}">
                              <a16:creationId xmlns:a16="http://schemas.microsoft.com/office/drawing/2014/main" id="{F90F6C5C-7E42-9887-EB6F-A3A41BBC1816}"/>
                            </a:ext>
                          </a:extLst>
                        </p:cNvPr>
                        <p:cNvCxnSpPr>
                          <a:cxnSpLocks/>
                        </p:cNvCxnSpPr>
                        <p:nvPr/>
                      </p:nvCxnSpPr>
                      <p:spPr>
                        <a:xfrm>
                          <a:off x="2019083" y="1137437"/>
                          <a:ext cx="419433" cy="0"/>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57" name="Tiesioji jungtis 94">
                          <a:extLst>
                            <a:ext uri="{FF2B5EF4-FFF2-40B4-BE49-F238E27FC236}">
                              <a16:creationId xmlns:a16="http://schemas.microsoft.com/office/drawing/2014/main" id="{62594C5C-BE0D-D9A9-2DC2-3278C84E96CB}"/>
                            </a:ext>
                          </a:extLst>
                        </p:cNvPr>
                        <p:cNvCxnSpPr>
                          <a:cxnSpLocks/>
                        </p:cNvCxnSpPr>
                        <p:nvPr/>
                      </p:nvCxnSpPr>
                      <p:spPr>
                        <a:xfrm>
                          <a:off x="3266692" y="1362463"/>
                          <a:ext cx="0" cy="48238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51" name="Tiesioji jungtis 88">
                        <a:extLst>
                          <a:ext uri="{FF2B5EF4-FFF2-40B4-BE49-F238E27FC236}">
                            <a16:creationId xmlns:a16="http://schemas.microsoft.com/office/drawing/2014/main" id="{E8A798B0-18BF-6FE6-78D4-680B49D2CD81}"/>
                          </a:ext>
                        </a:extLst>
                      </p:cNvPr>
                      <p:cNvCxnSpPr>
                        <a:cxnSpLocks/>
                      </p:cNvCxnSpPr>
                      <p:nvPr/>
                    </p:nvCxnSpPr>
                    <p:spPr>
                      <a:xfrm>
                        <a:off x="6439743" y="1083753"/>
                        <a:ext cx="0" cy="2384557"/>
                      </a:xfrm>
                      <a:prstGeom prst="line">
                        <a:avLst/>
                      </a:prstGeom>
                      <a:noFill/>
                      <a:ln w="9525" cap="flat" cmpd="sng" algn="ctr">
                        <a:solidFill>
                          <a:sysClr val="windowText" lastClr="000000">
                            <a:shade val="95000"/>
                            <a:satMod val="105000"/>
                          </a:sysClr>
                        </a:solidFill>
                        <a:prstDash val="solid"/>
                      </a:ln>
                      <a:effectLst/>
                    </p:spPr>
                  </p:cxnSp>
                </p:grpSp>
                <p:cxnSp>
                  <p:nvCxnSpPr>
                    <p:cNvPr id="47" name="Tiesioji jungtis 84">
                      <a:extLst>
                        <a:ext uri="{FF2B5EF4-FFF2-40B4-BE49-F238E27FC236}">
                          <a16:creationId xmlns:a16="http://schemas.microsoft.com/office/drawing/2014/main" id="{8810BF7D-6F98-547F-BEF4-CE2E5AA30A68}"/>
                        </a:ext>
                      </a:extLst>
                    </p:cNvPr>
                    <p:cNvCxnSpPr/>
                    <p:nvPr/>
                  </p:nvCxnSpPr>
                  <p:spPr>
                    <a:xfrm flipH="1">
                      <a:off x="3444887" y="3649585"/>
                      <a:ext cx="7573" cy="296251"/>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48" name="Tiesioji jungtis 85">
                      <a:extLst>
                        <a:ext uri="{FF2B5EF4-FFF2-40B4-BE49-F238E27FC236}">
                          <a16:creationId xmlns:a16="http://schemas.microsoft.com/office/drawing/2014/main" id="{B29E3A9A-85FC-71A3-8291-4B1D4FE5317E}"/>
                        </a:ext>
                      </a:extLst>
                    </p:cNvPr>
                    <p:cNvCxnSpPr/>
                    <p:nvPr/>
                  </p:nvCxnSpPr>
                  <p:spPr>
                    <a:xfrm>
                      <a:off x="1819603" y="2057399"/>
                      <a:ext cx="429820"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49" name="Tiesioji jungtis 86">
                      <a:extLst>
                        <a:ext uri="{FF2B5EF4-FFF2-40B4-BE49-F238E27FC236}">
                          <a16:creationId xmlns:a16="http://schemas.microsoft.com/office/drawing/2014/main" id="{F665E651-0D10-06D4-AACF-CBB2B0E08246}"/>
                        </a:ext>
                      </a:extLst>
                    </p:cNvPr>
                    <p:cNvCxnSpPr/>
                    <p:nvPr/>
                  </p:nvCxnSpPr>
                  <p:spPr>
                    <a:xfrm>
                      <a:off x="1804173" y="2890431"/>
                      <a:ext cx="429820"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grpSp>
              <p:sp>
                <p:nvSpPr>
                  <p:cNvPr id="37" name="Stačiakampis 74">
                    <a:extLst>
                      <a:ext uri="{FF2B5EF4-FFF2-40B4-BE49-F238E27FC236}">
                        <a16:creationId xmlns:a16="http://schemas.microsoft.com/office/drawing/2014/main" id="{8A5F2C19-49D6-F4D2-26E5-EC5BDFB964B4}"/>
                      </a:ext>
                    </a:extLst>
                  </p:cNvPr>
                  <p:cNvSpPr/>
                  <p:nvPr/>
                </p:nvSpPr>
                <p:spPr>
                  <a:xfrm>
                    <a:off x="1299991" y="3973563"/>
                    <a:ext cx="4170293" cy="590256"/>
                  </a:xfrm>
                  <a:prstGeom prst="rect">
                    <a:avLst/>
                  </a:prstGeom>
                  <a:solidFill>
                    <a:srgbClr val="9BBB59">
                      <a:lumMod val="40000"/>
                      <a:lumOff val="60000"/>
                    </a:srgbClr>
                  </a:solidFill>
                  <a:ln w="9525" cap="flat" cmpd="sng" algn="ctr">
                    <a:solidFill>
                      <a:sysClr val="windowText" lastClr="000000"/>
                    </a:solidFill>
                    <a:prstDash val="solid"/>
                  </a:ln>
                  <a:effectLst/>
                </p:spPr>
                <p:txBody>
                  <a:bodyPr rtlCol="0" anchor="ctr"/>
                  <a:lstStyle/>
                  <a:p>
                    <a:endParaRPr lang="lt-LT"/>
                  </a:p>
                </p:txBody>
              </p:sp>
              <p:sp>
                <p:nvSpPr>
                  <p:cNvPr id="38" name="Stačiakampis 75">
                    <a:extLst>
                      <a:ext uri="{FF2B5EF4-FFF2-40B4-BE49-F238E27FC236}">
                        <a16:creationId xmlns:a16="http://schemas.microsoft.com/office/drawing/2014/main" id="{F9227791-D1BB-7224-79D7-5DB16F7194FB}"/>
                      </a:ext>
                    </a:extLst>
                  </p:cNvPr>
                  <p:cNvSpPr/>
                  <p:nvPr/>
                </p:nvSpPr>
                <p:spPr>
                  <a:xfrm>
                    <a:off x="1227935" y="4694357"/>
                    <a:ext cx="2001014" cy="462042"/>
                  </a:xfrm>
                  <a:prstGeom prst="rect">
                    <a:avLst/>
                  </a:prstGeom>
                  <a:solidFill>
                    <a:srgbClr val="EEECE1">
                      <a:lumMod val="75000"/>
                    </a:srgbClr>
                  </a:solidFill>
                  <a:ln w="9525" cap="flat" cmpd="sng" algn="ctr">
                    <a:solidFill>
                      <a:sysClr val="windowText" lastClr="000000"/>
                    </a:solidFill>
                    <a:prstDash val="solid"/>
                  </a:ln>
                  <a:effectLst/>
                </p:spPr>
                <p:txBody>
                  <a:bodyPr rtlCol="0" anchor="ctr"/>
                  <a:lstStyle/>
                  <a:p>
                    <a:endParaRPr lang="lt-LT"/>
                  </a:p>
                </p:txBody>
              </p:sp>
              <p:grpSp>
                <p:nvGrpSpPr>
                  <p:cNvPr id="39" name="Grupė 76">
                    <a:extLst>
                      <a:ext uri="{FF2B5EF4-FFF2-40B4-BE49-F238E27FC236}">
                        <a16:creationId xmlns:a16="http://schemas.microsoft.com/office/drawing/2014/main" id="{9717EAB2-9D21-0E10-0C3F-E2EFEC077C75}"/>
                      </a:ext>
                    </a:extLst>
                  </p:cNvPr>
                  <p:cNvGrpSpPr/>
                  <p:nvPr/>
                </p:nvGrpSpPr>
                <p:grpSpPr>
                  <a:xfrm>
                    <a:off x="4718309" y="4017276"/>
                    <a:ext cx="650007" cy="467803"/>
                    <a:chOff x="4718309" y="4017276"/>
                    <a:chExt cx="650007" cy="467803"/>
                  </a:xfrm>
                </p:grpSpPr>
                <p:sp>
                  <p:nvSpPr>
                    <p:cNvPr id="44" name="Ovalas 81">
                      <a:extLst>
                        <a:ext uri="{FF2B5EF4-FFF2-40B4-BE49-F238E27FC236}">
                          <a16:creationId xmlns:a16="http://schemas.microsoft.com/office/drawing/2014/main" id="{C0DE835E-A7B2-53FD-F23A-7E286B007EA5}"/>
                        </a:ext>
                      </a:extLst>
                    </p:cNvPr>
                    <p:cNvSpPr/>
                    <p:nvPr/>
                  </p:nvSpPr>
                  <p:spPr>
                    <a:xfrm>
                      <a:off x="4718309" y="4017276"/>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45" name="TextBox 23">
                      <a:extLst>
                        <a:ext uri="{FF2B5EF4-FFF2-40B4-BE49-F238E27FC236}">
                          <a16:creationId xmlns:a16="http://schemas.microsoft.com/office/drawing/2014/main" id="{FC1D2432-6908-15CE-747B-F37C375DAE77}"/>
                        </a:ext>
                      </a:extLst>
                    </p:cNvPr>
                    <p:cNvSpPr txBox="1"/>
                    <p:nvPr/>
                  </p:nvSpPr>
                  <p:spPr>
                    <a:xfrm>
                      <a:off x="4749194" y="4120372"/>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3 m.</a:t>
                      </a:r>
                      <a:endParaRPr lang="lt-LT" sz="1200">
                        <a:effectLst/>
                        <a:latin typeface="Times New Roman" panose="02020603050405020304" pitchFamily="18" charset="0"/>
                        <a:ea typeface="Times New Roman" panose="02020603050405020304" pitchFamily="18" charset="0"/>
                      </a:endParaRPr>
                    </a:p>
                  </p:txBody>
                </p:sp>
              </p:grpSp>
              <p:grpSp>
                <p:nvGrpSpPr>
                  <p:cNvPr id="40" name="Grupė 77">
                    <a:extLst>
                      <a:ext uri="{FF2B5EF4-FFF2-40B4-BE49-F238E27FC236}">
                        <a16:creationId xmlns:a16="http://schemas.microsoft.com/office/drawing/2014/main" id="{E9E6640A-04A4-1EAD-452C-9B3062C92478}"/>
                      </a:ext>
                    </a:extLst>
                  </p:cNvPr>
                  <p:cNvGrpSpPr/>
                  <p:nvPr/>
                </p:nvGrpSpPr>
                <p:grpSpPr>
                  <a:xfrm>
                    <a:off x="2789510" y="4904889"/>
                    <a:ext cx="619122" cy="467803"/>
                    <a:chOff x="2789510" y="4904889"/>
                    <a:chExt cx="619122" cy="467803"/>
                  </a:xfrm>
                </p:grpSpPr>
                <p:sp>
                  <p:nvSpPr>
                    <p:cNvPr id="42" name="Ovalas 79">
                      <a:extLst>
                        <a:ext uri="{FF2B5EF4-FFF2-40B4-BE49-F238E27FC236}">
                          <a16:creationId xmlns:a16="http://schemas.microsoft.com/office/drawing/2014/main" id="{F6DC0F2F-0BC0-8BF8-9E0C-54F95B5D7376}"/>
                        </a:ext>
                      </a:extLst>
                    </p:cNvPr>
                    <p:cNvSpPr/>
                    <p:nvPr/>
                  </p:nvSpPr>
                  <p:spPr>
                    <a:xfrm>
                      <a:off x="2817061" y="4904889"/>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43" name="TextBox 21">
                      <a:extLst>
                        <a:ext uri="{FF2B5EF4-FFF2-40B4-BE49-F238E27FC236}">
                          <a16:creationId xmlns:a16="http://schemas.microsoft.com/office/drawing/2014/main" id="{9EBE3C0D-FB35-20E1-D726-18933C22A7DD}"/>
                        </a:ext>
                      </a:extLst>
                    </p:cNvPr>
                    <p:cNvSpPr txBox="1"/>
                    <p:nvPr/>
                  </p:nvSpPr>
                  <p:spPr>
                    <a:xfrm>
                      <a:off x="2789510" y="4993313"/>
                      <a:ext cx="619122" cy="307777"/>
                    </a:xfrm>
                    <a:prstGeom prst="rect">
                      <a:avLst/>
                    </a:prstGeom>
                    <a:noFill/>
                  </p:spPr>
                  <p:txBody>
                    <a:bodyPr wrap="square" rtlCol="0">
                      <a:noAutofit/>
                    </a:bodyPr>
                    <a:lstStyle/>
                    <a:p>
                      <a:pPr>
                        <a:buNone/>
                      </a:pPr>
                      <a:r>
                        <a:rPr lang="lt-LT" sz="800" kern="1200">
                          <a:solidFill>
                            <a:srgbClr val="FFFFFF"/>
                          </a:solidFill>
                          <a:effectLst/>
                          <a:latin typeface="Times New Roman" panose="02020603050405020304" pitchFamily="18" charset="0"/>
                          <a:ea typeface="Times New Roman" panose="02020603050405020304" pitchFamily="18" charset="0"/>
                        </a:rPr>
                        <a:t>neribota trukmė</a:t>
                      </a:r>
                      <a:endParaRPr lang="lt-LT" sz="1200">
                        <a:effectLst/>
                        <a:latin typeface="Times New Roman" panose="02020603050405020304" pitchFamily="18" charset="0"/>
                        <a:ea typeface="Times New Roman" panose="02020603050405020304" pitchFamily="18" charset="0"/>
                      </a:endParaRPr>
                    </a:p>
                  </p:txBody>
                </p:sp>
              </p:grpSp>
              <p:cxnSp>
                <p:nvCxnSpPr>
                  <p:cNvPr id="41" name="Tiesioji jungtis 78">
                    <a:extLst>
                      <a:ext uri="{FF2B5EF4-FFF2-40B4-BE49-F238E27FC236}">
                        <a16:creationId xmlns:a16="http://schemas.microsoft.com/office/drawing/2014/main" id="{B6E13D5A-FDB6-F93A-9883-651483376578}"/>
                      </a:ext>
                    </a:extLst>
                  </p:cNvPr>
                  <p:cNvCxnSpPr>
                    <a:cxnSpLocks/>
                  </p:cNvCxnSpPr>
                  <p:nvPr/>
                </p:nvCxnSpPr>
                <p:spPr>
                  <a:xfrm>
                    <a:off x="2892279" y="4584067"/>
                    <a:ext cx="0" cy="11953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sp>
              <p:nvSpPr>
                <p:cNvPr id="33" name="TextBox 11">
                  <a:extLst>
                    <a:ext uri="{FF2B5EF4-FFF2-40B4-BE49-F238E27FC236}">
                      <a16:creationId xmlns:a16="http://schemas.microsoft.com/office/drawing/2014/main" id="{EB6D7E93-D6AC-5193-C79C-0FD9E14140EE}"/>
                    </a:ext>
                  </a:extLst>
                </p:cNvPr>
                <p:cNvSpPr txBox="1"/>
                <p:nvPr/>
              </p:nvSpPr>
              <p:spPr>
                <a:xfrm>
                  <a:off x="2020663" y="3989568"/>
                  <a:ext cx="2635433" cy="270451"/>
                </a:xfrm>
                <a:prstGeom prst="rect">
                  <a:avLst/>
                </a:prstGeom>
                <a:noFill/>
              </p:spPr>
              <p:txBody>
                <a:bodyPr wrap="square" rtlCol="0">
                  <a:noAutofit/>
                </a:bodyPr>
                <a:lstStyle/>
                <a:p>
                  <a:pPr algn="ctr">
                    <a:buNone/>
                  </a:pPr>
                  <a:r>
                    <a:rPr lang="lt-LT" sz="1200" kern="1200">
                      <a:effectLst/>
                      <a:latin typeface="Times New Roman" panose="02020603050405020304" pitchFamily="18" charset="0"/>
                      <a:ea typeface="Times New Roman" panose="02020603050405020304" pitchFamily="18" charset="0"/>
                    </a:rPr>
                    <a:t>Strateginis veiklos planas</a:t>
                  </a:r>
                  <a:endParaRPr lang="lt-LT" sz="1200">
                    <a:effectLst/>
                    <a:latin typeface="Times New Roman" panose="02020603050405020304" pitchFamily="18" charset="0"/>
                    <a:ea typeface="Times New Roman" panose="02020603050405020304" pitchFamily="18" charset="0"/>
                  </a:endParaRPr>
                </a:p>
              </p:txBody>
            </p:sp>
            <p:sp>
              <p:nvSpPr>
                <p:cNvPr id="34" name="Stačiakampis 71">
                  <a:extLst>
                    <a:ext uri="{FF2B5EF4-FFF2-40B4-BE49-F238E27FC236}">
                      <a16:creationId xmlns:a16="http://schemas.microsoft.com/office/drawing/2014/main" id="{EF1A203B-CAB6-4875-D8A3-965686A1A51A}"/>
                    </a:ext>
                  </a:extLst>
                </p:cNvPr>
                <p:cNvSpPr/>
                <p:nvPr/>
              </p:nvSpPr>
              <p:spPr>
                <a:xfrm>
                  <a:off x="1502890" y="4285577"/>
                  <a:ext cx="1651355" cy="192811"/>
                </a:xfrm>
                <a:prstGeom prst="rect">
                  <a:avLst/>
                </a:prstGeom>
                <a:solidFill>
                  <a:srgbClr val="9BBB59">
                    <a:lumMod val="60000"/>
                    <a:lumOff val="40000"/>
                  </a:srgbClr>
                </a:solidFill>
                <a:ln w="9525" cap="flat" cmpd="sng" algn="ctr">
                  <a:solidFill>
                    <a:sysClr val="windowText" lastClr="000000"/>
                  </a:solidFill>
                  <a:prstDash val="solid"/>
                </a:ln>
                <a:effectLst/>
              </p:spPr>
              <p:txBody>
                <a:bodyPr rtlCol="0" anchor="ctr"/>
                <a:lstStyle/>
                <a:p>
                  <a:pPr algn="ctr">
                    <a:buNone/>
                  </a:pPr>
                  <a:r>
                    <a:rPr lang="lt-LT" sz="800" b="1" kern="1200">
                      <a:effectLst/>
                      <a:latin typeface="Times New Roman" panose="02020603050405020304" pitchFamily="18" charset="0"/>
                      <a:ea typeface="Times New Roman" panose="02020603050405020304" pitchFamily="18" charset="0"/>
                    </a:rPr>
                    <a:t>tęstinės veiklos finansavimas</a:t>
                  </a:r>
                  <a:endParaRPr lang="lt-LT" sz="1200">
                    <a:effectLst/>
                    <a:latin typeface="Times New Roman" panose="02020603050405020304" pitchFamily="18" charset="0"/>
                    <a:ea typeface="Times New Roman" panose="02020603050405020304" pitchFamily="18" charset="0"/>
                  </a:endParaRPr>
                </a:p>
              </p:txBody>
            </p:sp>
            <p:sp>
              <p:nvSpPr>
                <p:cNvPr id="35" name="Stačiakampis 72">
                  <a:extLst>
                    <a:ext uri="{FF2B5EF4-FFF2-40B4-BE49-F238E27FC236}">
                      <a16:creationId xmlns:a16="http://schemas.microsoft.com/office/drawing/2014/main" id="{D8A34141-DD80-6228-2248-49878AF06775}"/>
                    </a:ext>
                  </a:extLst>
                </p:cNvPr>
                <p:cNvSpPr/>
                <p:nvPr/>
              </p:nvSpPr>
              <p:spPr>
                <a:xfrm>
                  <a:off x="3325000" y="4277126"/>
                  <a:ext cx="1325948" cy="192811"/>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800" b="1" kern="1200">
                      <a:effectLst/>
                      <a:latin typeface="Times New Roman" panose="02020603050405020304" pitchFamily="18" charset="0"/>
                      <a:ea typeface="Times New Roman" panose="02020603050405020304" pitchFamily="18" charset="0"/>
                    </a:rPr>
                    <a:t>pažangos finansavimas</a:t>
                  </a:r>
                  <a:endParaRPr lang="lt-LT" sz="1200">
                    <a:effectLst/>
                    <a:latin typeface="Times New Roman" panose="02020603050405020304" pitchFamily="18" charset="0"/>
                    <a:ea typeface="Times New Roman" panose="02020603050405020304" pitchFamily="18" charset="0"/>
                  </a:endParaRPr>
                </a:p>
              </p:txBody>
            </p:sp>
          </p:grpSp>
          <p:sp>
            <p:nvSpPr>
              <p:cNvPr id="31" name="TextBox 9">
                <a:extLst>
                  <a:ext uri="{FF2B5EF4-FFF2-40B4-BE49-F238E27FC236}">
                    <a16:creationId xmlns:a16="http://schemas.microsoft.com/office/drawing/2014/main" id="{43C69522-17A9-1845-D08D-B98C766670AA}"/>
                  </a:ext>
                </a:extLst>
              </p:cNvPr>
              <p:cNvSpPr txBox="1"/>
              <p:nvPr/>
            </p:nvSpPr>
            <p:spPr>
              <a:xfrm>
                <a:off x="1238477" y="4818823"/>
                <a:ext cx="1834759" cy="270451"/>
              </a:xfrm>
              <a:prstGeom prst="rect">
                <a:avLst/>
              </a:prstGeom>
              <a:noFill/>
            </p:spPr>
            <p:txBody>
              <a:bodyPr wrap="square" rtlCol="0">
                <a:noAutofit/>
              </a:bodyPr>
              <a:lstStyle/>
              <a:p>
                <a:pPr algn="ctr">
                  <a:buNone/>
                </a:pPr>
                <a:r>
                  <a:rPr lang="lt-LT" sz="1200" kern="1200">
                    <a:effectLst/>
                    <a:latin typeface="Times New Roman" panose="02020603050405020304" pitchFamily="18" charset="0"/>
                    <a:ea typeface="Times New Roman" panose="02020603050405020304" pitchFamily="18" charset="0"/>
                  </a:rPr>
                  <a:t>Veiksmų planas</a:t>
                </a:r>
                <a:endParaRPr lang="lt-LT" sz="1200">
                  <a:effectLst/>
                  <a:latin typeface="Times New Roman" panose="02020603050405020304" pitchFamily="18" charset="0"/>
                  <a:ea typeface="Times New Roman" panose="02020603050405020304" pitchFamily="18" charset="0"/>
                </a:endParaRPr>
              </a:p>
            </p:txBody>
          </p:sp>
        </p:grpSp>
        <p:cxnSp>
          <p:nvCxnSpPr>
            <p:cNvPr id="9" name="Tiesioji jungtis 46">
              <a:extLst>
                <a:ext uri="{FF2B5EF4-FFF2-40B4-BE49-F238E27FC236}">
                  <a16:creationId xmlns:a16="http://schemas.microsoft.com/office/drawing/2014/main" id="{555EEC84-65F4-0A63-291D-B0DC4628C0CA}"/>
                </a:ext>
              </a:extLst>
            </p:cNvPr>
            <p:cNvCxnSpPr>
              <a:cxnSpLocks/>
            </p:cNvCxnSpPr>
            <p:nvPr/>
          </p:nvCxnSpPr>
          <p:spPr>
            <a:xfrm flipH="1">
              <a:off x="4787160" y="2798075"/>
              <a:ext cx="50531" cy="11802"/>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sp>
          <p:nvSpPr>
            <p:cNvPr id="10" name="Stačiakampis 47">
              <a:extLst>
                <a:ext uri="{FF2B5EF4-FFF2-40B4-BE49-F238E27FC236}">
                  <a16:creationId xmlns:a16="http://schemas.microsoft.com/office/drawing/2014/main" id="{81C86501-6DCB-9186-D72C-5C19D4495C79}"/>
                </a:ext>
              </a:extLst>
            </p:cNvPr>
            <p:cNvSpPr/>
            <p:nvPr/>
          </p:nvSpPr>
          <p:spPr>
            <a:xfrm>
              <a:off x="1909901" y="2429114"/>
              <a:ext cx="1132403" cy="340433"/>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en-GB" sz="1200" b="1" kern="1200">
                  <a:effectLst/>
                  <a:latin typeface="Times New Roman" panose="02020603050405020304" pitchFamily="18" charset="0"/>
                  <a:ea typeface="Times New Roman" panose="02020603050405020304" pitchFamily="18" charset="0"/>
                </a:rPr>
                <a:t>Region</a:t>
              </a:r>
              <a:r>
                <a:rPr lang="lt-LT" sz="1200" b="1" kern="1200">
                  <a:effectLst/>
                  <a:latin typeface="Times New Roman" panose="02020603050405020304" pitchFamily="18" charset="0"/>
                  <a:ea typeface="Times New Roman" panose="02020603050405020304" pitchFamily="18" charset="0"/>
                </a:rPr>
                <a:t>ų plėtros programa</a:t>
              </a:r>
              <a:endParaRPr lang="lt-LT" sz="1200">
                <a:effectLst/>
                <a:latin typeface="Times New Roman" panose="02020603050405020304" pitchFamily="18" charset="0"/>
                <a:ea typeface="Times New Roman" panose="02020603050405020304" pitchFamily="18" charset="0"/>
              </a:endParaRPr>
            </a:p>
          </p:txBody>
        </p:sp>
        <p:sp>
          <p:nvSpPr>
            <p:cNvPr id="11" name="Stačiakampis 48">
              <a:extLst>
                <a:ext uri="{FF2B5EF4-FFF2-40B4-BE49-F238E27FC236}">
                  <a16:creationId xmlns:a16="http://schemas.microsoft.com/office/drawing/2014/main" id="{3AC465CC-388F-0CF1-E32D-A2C021C16B3B}"/>
                </a:ext>
              </a:extLst>
            </p:cNvPr>
            <p:cNvSpPr/>
            <p:nvPr/>
          </p:nvSpPr>
          <p:spPr>
            <a:xfrm>
              <a:off x="3991719" y="1554044"/>
              <a:ext cx="713550" cy="401780"/>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900" b="1" kern="1200">
                  <a:effectLst/>
                  <a:latin typeface="Times New Roman" panose="02020603050405020304" pitchFamily="18" charset="0"/>
                  <a:ea typeface="Times New Roman" panose="02020603050405020304" pitchFamily="18" charset="0"/>
                </a:rPr>
                <a:t>Regionų plėtros planai</a:t>
              </a:r>
              <a:endParaRPr lang="lt-LT" sz="1200">
                <a:effectLst/>
                <a:latin typeface="Times New Roman" panose="02020603050405020304" pitchFamily="18" charset="0"/>
                <a:ea typeface="Times New Roman" panose="02020603050405020304" pitchFamily="18" charset="0"/>
              </a:endParaRPr>
            </a:p>
          </p:txBody>
        </p:sp>
        <p:sp>
          <p:nvSpPr>
            <p:cNvPr id="12" name="Stačiakampis 49">
              <a:extLst>
                <a:ext uri="{FF2B5EF4-FFF2-40B4-BE49-F238E27FC236}">
                  <a16:creationId xmlns:a16="http://schemas.microsoft.com/office/drawing/2014/main" id="{CD6DEA2A-35C0-7F9F-029F-6A7063509A48}"/>
                </a:ext>
              </a:extLst>
            </p:cNvPr>
            <p:cNvSpPr/>
            <p:nvPr/>
          </p:nvSpPr>
          <p:spPr>
            <a:xfrm>
              <a:off x="4000301" y="2024706"/>
              <a:ext cx="779513" cy="507980"/>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900" b="1" kern="1200">
                  <a:effectLst/>
                  <a:latin typeface="Times New Roman" panose="02020603050405020304" pitchFamily="18" charset="0"/>
                  <a:ea typeface="Times New Roman" panose="02020603050405020304" pitchFamily="18" charset="0"/>
                </a:rPr>
                <a:t>Savivaldybių strateginiai plėtros planai</a:t>
              </a:r>
              <a:endParaRPr lang="lt-LT" sz="1200">
                <a:effectLst/>
                <a:latin typeface="Times New Roman" panose="02020603050405020304" pitchFamily="18" charset="0"/>
                <a:ea typeface="Times New Roman" panose="02020603050405020304" pitchFamily="18" charset="0"/>
              </a:endParaRPr>
            </a:p>
          </p:txBody>
        </p:sp>
        <p:sp>
          <p:nvSpPr>
            <p:cNvPr id="13" name="TextBox 123">
              <a:extLst>
                <a:ext uri="{FF2B5EF4-FFF2-40B4-BE49-F238E27FC236}">
                  <a16:creationId xmlns:a16="http://schemas.microsoft.com/office/drawing/2014/main" id="{A6A823E4-25CA-2E33-E376-A22876730A81}"/>
                </a:ext>
              </a:extLst>
            </p:cNvPr>
            <p:cNvSpPr txBox="1"/>
            <p:nvPr/>
          </p:nvSpPr>
          <p:spPr>
            <a:xfrm>
              <a:off x="4211702" y="1064680"/>
              <a:ext cx="464342" cy="192360"/>
            </a:xfrm>
            <a:prstGeom prst="rect">
              <a:avLst/>
            </a:prstGeom>
            <a:noFill/>
          </p:spPr>
          <p:txBody>
            <a:bodyPr wrap="square" lIns="68580" tIns="34290" rIns="68580" bIns="34290"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10 m.</a:t>
              </a:r>
              <a:endParaRPr lang="lt-LT" sz="1200">
                <a:effectLst/>
                <a:latin typeface="Times New Roman" panose="02020603050405020304" pitchFamily="18" charset="0"/>
                <a:ea typeface="Times New Roman" panose="02020603050405020304" pitchFamily="18" charset="0"/>
              </a:endParaRPr>
            </a:p>
          </p:txBody>
        </p:sp>
        <p:cxnSp>
          <p:nvCxnSpPr>
            <p:cNvPr id="14" name="Tiesioji jungtis 51">
              <a:extLst>
                <a:ext uri="{FF2B5EF4-FFF2-40B4-BE49-F238E27FC236}">
                  <a16:creationId xmlns:a16="http://schemas.microsoft.com/office/drawing/2014/main" id="{C5B80B81-F0FF-32B7-EEDB-995DF1555A9C}"/>
                </a:ext>
              </a:extLst>
            </p:cNvPr>
            <p:cNvCxnSpPr>
              <a:cxnSpLocks/>
            </p:cNvCxnSpPr>
            <p:nvPr/>
          </p:nvCxnSpPr>
          <p:spPr>
            <a:xfrm>
              <a:off x="3538731" y="1080397"/>
              <a:ext cx="0" cy="44140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15" name="Tiesioji jungtis 52">
              <a:extLst>
                <a:ext uri="{FF2B5EF4-FFF2-40B4-BE49-F238E27FC236}">
                  <a16:creationId xmlns:a16="http://schemas.microsoft.com/office/drawing/2014/main" id="{819FAFDD-23AD-6F58-D101-AD6D3310E233}"/>
                </a:ext>
              </a:extLst>
            </p:cNvPr>
            <p:cNvCxnSpPr>
              <a:cxnSpLocks/>
            </p:cNvCxnSpPr>
            <p:nvPr/>
          </p:nvCxnSpPr>
          <p:spPr>
            <a:xfrm>
              <a:off x="4472515" y="879052"/>
              <a:ext cx="372348" cy="0"/>
            </a:xfrm>
            <a:prstGeom prst="line">
              <a:avLst/>
            </a:prstGeom>
            <a:noFill/>
            <a:ln w="9525" cap="flat" cmpd="sng" algn="ctr">
              <a:solidFill>
                <a:sysClr val="windowText" lastClr="000000">
                  <a:shade val="95000"/>
                  <a:satMod val="105000"/>
                </a:sysClr>
              </a:solidFill>
              <a:prstDash val="solid"/>
            </a:ln>
            <a:effectLst/>
          </p:spPr>
        </p:cxnSp>
        <p:sp>
          <p:nvSpPr>
            <p:cNvPr id="16" name="Stačiakampis 53">
              <a:extLst>
                <a:ext uri="{FF2B5EF4-FFF2-40B4-BE49-F238E27FC236}">
                  <a16:creationId xmlns:a16="http://schemas.microsoft.com/office/drawing/2014/main" id="{F9F85354-9111-1900-0CCD-9C92C8EBA7BC}"/>
                </a:ext>
              </a:extLst>
            </p:cNvPr>
            <p:cNvSpPr/>
            <p:nvPr/>
          </p:nvSpPr>
          <p:spPr>
            <a:xfrm>
              <a:off x="4008359" y="2641606"/>
              <a:ext cx="763396" cy="396771"/>
            </a:xfrm>
            <a:prstGeom prst="rect">
              <a:avLst/>
            </a:prstGeom>
            <a:solidFill>
              <a:srgbClr val="F7964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Savivaldybių bendrieji planai</a:t>
              </a:r>
              <a:endParaRPr lang="lt-LT" sz="1200">
                <a:effectLst/>
                <a:latin typeface="Times New Roman" panose="02020603050405020304" pitchFamily="18" charset="0"/>
                <a:ea typeface="Times New Roman" panose="02020603050405020304" pitchFamily="18" charset="0"/>
              </a:endParaRPr>
            </a:p>
          </p:txBody>
        </p:sp>
        <p:cxnSp>
          <p:nvCxnSpPr>
            <p:cNvPr id="17" name="Tiesioji jungtis 54">
              <a:extLst>
                <a:ext uri="{FF2B5EF4-FFF2-40B4-BE49-F238E27FC236}">
                  <a16:creationId xmlns:a16="http://schemas.microsoft.com/office/drawing/2014/main" id="{8893428E-FBE1-ECF8-6A95-C69A1893084C}"/>
                </a:ext>
              </a:extLst>
            </p:cNvPr>
            <p:cNvCxnSpPr>
              <a:cxnSpLocks/>
            </p:cNvCxnSpPr>
            <p:nvPr/>
          </p:nvCxnSpPr>
          <p:spPr>
            <a:xfrm flipV="1">
              <a:off x="4102711" y="2532686"/>
              <a:ext cx="0" cy="138214"/>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18" name="Tiesioji jungtis 55">
              <a:extLst>
                <a:ext uri="{FF2B5EF4-FFF2-40B4-BE49-F238E27FC236}">
                  <a16:creationId xmlns:a16="http://schemas.microsoft.com/office/drawing/2014/main" id="{97FF2594-FB11-175C-CBAA-7E38DB620957}"/>
                </a:ext>
              </a:extLst>
            </p:cNvPr>
            <p:cNvCxnSpPr>
              <a:cxnSpLocks/>
            </p:cNvCxnSpPr>
            <p:nvPr/>
          </p:nvCxnSpPr>
          <p:spPr>
            <a:xfrm>
              <a:off x="4065013" y="1929733"/>
              <a:ext cx="0" cy="126459"/>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sp>
          <p:nvSpPr>
            <p:cNvPr id="19" name="Stačiakampis 56">
              <a:extLst>
                <a:ext uri="{FF2B5EF4-FFF2-40B4-BE49-F238E27FC236}">
                  <a16:creationId xmlns:a16="http://schemas.microsoft.com/office/drawing/2014/main" id="{DEE2BE01-73F2-4C55-48B2-FB2A264B1A66}"/>
                </a:ext>
              </a:extLst>
            </p:cNvPr>
            <p:cNvSpPr/>
            <p:nvPr/>
          </p:nvSpPr>
          <p:spPr>
            <a:xfrm>
              <a:off x="2621671" y="3751003"/>
              <a:ext cx="1500761" cy="356630"/>
            </a:xfrm>
            <a:prstGeom prst="rect">
              <a:avLst/>
            </a:prstGeom>
            <a:solidFill>
              <a:srgbClr val="EEECE1">
                <a:lumMod val="75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1200" kern="1200">
                  <a:effectLst/>
                  <a:latin typeface="Times New Roman" panose="02020603050405020304" pitchFamily="18" charset="0"/>
                  <a:ea typeface="Times New Roman" panose="02020603050405020304" pitchFamily="18" charset="0"/>
                </a:rPr>
                <a:t>Metinis veiklos planas</a:t>
              </a:r>
              <a:endParaRPr lang="lt-LT" sz="1200">
                <a:effectLst/>
                <a:latin typeface="Times New Roman" panose="02020603050405020304" pitchFamily="18" charset="0"/>
                <a:ea typeface="Times New Roman" panose="02020603050405020304" pitchFamily="18" charset="0"/>
              </a:endParaRPr>
            </a:p>
          </p:txBody>
        </p:sp>
        <p:cxnSp>
          <p:nvCxnSpPr>
            <p:cNvPr id="20" name="Tiesioji jungtis 57">
              <a:extLst>
                <a:ext uri="{FF2B5EF4-FFF2-40B4-BE49-F238E27FC236}">
                  <a16:creationId xmlns:a16="http://schemas.microsoft.com/office/drawing/2014/main" id="{B465743A-AE02-E4EE-A171-6F4C6183E7E0}"/>
                </a:ext>
              </a:extLst>
            </p:cNvPr>
            <p:cNvCxnSpPr>
              <a:cxnSpLocks/>
            </p:cNvCxnSpPr>
            <p:nvPr/>
          </p:nvCxnSpPr>
          <p:spPr>
            <a:xfrm>
              <a:off x="3260246" y="3655780"/>
              <a:ext cx="0" cy="11054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sp>
          <p:nvSpPr>
            <p:cNvPr id="21" name="Ovalas 58">
              <a:extLst>
                <a:ext uri="{FF2B5EF4-FFF2-40B4-BE49-F238E27FC236}">
                  <a16:creationId xmlns:a16="http://schemas.microsoft.com/office/drawing/2014/main" id="{A789C741-1049-D1E3-2B19-3E1D3CDE81AE}"/>
                </a:ext>
              </a:extLst>
            </p:cNvPr>
            <p:cNvSpPr/>
            <p:nvPr/>
          </p:nvSpPr>
          <p:spPr>
            <a:xfrm>
              <a:off x="3885742" y="3929992"/>
              <a:ext cx="392906" cy="372656"/>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lIns="68580" tIns="34290" rIns="68580" bIns="34290" rtlCol="0" anchor="ctr"/>
            <a:lstStyle/>
            <a:p>
              <a:endParaRPr lang="lt-LT"/>
            </a:p>
          </p:txBody>
        </p:sp>
        <p:sp>
          <p:nvSpPr>
            <p:cNvPr id="22" name="TextBox 113">
              <a:extLst>
                <a:ext uri="{FF2B5EF4-FFF2-40B4-BE49-F238E27FC236}">
                  <a16:creationId xmlns:a16="http://schemas.microsoft.com/office/drawing/2014/main" id="{0B1A2C7B-A84E-166B-61D8-4E50736E292A}"/>
                </a:ext>
              </a:extLst>
            </p:cNvPr>
            <p:cNvSpPr txBox="1"/>
            <p:nvPr/>
          </p:nvSpPr>
          <p:spPr>
            <a:xfrm>
              <a:off x="3923398" y="4054161"/>
              <a:ext cx="359798" cy="161583"/>
            </a:xfrm>
            <a:prstGeom prst="rect">
              <a:avLst/>
            </a:prstGeom>
            <a:noFill/>
          </p:spPr>
          <p:txBody>
            <a:bodyPr wrap="square" lIns="68580" tIns="34290" rIns="68580" bIns="34290" rtlCol="0">
              <a:noAutofit/>
            </a:bodyPr>
            <a:lstStyle/>
            <a:p>
              <a:pPr>
                <a:buNone/>
              </a:pPr>
              <a:r>
                <a:rPr lang="en-GB" sz="1100" kern="1200">
                  <a:solidFill>
                    <a:srgbClr val="FFFFFF"/>
                  </a:solidFill>
                  <a:effectLst/>
                  <a:latin typeface="Times New Roman" panose="02020603050405020304" pitchFamily="18" charset="0"/>
                  <a:ea typeface="Times New Roman" panose="02020603050405020304" pitchFamily="18" charset="0"/>
                </a:rPr>
                <a:t>1 m.</a:t>
              </a:r>
              <a:endParaRPr lang="lt-LT" sz="1200">
                <a:effectLst/>
                <a:latin typeface="Times New Roman" panose="02020603050405020304" pitchFamily="18" charset="0"/>
                <a:ea typeface="Times New Roman" panose="02020603050405020304" pitchFamily="18" charset="0"/>
              </a:endParaRPr>
            </a:p>
          </p:txBody>
        </p:sp>
        <p:sp>
          <p:nvSpPr>
            <p:cNvPr id="23" name="Stačiakampis 60">
              <a:extLst>
                <a:ext uri="{FF2B5EF4-FFF2-40B4-BE49-F238E27FC236}">
                  <a16:creationId xmlns:a16="http://schemas.microsoft.com/office/drawing/2014/main" id="{99421BD2-062F-8885-C3A5-D482A6BB4123}"/>
                </a:ext>
              </a:extLst>
            </p:cNvPr>
            <p:cNvSpPr/>
            <p:nvPr/>
          </p:nvSpPr>
          <p:spPr>
            <a:xfrm>
              <a:off x="241296" y="2670900"/>
              <a:ext cx="1114426" cy="394560"/>
            </a:xfrm>
            <a:prstGeom prst="rect">
              <a:avLst/>
            </a:prstGeom>
            <a:solidFill>
              <a:srgbClr val="1F497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Nacionalinių darbotvarkių planai</a:t>
              </a:r>
              <a:endParaRPr lang="lt-LT" sz="1200">
                <a:effectLst/>
                <a:latin typeface="Times New Roman" panose="02020603050405020304" pitchFamily="18" charset="0"/>
                <a:ea typeface="Times New Roman" panose="02020603050405020304" pitchFamily="18" charset="0"/>
              </a:endParaRPr>
            </a:p>
          </p:txBody>
        </p:sp>
        <p:cxnSp>
          <p:nvCxnSpPr>
            <p:cNvPr id="24" name="Tiesioji jungtis 61">
              <a:extLst>
                <a:ext uri="{FF2B5EF4-FFF2-40B4-BE49-F238E27FC236}">
                  <a16:creationId xmlns:a16="http://schemas.microsoft.com/office/drawing/2014/main" id="{FD0688C8-8DED-5EB8-4612-35FD7365EAD4}"/>
                </a:ext>
              </a:extLst>
            </p:cNvPr>
            <p:cNvCxnSpPr>
              <a:cxnSpLocks/>
            </p:cNvCxnSpPr>
            <p:nvPr/>
          </p:nvCxnSpPr>
          <p:spPr>
            <a:xfrm flipV="1">
              <a:off x="253736" y="967019"/>
              <a:ext cx="159266" cy="1069"/>
            </a:xfrm>
            <a:prstGeom prst="line">
              <a:avLst/>
            </a:prstGeom>
            <a:noFill/>
            <a:ln w="9525" cap="flat" cmpd="sng" algn="ctr">
              <a:solidFill>
                <a:sysClr val="windowText" lastClr="000000">
                  <a:shade val="95000"/>
                  <a:satMod val="105000"/>
                </a:sysClr>
              </a:solidFill>
              <a:prstDash val="solid"/>
            </a:ln>
            <a:effectLst/>
          </p:spPr>
        </p:cxnSp>
        <p:cxnSp>
          <p:nvCxnSpPr>
            <p:cNvPr id="25" name="Tiesioji jungtis 62">
              <a:extLst>
                <a:ext uri="{FF2B5EF4-FFF2-40B4-BE49-F238E27FC236}">
                  <a16:creationId xmlns:a16="http://schemas.microsoft.com/office/drawing/2014/main" id="{AC8BA9A2-1E4C-9F55-49F7-4F8A026BCA8C}"/>
                </a:ext>
              </a:extLst>
            </p:cNvPr>
            <p:cNvCxnSpPr>
              <a:cxnSpLocks/>
            </p:cNvCxnSpPr>
            <p:nvPr/>
          </p:nvCxnSpPr>
          <p:spPr>
            <a:xfrm flipH="1">
              <a:off x="262402" y="967019"/>
              <a:ext cx="1" cy="1759148"/>
            </a:xfrm>
            <a:prstGeom prst="line">
              <a:avLst/>
            </a:prstGeom>
            <a:noFill/>
            <a:ln w="9525" cap="flat" cmpd="sng" algn="ctr">
              <a:solidFill>
                <a:sysClr val="windowText" lastClr="000000">
                  <a:shade val="95000"/>
                  <a:satMod val="105000"/>
                </a:sysClr>
              </a:solidFill>
              <a:prstDash val="solid"/>
            </a:ln>
            <a:effectLst/>
          </p:spPr>
        </p:cxnSp>
        <p:cxnSp>
          <p:nvCxnSpPr>
            <p:cNvPr id="26" name="Tiesioji jungtis 63">
              <a:extLst>
                <a:ext uri="{FF2B5EF4-FFF2-40B4-BE49-F238E27FC236}">
                  <a16:creationId xmlns:a16="http://schemas.microsoft.com/office/drawing/2014/main" id="{BC57A30E-56DC-22DE-91A7-F0B7EB954668}"/>
                </a:ext>
              </a:extLst>
            </p:cNvPr>
            <p:cNvCxnSpPr>
              <a:cxnSpLocks/>
            </p:cNvCxnSpPr>
            <p:nvPr/>
          </p:nvCxnSpPr>
          <p:spPr>
            <a:xfrm>
              <a:off x="262402" y="2726167"/>
              <a:ext cx="181965" cy="81584"/>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27" name="Tiesioji jungtis 64">
              <a:extLst>
                <a:ext uri="{FF2B5EF4-FFF2-40B4-BE49-F238E27FC236}">
                  <a16:creationId xmlns:a16="http://schemas.microsoft.com/office/drawing/2014/main" id="{838AE582-9042-878F-BC78-F87CF631C50F}"/>
                </a:ext>
              </a:extLst>
            </p:cNvPr>
            <p:cNvCxnSpPr/>
            <p:nvPr/>
          </p:nvCxnSpPr>
          <p:spPr>
            <a:xfrm>
              <a:off x="1364392" y="2844919"/>
              <a:ext cx="322365"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28" name="Tiesioji jungtis 65">
              <a:extLst>
                <a:ext uri="{FF2B5EF4-FFF2-40B4-BE49-F238E27FC236}">
                  <a16:creationId xmlns:a16="http://schemas.microsoft.com/office/drawing/2014/main" id="{5CDE30D9-5210-9206-5D61-691C37CD6A37}"/>
                </a:ext>
              </a:extLst>
            </p:cNvPr>
            <p:cNvCxnSpPr>
              <a:cxnSpLocks/>
            </p:cNvCxnSpPr>
            <p:nvPr/>
          </p:nvCxnSpPr>
          <p:spPr>
            <a:xfrm>
              <a:off x="736373" y="3067295"/>
              <a:ext cx="352604" cy="362833"/>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29" name="Tiesioji rodyklės jungtis 66">
              <a:extLst>
                <a:ext uri="{FF2B5EF4-FFF2-40B4-BE49-F238E27FC236}">
                  <a16:creationId xmlns:a16="http://schemas.microsoft.com/office/drawing/2014/main" id="{C71A644A-77A7-EF59-7D08-A01330C3141B}"/>
                </a:ext>
              </a:extLst>
            </p:cNvPr>
            <p:cNvCxnSpPr>
              <a:stCxn id="103" idx="3"/>
              <a:endCxn id="104" idx="1"/>
            </p:cNvCxnSpPr>
            <p:nvPr/>
          </p:nvCxnSpPr>
          <p:spPr>
            <a:xfrm flipV="1">
              <a:off x="2959344" y="879334"/>
              <a:ext cx="377683" cy="3783"/>
            </a:xfrm>
            <a:prstGeom prst="straightConnector1">
              <a:avLst/>
            </a:prstGeom>
            <a:noFill/>
            <a:ln w="9525" cap="flat" cmpd="sng" algn="ctr">
              <a:solidFill>
                <a:sysClr val="windowText" lastClr="000000">
                  <a:shade val="95000"/>
                  <a:satMod val="105000"/>
                </a:sysClr>
              </a:solidFill>
              <a:prstDash val="solid"/>
              <a:headEnd type="triangle" w="med" len="med"/>
              <a:tailEnd type="triangle" w="med" len="med"/>
            </a:ln>
            <a:effectLst/>
          </p:spPr>
        </p:cxnSp>
      </p:grpSp>
    </p:spTree>
    <p:extLst>
      <p:ext uri="{BB962C8B-B14F-4D97-AF65-F5344CB8AC3E}">
        <p14:creationId xmlns:p14="http://schemas.microsoft.com/office/powerpoint/2010/main" val="150977095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653</Words>
  <Application>Microsoft Office PowerPoint</Application>
  <PresentationFormat>Widescreen</PresentationFormat>
  <Paragraphs>76</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Times New Roman</vt:lpstr>
      <vt:lpstr>Trebuchet MS</vt:lpstr>
      <vt:lpstr>„Office“ tema</vt:lpstr>
      <vt:lpstr>PowerPoint Presentation</vt:lpstr>
      <vt:lpstr>PowerPoint Presentation</vt:lpstr>
      <vt:lpstr>PowerPoint Presentation</vt:lpstr>
    </vt:vector>
  </TitlesOfParts>
  <Company>IRD prie VRM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Violeta Plotnikovienė</dc:creator>
  <cp:lastModifiedBy>Violeta Plotnikovienė</cp:lastModifiedBy>
  <cp:revision>31</cp:revision>
  <dcterms:created xsi:type="dcterms:W3CDTF">2021-04-14T10:08:07Z</dcterms:created>
  <dcterms:modified xsi:type="dcterms:W3CDTF">2026-03-13T10:09:50Z</dcterms:modified>
</cp:coreProperties>
</file>