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omments/comment1.xml" ContentType="application/vnd.openxmlformats-officedocument.presentationml.comment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4" r:id="rId4"/>
    <p:sldId id="278" r:id="rId5"/>
    <p:sldId id="269" r:id="rId6"/>
    <p:sldId id="277" r:id="rId7"/>
    <p:sldId id="268" r:id="rId8"/>
    <p:sldId id="275" r:id="rId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Edita" initials="E" lastIdx="4" clrIdx="0">
    <p:extLst>
      <p:ext uri="{19B8F6BF-5375-455C-9EA6-DF929625EA0E}">
        <p15:presenceInfo xmlns:p15="http://schemas.microsoft.com/office/powerpoint/2012/main" userId="Edita" providerId="None"/>
      </p:ext>
    </p:extLst>
  </p:cmAuthor>
  <p:cmAuthor id="2" name="Lina Šemetulskytė" initials="LŠ" lastIdx="11" clrIdx="1">
    <p:extLst>
      <p:ext uri="{19B8F6BF-5375-455C-9EA6-DF929625EA0E}">
        <p15:presenceInfo xmlns:p15="http://schemas.microsoft.com/office/powerpoint/2012/main" userId="S-1-5-21-4209697224-3871758227-447121003-11006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243E90"/>
    <a:srgbClr val="243E8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7DF18680-E054-41AD-8BC1-D1AEF772440D}" styleName="Vidutinis stilius 2 – paryškinimas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85" d="100"/>
          <a:sy n="85" d="100"/>
        </p:scale>
        <p:origin x="518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commentAuthors" Target="commentAuthor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comments/comment1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2" dt="2023-10-03T08:02:30.107" idx="4">
    <p:pos x="10" y="10"/>
    <p:text/>
    <p:extLst>
      <p:ext uri="{C676402C-5697-4E1C-873F-D02D1690AC5C}">
        <p15:threadingInfo xmlns:p15="http://schemas.microsoft.com/office/powerpoint/2012/main" timeZoneBias="-180"/>
      </p:ext>
    </p:extLst>
  </p:cm>
  <p:cm authorId="2" dt="2023-10-03T08:02:30.173" idx="5">
    <p:pos x="106" y="106"/>
    <p:text/>
    <p:extLst>
      <p:ext uri="{C676402C-5697-4E1C-873F-D02D1690AC5C}">
        <p15:threadingInfo xmlns:p15="http://schemas.microsoft.com/office/powerpoint/2012/main" timeZoneBias="-180"/>
      </p:ext>
    </p:extLst>
  </p:cm>
  <p:cm authorId="2" dt="2023-10-03T08:02:30.213" idx="6">
    <p:pos x="202" y="202"/>
    <p:text/>
    <p:extLst>
      <p:ext uri="{C676402C-5697-4E1C-873F-D02D1690AC5C}">
        <p15:threadingInfo xmlns:p15="http://schemas.microsoft.com/office/powerpoint/2012/main" timeZoneBias="-180"/>
      </p:ext>
    </p:extLst>
  </p:cm>
  <p:cm authorId="2" dt="2023-10-03T08:02:30.267" idx="7">
    <p:pos x="298" y="298"/>
    <p:text/>
    <p:extLst>
      <p:ext uri="{C676402C-5697-4E1C-873F-D02D1690AC5C}">
        <p15:threadingInfo xmlns:p15="http://schemas.microsoft.com/office/powerpoint/2012/main" timeZoneBias="-180"/>
      </p:ext>
    </p:extLst>
  </p:cm>
  <p:cm authorId="2" dt="2023-10-03T08:02:30.315" idx="8">
    <p:pos x="394" y="394"/>
    <p:text/>
    <p:extLst>
      <p:ext uri="{C676402C-5697-4E1C-873F-D02D1690AC5C}">
        <p15:threadingInfo xmlns:p15="http://schemas.microsoft.com/office/powerpoint/2012/main" timeZoneBias="-180"/>
      </p:ext>
    </p:extLst>
  </p:cm>
  <p:cm authorId="2" dt="2023-10-03T08:02:30.364" idx="9">
    <p:pos x="490" y="490"/>
    <p:text/>
    <p:extLst>
      <p:ext uri="{C676402C-5697-4E1C-873F-D02D1690AC5C}">
        <p15:threadingInfo xmlns:p15="http://schemas.microsoft.com/office/powerpoint/2012/main" timeZoneBias="-180"/>
      </p:ext>
    </p:extLst>
  </p:cm>
  <p:cm authorId="2" dt="2023-10-03T08:02:30.434" idx="10">
    <p:pos x="586" y="586"/>
    <p:text/>
    <p:extLst>
      <p:ext uri="{C676402C-5697-4E1C-873F-D02D1690AC5C}">
        <p15:threadingInfo xmlns:p15="http://schemas.microsoft.com/office/powerpoint/2012/main" timeZoneBias="-180"/>
      </p:ext>
    </p:extLst>
  </p:cm>
  <p:cm authorId="2" dt="2023-10-03T08:02:30.650" idx="11">
    <p:pos x="682" y="682"/>
    <p:text/>
    <p:extLst>
      <p:ext uri="{C676402C-5697-4E1C-873F-D02D1690AC5C}">
        <p15:threadingInfo xmlns:p15="http://schemas.microsoft.com/office/powerpoint/2012/main" timeZoneBias="-180"/>
      </p:ext>
    </p:extLst>
  </p:cm>
</p:cmLst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00FFE74D-302D-9EF0-15C9-72526448EB9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xmlns="" id="{34BAE928-4D01-09DC-8831-F8D2D41481E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1CFC792C-ADAE-1D31-120E-AB14319532D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92C156-66E5-4E2E-8566-40F2D32CE8C5}" type="datetimeFigureOut">
              <a:rPr lang="en-US" smtClean="0"/>
              <a:t>10/3/2023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093BF9C5-62FC-7F8E-2349-87A6DC6E1C5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FE7EC1D4-CE51-B017-CC86-ED81BC73484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0B2088-A515-4DFE-AE2B-FFA223CB4BB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29373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514ED15C-7966-7F2F-5B34-40D58639AA3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0F034370-0BBC-9C4A-5E18-824B484DD7D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0C1C3B45-379F-D122-95BB-FF9550027B0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92C156-66E5-4E2E-8566-40F2D32CE8C5}" type="datetimeFigureOut">
              <a:rPr lang="en-US" smtClean="0"/>
              <a:t>10/3/2023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FDDB187F-9F4D-B168-B563-196F0E4A13F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7A6099A8-7D89-4D0C-5D8A-42821DB149B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0B2088-A515-4DFE-AE2B-FFA223CB4BB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2988603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2B3B458E-DFA5-7865-A0C3-5E3D4398E60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0734450E-DCB6-177C-0724-610AC6CFC52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BF840111-1D22-89AF-FF3F-75499B32CE6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92C156-66E5-4E2E-8566-40F2D32CE8C5}" type="datetimeFigureOut">
              <a:rPr lang="en-US" smtClean="0"/>
              <a:t>10/3/2023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3D486C95-5EEC-76BF-3B83-5FE74DB2184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E10858F3-3465-9AD7-2FAB-F504E87BBEE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0B2088-A515-4DFE-AE2B-FFA223CB4BB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9873204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016BFEB6-303B-6409-2814-475235E46D5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2FF076C9-CA61-00FD-4095-DE8C29F3EB1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xmlns="" id="{92FB107C-4B1F-814D-EEBC-CFF06D1DA3E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xmlns="" id="{CB48EACD-DF00-9CDB-A3AA-94F41F01273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92C156-66E5-4E2E-8566-40F2D32CE8C5}" type="datetimeFigureOut">
              <a:rPr lang="en-US" smtClean="0"/>
              <a:t>10/3/2023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xmlns="" id="{73BC5B36-34C5-3CA9-6072-4FEEB9B26CE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xmlns="" id="{2F8FD52C-D5CA-F390-EC5D-7882AE9AE08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0B2088-A515-4DFE-AE2B-FFA223CB4BB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4034353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34A6B2BD-3EAB-99FC-B799-DAC82ED000E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00411D14-96B0-AD1F-E86D-F55B11B9193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xmlns="" id="{E7DBC737-FB28-90F2-7524-8391B063383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xmlns="" id="{08DE8365-E7C1-43A6-ADD7-8C910B7ADC72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xmlns="" id="{045253F2-D9EB-BC6F-783C-1F70EDCDE87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xmlns="" id="{F55ED5D4-175F-8160-FCE0-F5C1177E151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92C156-66E5-4E2E-8566-40F2D32CE8C5}" type="datetimeFigureOut">
              <a:rPr lang="en-US" smtClean="0"/>
              <a:t>10/3/2023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xmlns="" id="{98EC320D-E54E-1CEC-C9FA-ABF8B7DFA15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xmlns="" id="{124B5029-68A8-DFF8-BF50-28B13E2A289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0B2088-A515-4DFE-AE2B-FFA223CB4BB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777347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0D875D43-3D49-9285-B34A-B8F0ADA35E5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xmlns="" id="{87E5977D-297E-121D-3CA3-4F292E4448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92C156-66E5-4E2E-8566-40F2D32CE8C5}" type="datetimeFigureOut">
              <a:rPr lang="en-US" smtClean="0"/>
              <a:t>10/3/2023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xmlns="" id="{325B9BEE-79FF-AD61-7BFA-58628BC5967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xmlns="" id="{DD3895E3-05D8-719F-C21A-62BD854707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0B2088-A515-4DFE-AE2B-FFA223CB4BB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279818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xmlns="" id="{DE48DA00-17F7-079C-FE0A-F5C12EFCDC1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92C156-66E5-4E2E-8566-40F2D32CE8C5}" type="datetimeFigureOut">
              <a:rPr lang="en-US" smtClean="0"/>
              <a:t>10/3/2023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xmlns="" id="{10E101F9-6AD8-8E99-01C6-38C6165FE85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xmlns="" id="{77324CDD-28B5-B9FB-8B34-F7F97F7240D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0B2088-A515-4DFE-AE2B-FFA223CB4BB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975406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B9E59C53-F30C-3742-CE46-EA763E2D3A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A12654C8-96A6-95F8-8EA1-11D9047BF86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xmlns="" id="{0577BE29-DF8E-6C61-BA73-109B54E3611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xmlns="" id="{F832E0D1-C32B-A134-FE0E-DB6673B9331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92C156-66E5-4E2E-8566-40F2D32CE8C5}" type="datetimeFigureOut">
              <a:rPr lang="en-US" smtClean="0"/>
              <a:t>10/3/2023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xmlns="" id="{136981EC-09D6-416B-83D1-7424E331FA7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xmlns="" id="{70C645C2-0F55-9599-67E0-C79BE05EB5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0B2088-A515-4DFE-AE2B-FFA223CB4BB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5436667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79F27602-2710-1FAC-0D6D-0AACD3A653C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xmlns="" id="{9731FBEF-A406-9263-27D5-4DB6E993609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xmlns="" id="{279DF1B5-9F97-9B0E-1EAF-4718547D868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xmlns="" id="{8943576B-FF8B-2D3F-78C6-BB2F348BE29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92C156-66E5-4E2E-8566-40F2D32CE8C5}" type="datetimeFigureOut">
              <a:rPr lang="en-US" smtClean="0"/>
              <a:t>10/3/2023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xmlns="" id="{4BAD89D0-8E48-E8E5-7054-B924B1886CC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xmlns="" id="{87A0D4E7-16D0-16EF-14CB-4B35C8B9530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0B2088-A515-4DFE-AE2B-FFA223CB4BB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676264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C9B18BF9-AE4B-3635-C3FE-7DEAE2F1BE8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xmlns="" id="{B09AA089-B377-1539-3FD7-5C6638A1058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6AB1983B-5420-2B32-98F7-A52ED52065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92C156-66E5-4E2E-8566-40F2D32CE8C5}" type="datetimeFigureOut">
              <a:rPr lang="en-US" smtClean="0"/>
              <a:t>10/3/2023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02884109-2FF7-451D-E898-83A2C46F0C8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A89F4D9C-553D-1202-BB4B-4A47D8E2BB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0B2088-A515-4DFE-AE2B-FFA223CB4BB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790007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xmlns="" id="{322AC32D-9D2E-0D66-6CE8-C71B6109943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xmlns="" id="{E8CB94FF-9A37-911E-A1A3-14EDB8BD059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EE842397-CE39-51D5-3F74-70AEDC54C14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92C156-66E5-4E2E-8566-40F2D32CE8C5}" type="datetimeFigureOut">
              <a:rPr lang="en-US" smtClean="0"/>
              <a:t>10/3/2023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A7F48C25-7E31-820F-3E45-611444B93D4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AE1C59F0-666E-24AC-DD44-4600C90AD48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0B2088-A515-4DFE-AE2B-FFA223CB4BB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6310305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xmlns="" id="{59C293A8-3380-AD46-75AF-3858249AE40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A3C193ED-3FEE-183B-0AFA-DAC0D77A6E8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79588385-7BC5-621A-A147-429585F4F99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292C156-66E5-4E2E-8566-40F2D32CE8C5}" type="datetimeFigureOut">
              <a:rPr lang="en-US" smtClean="0"/>
              <a:t>10/3/2023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E08B9389-87CD-F460-5373-505716C886E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948625CA-D961-AE85-7740-153437FBD39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40B2088-A515-4DFE-AE2B-FFA223CB4BB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7827150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5" Type="http://schemas.openxmlformats.org/officeDocument/2006/relationships/comments" Target="../comments/comment1.xml"/><Relationship Id="rId4" Type="http://schemas.openxmlformats.org/officeDocument/2006/relationships/image" Target="../media/image7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A blue and white background">
            <a:extLst>
              <a:ext uri="{FF2B5EF4-FFF2-40B4-BE49-F238E27FC236}">
                <a16:creationId xmlns:a16="http://schemas.microsoft.com/office/drawing/2014/main" xmlns="" id="{A95CD3DC-C206-7FB8-992E-62D057CBD18D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110" t="6111" r="6110" b="6111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xmlns="" id="{F559BF46-771D-5090-F9E4-C892062FED85}"/>
              </a:ext>
            </a:extLst>
          </p:cNvPr>
          <p:cNvSpPr txBox="1"/>
          <p:nvPr/>
        </p:nvSpPr>
        <p:spPr>
          <a:xfrm>
            <a:off x="705632" y="1219391"/>
            <a:ext cx="10780736" cy="35548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lt-LT" sz="2400" b="1" dirty="0">
                <a:solidFill>
                  <a:srgbClr val="243E90"/>
                </a:solidFill>
                <a:latin typeface="Nunito" pitchFamily="2" charset="0"/>
                <a:ea typeface="Calibri" panose="020F0502020204030204" pitchFamily="34" charset="0"/>
                <a:cs typeface="Calibri" panose="020F0502020204030204" pitchFamily="34" charset="0"/>
              </a:rPr>
              <a:t>SIENŲ VALDYMO IR VIZŲ POLITIKOS </a:t>
            </a:r>
            <a:r>
              <a:rPr lang="lt-LT" sz="2400" b="1" dirty="0">
                <a:solidFill>
                  <a:schemeClr val="bg1"/>
                </a:solidFill>
                <a:latin typeface="Nunito" pitchFamily="2" charset="0"/>
                <a:ea typeface="Calibri" panose="020F0502020204030204" pitchFamily="34" charset="0"/>
                <a:cs typeface="Calibri" panose="020F0502020204030204" pitchFamily="34" charset="0"/>
              </a:rPr>
              <a:t>FINANSINĖS PARAMOS </a:t>
            </a:r>
            <a:r>
              <a:rPr lang="lt-LT" sz="2400" b="1" dirty="0">
                <a:solidFill>
                  <a:srgbClr val="243E90"/>
                </a:solidFill>
                <a:latin typeface="Nunito" pitchFamily="2" charset="0"/>
                <a:ea typeface="Calibri" panose="020F0502020204030204" pitchFamily="34" charset="0"/>
                <a:cs typeface="Calibri" panose="020F0502020204030204" pitchFamily="34" charset="0"/>
              </a:rPr>
              <a:t>PRIEMONĖS, ĮTRAUKTOS Į INTEGRUOTO </a:t>
            </a:r>
            <a:r>
              <a:rPr lang="lt-LT" sz="2400" b="1" dirty="0">
                <a:solidFill>
                  <a:schemeClr val="bg1"/>
                </a:solidFill>
                <a:latin typeface="Nunito" pitchFamily="2" charset="0"/>
                <a:ea typeface="Calibri" panose="020F0502020204030204" pitchFamily="34" charset="0"/>
                <a:cs typeface="Calibri" panose="020F0502020204030204" pitchFamily="34" charset="0"/>
              </a:rPr>
              <a:t>SIENŲ VALDYMO </a:t>
            </a:r>
            <a:r>
              <a:rPr lang="lt-LT" sz="2400" b="1" dirty="0">
                <a:solidFill>
                  <a:srgbClr val="243E90"/>
                </a:solidFill>
                <a:latin typeface="Nunito" pitchFamily="2" charset="0"/>
                <a:ea typeface="Calibri" panose="020F0502020204030204" pitchFamily="34" charset="0"/>
                <a:cs typeface="Calibri" panose="020F0502020204030204" pitchFamily="34" charset="0"/>
              </a:rPr>
              <a:t>FONDĄ, IR VIDAUS SAUGUMO FONDO 2021–2027 M. </a:t>
            </a:r>
            <a:r>
              <a:rPr lang="lt-LT" sz="2400" b="1" dirty="0">
                <a:solidFill>
                  <a:schemeClr val="bg1"/>
                </a:solidFill>
                <a:latin typeface="Nunito" pitchFamily="2" charset="0"/>
                <a:ea typeface="Calibri" panose="020F0502020204030204" pitchFamily="34" charset="0"/>
                <a:cs typeface="Calibri" panose="020F0502020204030204" pitchFamily="34" charset="0"/>
              </a:rPr>
              <a:t>PROGRAMŲ</a:t>
            </a:r>
          </a:p>
          <a:p>
            <a:pPr algn="ctr">
              <a:lnSpc>
                <a:spcPct val="150000"/>
              </a:lnSpc>
            </a:pPr>
            <a:r>
              <a:rPr lang="lt-LT" sz="2400" b="1" dirty="0">
                <a:solidFill>
                  <a:srgbClr val="243E90"/>
                </a:solidFill>
                <a:latin typeface="Nunito" pitchFamily="2" charset="0"/>
                <a:ea typeface="Calibri" panose="020F0502020204030204" pitchFamily="34" charset="0"/>
                <a:cs typeface="Calibri" panose="020F0502020204030204" pitchFamily="34" charset="0"/>
              </a:rPr>
              <a:t>STEBĖSENOS KOMITETO </a:t>
            </a:r>
            <a:endParaRPr lang="lt-LT" sz="2400" b="1" dirty="0" smtClean="0">
              <a:solidFill>
                <a:srgbClr val="243E90"/>
              </a:solidFill>
              <a:latin typeface="Nunito" pitchFamily="2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algn="ctr">
              <a:lnSpc>
                <a:spcPct val="150000"/>
              </a:lnSpc>
            </a:pPr>
            <a:r>
              <a:rPr lang="lt-LT" sz="2400" b="1" dirty="0" smtClean="0">
                <a:solidFill>
                  <a:srgbClr val="243E90"/>
                </a:solidFill>
                <a:latin typeface="Nunito" pitchFamily="2" charset="0"/>
                <a:ea typeface="Calibri" panose="020F0502020204030204" pitchFamily="34" charset="0"/>
                <a:cs typeface="Calibri" panose="020F0502020204030204" pitchFamily="34" charset="0"/>
              </a:rPr>
              <a:t>5-ASIS </a:t>
            </a:r>
            <a:r>
              <a:rPr lang="lt-LT" sz="2400" b="1" dirty="0">
                <a:solidFill>
                  <a:srgbClr val="243E90"/>
                </a:solidFill>
                <a:latin typeface="Nunito" pitchFamily="2" charset="0"/>
                <a:ea typeface="Calibri" panose="020F0502020204030204" pitchFamily="34" charset="0"/>
                <a:cs typeface="Calibri" panose="020F0502020204030204" pitchFamily="34" charset="0"/>
              </a:rPr>
              <a:t>POSĖDIS</a:t>
            </a:r>
          </a:p>
          <a:p>
            <a:pPr algn="ctr">
              <a:lnSpc>
                <a:spcPct val="150000"/>
              </a:lnSpc>
            </a:pPr>
            <a:endParaRPr lang="en-US" sz="3000" dirty="0">
              <a:solidFill>
                <a:srgbClr val="243E90"/>
              </a:solidFill>
              <a:latin typeface="Nunito" pitchFamily="2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4840809" y="4824253"/>
            <a:ext cx="234872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000" i="1" dirty="0" smtClean="0">
                <a:solidFill>
                  <a:srgbClr val="243E90"/>
                </a:solidFill>
                <a:latin typeface="Nurito"/>
              </a:rPr>
              <a:t>2023 m. </a:t>
            </a:r>
            <a:r>
              <a:rPr lang="lt-LT" sz="2000" i="1" dirty="0" smtClean="0">
                <a:solidFill>
                  <a:srgbClr val="243E90"/>
                </a:solidFill>
                <a:latin typeface="Nurito"/>
              </a:rPr>
              <a:t>spalio 4 d.</a:t>
            </a:r>
            <a:endParaRPr lang="lt-LT" sz="2000" i="1" dirty="0">
              <a:solidFill>
                <a:srgbClr val="243E90"/>
              </a:solidFill>
              <a:latin typeface="Nurito"/>
            </a:endParaRPr>
          </a:p>
        </p:txBody>
      </p:sp>
      <p:grpSp>
        <p:nvGrpSpPr>
          <p:cNvPr id="10" name="Grupė 9"/>
          <p:cNvGrpSpPr/>
          <p:nvPr/>
        </p:nvGrpSpPr>
        <p:grpSpPr>
          <a:xfrm>
            <a:off x="2108077" y="5691694"/>
            <a:ext cx="7608892" cy="993636"/>
            <a:chOff x="1400710" y="296431"/>
            <a:chExt cx="7608892" cy="993636"/>
          </a:xfrm>
        </p:grpSpPr>
        <p:pic>
          <p:nvPicPr>
            <p:cNvPr id="11" name="Paveikslėlis 10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400710" y="366895"/>
              <a:ext cx="2222385" cy="483080"/>
            </a:xfrm>
            <a:prstGeom prst="rect">
              <a:avLst/>
            </a:prstGeom>
          </p:spPr>
        </p:pic>
        <p:pic>
          <p:nvPicPr>
            <p:cNvPr id="12" name="Paveikslėlis 11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181665" y="341597"/>
              <a:ext cx="1678495" cy="568775"/>
            </a:xfrm>
            <a:prstGeom prst="rect">
              <a:avLst/>
            </a:prstGeom>
          </p:spPr>
        </p:pic>
        <p:pic>
          <p:nvPicPr>
            <p:cNvPr id="13" name="Paveikslėlis 12"/>
            <p:cNvPicPr>
              <a:picLocks noChangeAspect="1"/>
            </p:cNvPicPr>
            <p:nvPr/>
          </p:nvPicPr>
          <p:blipFill>
            <a:blip r:embed="rId5" cstate="email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117632" y="296431"/>
              <a:ext cx="1308695" cy="624009"/>
            </a:xfrm>
            <a:prstGeom prst="rect">
              <a:avLst/>
            </a:prstGeom>
          </p:spPr>
        </p:pic>
        <p:pic>
          <p:nvPicPr>
            <p:cNvPr id="14" name="Paveikslėlis 13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941271" y="303336"/>
              <a:ext cx="1068331" cy="986731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42176674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blue and white background&#10;&#10;Description automatically generated">
            <a:extLst>
              <a:ext uri="{FF2B5EF4-FFF2-40B4-BE49-F238E27FC236}">
                <a16:creationId xmlns:a16="http://schemas.microsoft.com/office/drawing/2014/main" xmlns="" id="{18CC177E-128E-7189-E63A-813AEDBA3394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882" r="23869" b="-77778"/>
          <a:stretch/>
        </p:blipFill>
        <p:spPr>
          <a:xfrm rot="16200000">
            <a:off x="2666999" y="-2790826"/>
            <a:ext cx="6858002" cy="12192000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4302220" y="337297"/>
            <a:ext cx="5788324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lt-LT" sz="4400" b="1" dirty="0" smtClean="0">
                <a:latin typeface="Nunito"/>
              </a:rPr>
              <a:t>DARBOTVARKĖ</a:t>
            </a:r>
            <a:endParaRPr lang="lt-LT" sz="4400" b="1" dirty="0">
              <a:latin typeface="Nunito"/>
            </a:endParaRP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xmlns="" id="{0B218A56-4789-67CB-23A9-94498073542A}"/>
              </a:ext>
            </a:extLst>
          </p:cNvPr>
          <p:cNvSpPr txBox="1"/>
          <p:nvPr/>
        </p:nvSpPr>
        <p:spPr>
          <a:xfrm>
            <a:off x="2581836" y="1288967"/>
            <a:ext cx="8602374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742950" indent="-742950" algn="just" rtl="0" eaLnBrk="1" fontAlgn="ctr" latinLnBrk="0" hangingPunct="1">
              <a:spcBef>
                <a:spcPts val="0"/>
              </a:spcBef>
              <a:spcAft>
                <a:spcPts val="0"/>
              </a:spcAft>
              <a:buAutoNum type="arabicPeriod"/>
              <a:tabLst>
                <a:tab pos="3060065" algn="ctr"/>
                <a:tab pos="6120130" algn="r"/>
                <a:tab pos="540385" algn="l"/>
                <a:tab pos="3060065" algn="ctr"/>
                <a:tab pos="6120130" algn="r"/>
              </a:tabLst>
            </a:pPr>
            <a:r>
              <a:rPr lang="lt-LT" sz="2800" dirty="0" smtClean="0">
                <a:latin typeface="Nunito"/>
                <a:cs typeface="Calibri" panose="020F0502020204030204" pitchFamily="34" charset="0"/>
              </a:rPr>
              <a:t>Sveikinimo </a:t>
            </a:r>
            <a:r>
              <a:rPr lang="lt-LT" sz="2800" dirty="0" smtClean="0">
                <a:latin typeface="Nunito"/>
                <a:cs typeface="Calibri" panose="020F0502020204030204" pitchFamily="34" charset="0"/>
              </a:rPr>
              <a:t>žodis.</a:t>
            </a:r>
            <a:endParaRPr lang="lt-LT" sz="2800" i="0" u="none" strike="noStrike" kern="1200" dirty="0" smtClean="0">
              <a:effectLst/>
              <a:latin typeface="Nunito"/>
              <a:cs typeface="Calibri" panose="020F0502020204030204" pitchFamily="34" charset="0"/>
            </a:endParaRPr>
          </a:p>
          <a:p>
            <a:pPr marL="742950" indent="-742950" algn="just" fontAlgn="ctr">
              <a:buAutoNum type="arabicPeriod"/>
              <a:tabLst>
                <a:tab pos="3060065" algn="ctr"/>
                <a:tab pos="6120130" algn="r"/>
                <a:tab pos="540385" algn="l"/>
                <a:tab pos="3060065" algn="ctr"/>
                <a:tab pos="6120130" algn="r"/>
              </a:tabLst>
            </a:pPr>
            <a:r>
              <a:rPr lang="lt-LT" sz="2800" dirty="0" smtClean="0">
                <a:latin typeface="Nunito"/>
                <a:cs typeface="Calibri" panose="020F0502020204030204" pitchFamily="34" charset="0"/>
              </a:rPr>
              <a:t>Darbotvarkės </a:t>
            </a:r>
            <a:r>
              <a:rPr lang="lt-LT" sz="2800" dirty="0" smtClean="0">
                <a:latin typeface="Nunito"/>
                <a:cs typeface="Calibri" panose="020F0502020204030204" pitchFamily="34" charset="0"/>
              </a:rPr>
              <a:t>patvirtinimas.</a:t>
            </a:r>
            <a:endParaRPr lang="lt-LT" sz="2800" dirty="0" smtClean="0">
              <a:latin typeface="Nunito"/>
              <a:cs typeface="Calibri" panose="020F0502020204030204" pitchFamily="34" charset="0"/>
            </a:endParaRPr>
          </a:p>
          <a:p>
            <a:pPr marL="742950" indent="-742950" algn="just" fontAlgn="ctr">
              <a:buAutoNum type="arabicPeriod"/>
              <a:tabLst>
                <a:tab pos="3060065" algn="ctr"/>
                <a:tab pos="6120130" algn="r"/>
                <a:tab pos="540385" algn="l"/>
                <a:tab pos="3060065" algn="ctr"/>
                <a:tab pos="6120130" algn="r"/>
              </a:tabLst>
            </a:pPr>
            <a:r>
              <a:rPr lang="lt-LT" sz="2800" dirty="0" smtClean="0">
                <a:latin typeface="Nunito"/>
                <a:cs typeface="Calibri" panose="020F0502020204030204" pitchFamily="34" charset="0"/>
              </a:rPr>
              <a:t>Europos Komisijos Migracijos ir vidaus reikalų generalinio direktorato atstovo kalba </a:t>
            </a:r>
            <a:r>
              <a:rPr lang="lt-LT" sz="2800" dirty="0" smtClean="0">
                <a:latin typeface="Nunito"/>
                <a:cs typeface="Calibri" panose="020F0502020204030204" pitchFamily="34" charset="0"/>
              </a:rPr>
              <a:t>.</a:t>
            </a:r>
            <a:endParaRPr lang="lt-LT" sz="2800" dirty="0" smtClean="0">
              <a:latin typeface="Nunito"/>
              <a:cs typeface="Calibri" panose="020F0502020204030204" pitchFamily="34" charset="0"/>
            </a:endParaRPr>
          </a:p>
          <a:p>
            <a:pPr marL="742950" indent="-742950" algn="just" fontAlgn="ctr">
              <a:buAutoNum type="arabicPeriod"/>
              <a:tabLst>
                <a:tab pos="3060065" algn="ctr"/>
                <a:tab pos="6120130" algn="r"/>
                <a:tab pos="540385" algn="l"/>
                <a:tab pos="3060065" algn="ctr"/>
                <a:tab pos="6120130" algn="r"/>
              </a:tabLst>
            </a:pPr>
            <a:r>
              <a:rPr lang="lt-LT" sz="2800" dirty="0" smtClean="0">
                <a:latin typeface="Nunito"/>
                <a:cs typeface="Calibri" panose="020F0502020204030204" pitchFamily="34" charset="0"/>
              </a:rPr>
              <a:t>SVVP ir VSF programų įgyvendinimo pažangos ir komunikacijos veiklų </a:t>
            </a:r>
            <a:r>
              <a:rPr lang="lt-LT" sz="2800" dirty="0" smtClean="0">
                <a:latin typeface="Nunito"/>
                <a:cs typeface="Calibri" panose="020F0502020204030204" pitchFamily="34" charset="0"/>
              </a:rPr>
              <a:t>pristatymas.</a:t>
            </a:r>
            <a:endParaRPr lang="lt-LT" sz="2800" dirty="0" smtClean="0">
              <a:latin typeface="Nunito"/>
              <a:cs typeface="Calibri" panose="020F0502020204030204" pitchFamily="34" charset="0"/>
            </a:endParaRPr>
          </a:p>
          <a:p>
            <a:pPr marL="742950" indent="-742950" algn="just" fontAlgn="ctr">
              <a:buAutoNum type="arabicPeriod"/>
              <a:tabLst>
                <a:tab pos="3060065" algn="ctr"/>
                <a:tab pos="6120130" algn="r"/>
                <a:tab pos="540385" algn="l"/>
                <a:tab pos="3060065" algn="ctr"/>
                <a:tab pos="6120130" algn="r"/>
              </a:tabLst>
            </a:pPr>
            <a:r>
              <a:rPr lang="lt-LT" sz="2800" dirty="0">
                <a:latin typeface="Nunito"/>
                <a:cs typeface="Calibri" panose="020F0502020204030204" pitchFamily="34" charset="0"/>
              </a:rPr>
              <a:t>Informacijos apie projektų įgyvendinimo planus ir projektų </a:t>
            </a:r>
            <a:r>
              <a:rPr lang="lt-LT" sz="2800" dirty="0" smtClean="0">
                <a:latin typeface="Nunito"/>
                <a:cs typeface="Calibri" panose="020F0502020204030204" pitchFamily="34" charset="0"/>
              </a:rPr>
              <a:t>sutarčių </a:t>
            </a:r>
            <a:r>
              <a:rPr lang="lt-LT" sz="2800" dirty="0" smtClean="0">
                <a:latin typeface="Nunito"/>
                <a:cs typeface="Calibri" panose="020F0502020204030204" pitchFamily="34" charset="0"/>
              </a:rPr>
              <a:t>pristatymas.</a:t>
            </a:r>
            <a:endParaRPr lang="lt-LT" sz="2800" dirty="0" smtClean="0">
              <a:latin typeface="Nunito"/>
              <a:cs typeface="Calibri" panose="020F0502020204030204" pitchFamily="34" charset="0"/>
            </a:endParaRPr>
          </a:p>
          <a:p>
            <a:pPr marL="742950" indent="-742950" algn="just" fontAlgn="ctr">
              <a:buAutoNum type="arabicPeriod"/>
              <a:tabLst>
                <a:tab pos="3060065" algn="ctr"/>
                <a:tab pos="6120130" algn="r"/>
                <a:tab pos="540385" algn="l"/>
                <a:tab pos="3060065" algn="ctr"/>
                <a:tab pos="6120130" algn="r"/>
              </a:tabLst>
            </a:pPr>
            <a:r>
              <a:rPr lang="lt-LT" sz="2800" dirty="0" smtClean="0">
                <a:latin typeface="Nunito"/>
                <a:cs typeface="Calibri" panose="020F0502020204030204" pitchFamily="34" charset="0"/>
              </a:rPr>
              <a:t>SVVP ir VSF 2021–2027 m. programų veiksmų įgyvendinimo planų </a:t>
            </a:r>
            <a:r>
              <a:rPr lang="lt-LT" sz="2800" dirty="0" smtClean="0">
                <a:latin typeface="Nunito"/>
                <a:cs typeface="Calibri" panose="020F0502020204030204" pitchFamily="34" charset="0"/>
              </a:rPr>
              <a:t>keitimų </a:t>
            </a:r>
            <a:r>
              <a:rPr lang="lt-LT" sz="2800" dirty="0" smtClean="0">
                <a:latin typeface="Nunito"/>
                <a:cs typeface="Calibri" panose="020F0502020204030204" pitchFamily="34" charset="0"/>
              </a:rPr>
              <a:t>pristatymas ir </a:t>
            </a:r>
            <a:r>
              <a:rPr lang="lt-LT" sz="2800" dirty="0" smtClean="0">
                <a:latin typeface="Nunito"/>
                <a:cs typeface="Calibri" panose="020F0502020204030204" pitchFamily="34" charset="0"/>
              </a:rPr>
              <a:t>tvirtinimas.</a:t>
            </a:r>
            <a:endParaRPr lang="lt-LT" sz="2800" dirty="0" smtClean="0">
              <a:latin typeface="Nunito"/>
              <a:cs typeface="Calibri" panose="020F0502020204030204" pitchFamily="34" charset="0"/>
            </a:endParaRPr>
          </a:p>
          <a:p>
            <a:pPr marL="742950" indent="-742950" algn="just" fontAlgn="ctr">
              <a:buFontTx/>
              <a:buAutoNum type="arabicPeriod"/>
              <a:tabLst>
                <a:tab pos="3060065" algn="ctr"/>
                <a:tab pos="6120130" algn="r"/>
                <a:tab pos="540385" algn="l"/>
                <a:tab pos="3060065" algn="ctr"/>
                <a:tab pos="6120130" algn="r"/>
              </a:tabLst>
            </a:pPr>
            <a:r>
              <a:rPr lang="lt-LT" sz="2800" dirty="0" smtClean="0">
                <a:latin typeface="Nunito"/>
                <a:cs typeface="Calibri" panose="020F0502020204030204" pitchFamily="34" charset="0"/>
              </a:rPr>
              <a:t>Vertinimo plano </a:t>
            </a:r>
            <a:r>
              <a:rPr lang="lt-LT" sz="2800" dirty="0" smtClean="0">
                <a:latin typeface="Nunito"/>
                <a:cs typeface="Calibri" panose="020F0502020204030204" pitchFamily="34" charset="0"/>
              </a:rPr>
              <a:t>pristatymas.</a:t>
            </a:r>
            <a:endParaRPr lang="lt-LT" sz="2800" dirty="0">
              <a:latin typeface="Nunito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541967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A blue and white background">
            <a:extLst>
              <a:ext uri="{FF2B5EF4-FFF2-40B4-BE49-F238E27FC236}">
                <a16:creationId xmlns:a16="http://schemas.microsoft.com/office/drawing/2014/main" xmlns="" id="{11FA429A-6ACC-4D58-3F38-700BCE2CB6CA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88889"/>
          <a:stretch/>
        </p:blipFill>
        <p:spPr>
          <a:xfrm>
            <a:off x="0" y="1"/>
            <a:ext cx="12192000" cy="762000"/>
          </a:xfrm>
          <a:prstGeom prst="rect">
            <a:avLst/>
          </a:prstGeom>
        </p:spPr>
      </p:pic>
      <p:sp>
        <p:nvSpPr>
          <p:cNvPr id="25" name="TextBox 24"/>
          <p:cNvSpPr txBox="1"/>
          <p:nvPr/>
        </p:nvSpPr>
        <p:spPr>
          <a:xfrm>
            <a:off x="-258792" y="-60383"/>
            <a:ext cx="12450792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lt-LT" sz="3200" b="1" dirty="0">
                <a:solidFill>
                  <a:schemeClr val="bg1"/>
                </a:solidFill>
                <a:latin typeface="Nunito" pitchFamily="2" charset="0"/>
                <a:cs typeface="Calibri" panose="020F0502020204030204" pitchFamily="34" charset="0"/>
              </a:rPr>
              <a:t>SVVP ir VSF programų įgyvendinimo </a:t>
            </a:r>
            <a:r>
              <a:rPr lang="lt-LT" sz="3200" b="1" dirty="0" smtClean="0">
                <a:solidFill>
                  <a:schemeClr val="bg1"/>
                </a:solidFill>
                <a:latin typeface="Nunito" pitchFamily="2" charset="0"/>
                <a:cs typeface="Calibri" panose="020F0502020204030204" pitchFamily="34" charset="0"/>
              </a:rPr>
              <a:t>pažanga</a:t>
            </a:r>
            <a:endParaRPr lang="lt-LT" sz="3200" b="1" dirty="0">
              <a:solidFill>
                <a:schemeClr val="bg1"/>
              </a:solidFill>
              <a:latin typeface="Nunito" pitchFamily="2" charset="0"/>
              <a:cs typeface="Calibri" panose="020F0502020204030204" pitchFamily="34" charset="0"/>
            </a:endParaRPr>
          </a:p>
          <a:p>
            <a:endParaRPr lang="lt-LT" dirty="0">
              <a:solidFill>
                <a:schemeClr val="bg1"/>
              </a:solidFill>
            </a:endParaRPr>
          </a:p>
        </p:txBody>
      </p:sp>
      <p:graphicFrame>
        <p:nvGraphicFramePr>
          <p:cNvPr id="26" name="Lentelė 2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58757733"/>
              </p:ext>
            </p:extLst>
          </p:nvPr>
        </p:nvGraphicFramePr>
        <p:xfrm>
          <a:off x="1380224" y="987085"/>
          <a:ext cx="9299277" cy="20726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216326"/>
                <a:gridCol w="3191774"/>
                <a:gridCol w="4891177"/>
              </a:tblGrid>
              <a:tr h="370840">
                <a:tc rowSpan="2">
                  <a:txBody>
                    <a:bodyPr/>
                    <a:lstStyle/>
                    <a:p>
                      <a:r>
                        <a:rPr lang="lt-LT" sz="2800" dirty="0" smtClean="0"/>
                        <a:t>SVVP</a:t>
                      </a:r>
                      <a:endParaRPr lang="lt-LT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lt-LT" sz="2800" dirty="0" smtClean="0"/>
                        <a:t>Deklaruota EK</a:t>
                      </a:r>
                      <a:endParaRPr lang="lt-LT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l-PL" sz="2800" dirty="0" smtClean="0"/>
                        <a:t>87 679 260,66 (2</a:t>
                      </a:r>
                      <a:r>
                        <a:rPr lang="lt-LT" sz="2800" dirty="0" smtClean="0"/>
                        <a:t>6,5</a:t>
                      </a:r>
                      <a:r>
                        <a:rPr lang="pl-PL" sz="2800" dirty="0" smtClean="0"/>
                        <a:t> proc.)</a:t>
                      </a:r>
                    </a:p>
                  </a:txBody>
                  <a:tcPr/>
                </a:tc>
              </a:tr>
              <a:tr h="370840">
                <a:tc vMerge="1">
                  <a:txBody>
                    <a:bodyPr/>
                    <a:lstStyle/>
                    <a:p>
                      <a:endParaRPr lang="lt-LT" sz="3200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lt-LT" sz="2800" dirty="0" smtClean="0"/>
                        <a:t>Liko deklaruoti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l-PL" sz="2800" dirty="0" smtClean="0"/>
                        <a:t>243 112 665,34 (7</a:t>
                      </a:r>
                      <a:r>
                        <a:rPr lang="lt-LT" sz="2800" dirty="0" smtClean="0"/>
                        <a:t>3,5</a:t>
                      </a:r>
                      <a:r>
                        <a:rPr lang="pl-PL" sz="2800" dirty="0" smtClean="0"/>
                        <a:t> proc.)</a:t>
                      </a:r>
                      <a:endParaRPr lang="lt-LT" sz="2800" dirty="0"/>
                    </a:p>
                  </a:txBody>
                  <a:tcPr/>
                </a:tc>
              </a:tr>
              <a:tr h="370840">
                <a:tc rowSpan="2">
                  <a:txBody>
                    <a:bodyPr/>
                    <a:lstStyle/>
                    <a:p>
                      <a:r>
                        <a:rPr lang="lt-LT" sz="2800" dirty="0" smtClean="0"/>
                        <a:t>VSF</a:t>
                      </a:r>
                      <a:endParaRPr lang="lt-LT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lt-LT" sz="2800" b="1" dirty="0" smtClean="0">
                          <a:solidFill>
                            <a:srgbClr val="FF0000"/>
                          </a:solidFill>
                        </a:rPr>
                        <a:t>Deklaruota EK</a:t>
                      </a:r>
                      <a:endParaRPr lang="lt-LT" sz="28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lt-LT" sz="2800" b="1" dirty="0" smtClean="0">
                          <a:solidFill>
                            <a:srgbClr val="FF0000"/>
                          </a:solidFill>
                        </a:rPr>
                        <a:t>0 proc. </a:t>
                      </a:r>
                      <a:endParaRPr lang="lt-LT" sz="28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</a:tr>
              <a:tr h="370840">
                <a:tc vMerge="1">
                  <a:txBody>
                    <a:bodyPr/>
                    <a:lstStyle/>
                    <a:p>
                      <a:endParaRPr lang="lt-LT" sz="3200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lt-LT" sz="2800" dirty="0" smtClean="0"/>
                        <a:t>Liko deklaruoti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l-PL" sz="2800" dirty="0" smtClean="0"/>
                        <a:t>28 255 780,53 (100 proc.)</a:t>
                      </a:r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3" name="Lentelė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46806444"/>
              </p:ext>
            </p:extLst>
          </p:nvPr>
        </p:nvGraphicFramePr>
        <p:xfrm>
          <a:off x="1380224" y="3284809"/>
          <a:ext cx="9299277" cy="28346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873964"/>
                <a:gridCol w="7425313"/>
              </a:tblGrid>
              <a:tr h="370840">
                <a:tc>
                  <a:txBody>
                    <a:bodyPr/>
                    <a:lstStyle/>
                    <a:p>
                      <a:r>
                        <a:rPr lang="lt-LT" sz="2800" dirty="0" smtClean="0"/>
                        <a:t>Pasirašyta sutarčių</a:t>
                      </a:r>
                      <a:endParaRPr lang="lt-LT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lt-LT" sz="2800" dirty="0" smtClean="0"/>
                        <a:t>ES</a:t>
                      </a:r>
                      <a:r>
                        <a:rPr lang="lt-LT" sz="2800" baseline="0" dirty="0" smtClean="0"/>
                        <a:t> dalis, EUR</a:t>
                      </a:r>
                      <a:endParaRPr lang="lt-LT" sz="28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lt-LT" sz="2800" dirty="0" smtClean="0"/>
                        <a:t>SVVP</a:t>
                      </a:r>
                      <a:endParaRPr lang="lt-LT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lt-LT" sz="2800" dirty="0" smtClean="0"/>
                        <a:t>123 736 801,56 (25/79 arba 32 </a:t>
                      </a:r>
                      <a:r>
                        <a:rPr lang="en-GB" sz="2800" dirty="0" smtClean="0"/>
                        <a:t>%</a:t>
                      </a:r>
                      <a:r>
                        <a:rPr lang="lt-LT" sz="2800" dirty="0" smtClean="0"/>
                        <a:t> arba </a:t>
                      </a:r>
                      <a:r>
                        <a:rPr lang="lt-LT" sz="2800" b="1" dirty="0" smtClean="0">
                          <a:solidFill>
                            <a:schemeClr val="tx1"/>
                          </a:solidFill>
                        </a:rPr>
                        <a:t>37 % </a:t>
                      </a:r>
                      <a:r>
                        <a:rPr lang="lt-LT" sz="2800" b="1" dirty="0" err="1" smtClean="0">
                          <a:solidFill>
                            <a:schemeClr val="tx1"/>
                          </a:solidFill>
                        </a:rPr>
                        <a:t>sukontraktuota</a:t>
                      </a:r>
                      <a:r>
                        <a:rPr lang="lt-LT" sz="2800" b="1" baseline="0" dirty="0" smtClean="0">
                          <a:solidFill>
                            <a:schemeClr val="tx1"/>
                          </a:solidFill>
                        </a:rPr>
                        <a:t> ES lėšų</a:t>
                      </a:r>
                      <a:r>
                        <a:rPr lang="lt-LT" sz="2800" dirty="0" smtClean="0">
                          <a:solidFill>
                            <a:schemeClr val="tx1"/>
                          </a:solidFill>
                        </a:rPr>
                        <a:t>)</a:t>
                      </a:r>
                      <a:endParaRPr lang="lt-LT" sz="28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lt-LT" sz="2800" dirty="0" smtClean="0"/>
                        <a:t>VSF</a:t>
                      </a:r>
                      <a:endParaRPr lang="lt-LT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lt-LT" sz="2800" dirty="0" smtClean="0"/>
                        <a:t>3 </a:t>
                      </a:r>
                      <a:r>
                        <a:rPr lang="lt-LT" sz="2800" dirty="0" smtClean="0"/>
                        <a:t>261 706,46 (6/38</a:t>
                      </a:r>
                      <a:r>
                        <a:rPr lang="en-GB" sz="2800" dirty="0" smtClean="0"/>
                        <a:t> </a:t>
                      </a:r>
                      <a:r>
                        <a:rPr lang="en-GB" sz="2800" dirty="0" err="1" smtClean="0"/>
                        <a:t>arba</a:t>
                      </a:r>
                      <a:r>
                        <a:rPr lang="en-GB" sz="2800" dirty="0" smtClean="0"/>
                        <a:t> 16 </a:t>
                      </a:r>
                      <a:r>
                        <a:rPr lang="en-GB" sz="2800" dirty="0" smtClean="0"/>
                        <a:t>%</a:t>
                      </a:r>
                      <a:r>
                        <a:rPr lang="lt-LT" sz="2800" dirty="0" smtClean="0"/>
                        <a:t> arba </a:t>
                      </a:r>
                      <a:r>
                        <a:rPr lang="lt-LT" sz="2800" b="1" dirty="0" smtClean="0">
                          <a:solidFill>
                            <a:srgbClr val="FF0000"/>
                          </a:solidFill>
                        </a:rPr>
                        <a:t>11 % </a:t>
                      </a:r>
                      <a:r>
                        <a:rPr lang="lt-LT" sz="2800" b="1" dirty="0" err="1" smtClean="0">
                          <a:solidFill>
                            <a:srgbClr val="FF0000"/>
                          </a:solidFill>
                        </a:rPr>
                        <a:t>sukontraktuota</a:t>
                      </a:r>
                      <a:r>
                        <a:rPr lang="lt-LT" sz="2800" b="1" dirty="0" smtClean="0">
                          <a:solidFill>
                            <a:srgbClr val="FF0000"/>
                          </a:solidFill>
                        </a:rPr>
                        <a:t> ES lėšų</a:t>
                      </a:r>
                      <a:r>
                        <a:rPr lang="lt-LT" sz="2800" dirty="0" smtClean="0"/>
                        <a:t>)</a:t>
                      </a:r>
                      <a:endParaRPr lang="lt-LT" sz="2800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9742825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A blue and white background">
            <a:extLst>
              <a:ext uri="{FF2B5EF4-FFF2-40B4-BE49-F238E27FC236}">
                <a16:creationId xmlns:a16="http://schemas.microsoft.com/office/drawing/2014/main" xmlns="" id="{11FA429A-6ACC-4D58-3F38-700BCE2CB6CA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88889"/>
          <a:stretch/>
        </p:blipFill>
        <p:spPr>
          <a:xfrm>
            <a:off x="0" y="1"/>
            <a:ext cx="12192000" cy="762000"/>
          </a:xfrm>
          <a:prstGeom prst="rect">
            <a:avLst/>
          </a:prstGeom>
        </p:spPr>
      </p:pic>
      <p:sp>
        <p:nvSpPr>
          <p:cNvPr id="12" name="TextBox 11"/>
          <p:cNvSpPr txBox="1"/>
          <p:nvPr/>
        </p:nvSpPr>
        <p:spPr>
          <a:xfrm>
            <a:off x="0" y="-40509"/>
            <a:ext cx="12338649" cy="16004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lt-LT" sz="3200" b="1" dirty="0">
                <a:solidFill>
                  <a:schemeClr val="bg1"/>
                </a:solidFill>
                <a:latin typeface="Nunito" pitchFamily="2" charset="0"/>
                <a:cs typeface="Calibri" panose="020F0502020204030204" pitchFamily="34" charset="0"/>
              </a:rPr>
              <a:t>SVVP ir VSF programų įgyvendinimo </a:t>
            </a:r>
            <a:r>
              <a:rPr lang="lt-LT" sz="3200" b="1" dirty="0" smtClean="0">
                <a:solidFill>
                  <a:schemeClr val="bg1"/>
                </a:solidFill>
                <a:latin typeface="Nunito" pitchFamily="2" charset="0"/>
                <a:cs typeface="Calibri" panose="020F0502020204030204" pitchFamily="34" charset="0"/>
              </a:rPr>
              <a:t>rizikos</a:t>
            </a:r>
            <a:endParaRPr lang="lt-LT" sz="3200" b="1" dirty="0">
              <a:solidFill>
                <a:schemeClr val="bg1"/>
              </a:solidFill>
              <a:latin typeface="Nunito" pitchFamily="2" charset="0"/>
              <a:cs typeface="Calibri" panose="020F0502020204030204" pitchFamily="34" charset="0"/>
            </a:endParaRPr>
          </a:p>
          <a:p>
            <a:endParaRPr lang="lt-LT" sz="3200" dirty="0">
              <a:solidFill>
                <a:schemeClr val="bg1"/>
              </a:solidFill>
            </a:endParaRPr>
          </a:p>
          <a:p>
            <a:endParaRPr lang="lt-LT" dirty="0">
              <a:solidFill>
                <a:schemeClr val="bg1"/>
              </a:solidFill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0" y="802510"/>
            <a:ext cx="12036669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lt-LT" sz="2800" dirty="0">
              <a:solidFill>
                <a:srgbClr val="000000"/>
              </a:solidFill>
            </a:endParaRPr>
          </a:p>
          <a:p>
            <a:endParaRPr lang="lt-LT" sz="2800" dirty="0" smtClean="0">
              <a:solidFill>
                <a:srgbClr val="000000"/>
              </a:solidFill>
            </a:endParaRPr>
          </a:p>
        </p:txBody>
      </p:sp>
      <p:graphicFrame>
        <p:nvGraphicFramePr>
          <p:cNvPr id="4" name="Lentelė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84928495"/>
              </p:ext>
            </p:extLst>
          </p:nvPr>
        </p:nvGraphicFramePr>
        <p:xfrm>
          <a:off x="1020510" y="1075765"/>
          <a:ext cx="8128000" cy="3383280"/>
        </p:xfrm>
        <a:graphic>
          <a:graphicData uri="http://schemas.openxmlformats.org/drawingml/2006/table">
            <a:tbl>
              <a:tblPr firstRow="1" bandRow="1">
                <a:tableStyleId>{7DF18680-E054-41AD-8BC1-D1AEF772440D}</a:tableStyleId>
              </a:tblPr>
              <a:tblGrid>
                <a:gridCol w="1867647"/>
                <a:gridCol w="6260353"/>
              </a:tblGrid>
              <a:tr h="335051">
                <a:tc>
                  <a:txBody>
                    <a:bodyPr/>
                    <a:lstStyle/>
                    <a:p>
                      <a:endParaRPr lang="lt-LT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lt-LT" sz="2800" dirty="0" smtClean="0"/>
                        <a:t>Vidurio peržiūra 2024 m.</a:t>
                      </a:r>
                    </a:p>
                    <a:p>
                      <a:r>
                        <a:rPr lang="lt-LT" sz="2800" dirty="0" smtClean="0"/>
                        <a:t>N+3</a:t>
                      </a:r>
                      <a:endParaRPr lang="lt-LT" sz="28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lt-LT" sz="2800" dirty="0" smtClean="0"/>
                        <a:t>SVVP</a:t>
                      </a:r>
                      <a:endParaRPr lang="lt-LT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lt-LT" sz="2000" dirty="0" smtClean="0"/>
                        <a:t>rizikų nėra dėl 10 proc. Šiuo metu EK jau deklaruota virš 20 proc. (neskaičiuojant veiksmų pagal</a:t>
                      </a:r>
                      <a:r>
                        <a:rPr lang="lt-LT" sz="2000" baseline="0" dirty="0" smtClean="0"/>
                        <a:t> </a:t>
                      </a:r>
                      <a:r>
                        <a:rPr lang="lt-LT" sz="2000" dirty="0" err="1" smtClean="0"/>
                        <a:t>specific</a:t>
                      </a:r>
                      <a:r>
                        <a:rPr lang="lt-LT" sz="2000" dirty="0" smtClean="0"/>
                        <a:t> </a:t>
                      </a:r>
                      <a:r>
                        <a:rPr lang="lt-LT" sz="2000" dirty="0" err="1" smtClean="0"/>
                        <a:t>action</a:t>
                      </a:r>
                      <a:r>
                        <a:rPr lang="lt-LT" sz="2000" dirty="0" smtClean="0"/>
                        <a:t>)</a:t>
                      </a:r>
                    </a:p>
                    <a:p>
                      <a:endParaRPr lang="lt-LT" sz="28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lt-LT" sz="2800" dirty="0" smtClean="0"/>
                        <a:t>VSF</a:t>
                      </a:r>
                      <a:endParaRPr lang="lt-LT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lt-LT" sz="2000" dirty="0" smtClean="0"/>
                        <a:t>mokėjimo prašymų EK nebuvo teikta;</a:t>
                      </a:r>
                      <a:r>
                        <a:rPr lang="lt-LT" sz="2000" baseline="0" dirty="0" smtClean="0"/>
                        <a:t> </a:t>
                      </a:r>
                    </a:p>
                    <a:p>
                      <a:r>
                        <a:rPr lang="lt-LT" sz="2000" dirty="0" smtClean="0"/>
                        <a:t>kol VSF projektų vykdytojai nėra deklaravę patirtų išlaidų (pagal VSF sutartis daugiausia išmokėta tik pagal avansus), išlieka rizika nepasiekti 10 proc. </a:t>
                      </a:r>
                      <a:endParaRPr lang="lt-LT" sz="2000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5" name="Stačiakampis 4"/>
          <p:cNvSpPr/>
          <p:nvPr/>
        </p:nvSpPr>
        <p:spPr>
          <a:xfrm>
            <a:off x="1020511" y="4727985"/>
            <a:ext cx="8128000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just">
              <a:spcAft>
                <a:spcPts val="0"/>
              </a:spcAft>
            </a:pPr>
            <a:r>
              <a:rPr lang="lt-LT" i="1" dirty="0">
                <a:latin typeface="Calibri" panose="020F0502020204030204" pitchFamily="34" charset="0"/>
                <a:ea typeface="Times New Roman" panose="02020603050405020304" pitchFamily="18" charset="0"/>
              </a:rPr>
              <a:t>VN turi būti pateikusi EK bent 10 proc. nuo pradinės programos sumos mokėjimų prašymų iki 2024 m. gruodžio 31 d. Į šią sumą neišskaičiuojamos lėšos pagal konkrečius veiksmus (</a:t>
            </a:r>
            <a:r>
              <a:rPr lang="lt-LT" i="1" dirty="0" err="1">
                <a:latin typeface="Calibri" panose="020F0502020204030204" pitchFamily="34" charset="0"/>
                <a:ea typeface="Times New Roman" panose="02020603050405020304" pitchFamily="18" charset="0"/>
              </a:rPr>
              <a:t>specific</a:t>
            </a:r>
            <a:r>
              <a:rPr lang="lt-LT" i="1" dirty="0">
                <a:latin typeface="Calibri" panose="020F0502020204030204" pitchFamily="34" charset="0"/>
                <a:ea typeface="Times New Roman" panose="02020603050405020304" pitchFamily="18" charset="0"/>
              </a:rPr>
              <a:t> </a:t>
            </a:r>
            <a:r>
              <a:rPr lang="lt-LT" i="1" dirty="0" err="1">
                <a:latin typeface="Calibri" panose="020F0502020204030204" pitchFamily="34" charset="0"/>
                <a:ea typeface="Times New Roman" panose="02020603050405020304" pitchFamily="18" charset="0"/>
              </a:rPr>
              <a:t>action</a:t>
            </a:r>
            <a:r>
              <a:rPr lang="lt-LT" i="1" dirty="0" smtClean="0">
                <a:latin typeface="Calibri" panose="020F0502020204030204" pitchFamily="34" charset="0"/>
                <a:ea typeface="Times New Roman" panose="02020603050405020304" pitchFamily="18" charset="0"/>
              </a:rPr>
              <a:t>)</a:t>
            </a:r>
          </a:p>
          <a:p>
            <a:pPr lvl="0">
              <a:spcAft>
                <a:spcPts val="0"/>
              </a:spcAft>
            </a:pPr>
            <a:endParaRPr lang="lt-LT" i="1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lvl="0">
              <a:spcAft>
                <a:spcPts val="0"/>
              </a:spcAft>
            </a:pPr>
            <a:endParaRPr lang="lt-LT" i="1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827237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A blue and white background">
            <a:extLst>
              <a:ext uri="{FF2B5EF4-FFF2-40B4-BE49-F238E27FC236}">
                <a16:creationId xmlns:a16="http://schemas.microsoft.com/office/drawing/2014/main" xmlns="" id="{11FA429A-6ACC-4D58-3F38-700BCE2CB6CA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88889"/>
          <a:stretch/>
        </p:blipFill>
        <p:spPr>
          <a:xfrm>
            <a:off x="0" y="1"/>
            <a:ext cx="12192000" cy="762000"/>
          </a:xfrm>
          <a:prstGeom prst="rect">
            <a:avLst/>
          </a:prstGeom>
        </p:spPr>
      </p:pic>
      <p:sp>
        <p:nvSpPr>
          <p:cNvPr id="12" name="TextBox 11"/>
          <p:cNvSpPr txBox="1"/>
          <p:nvPr/>
        </p:nvSpPr>
        <p:spPr>
          <a:xfrm>
            <a:off x="0" y="-40509"/>
            <a:ext cx="12338649" cy="16004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lt-LT" sz="3200" b="1" dirty="0">
                <a:solidFill>
                  <a:schemeClr val="bg1"/>
                </a:solidFill>
                <a:latin typeface="Nunito" pitchFamily="2" charset="0"/>
                <a:cs typeface="Calibri" panose="020F0502020204030204" pitchFamily="34" charset="0"/>
              </a:rPr>
              <a:t>SVVP ir VSF programų įgyvendinimo </a:t>
            </a:r>
            <a:r>
              <a:rPr lang="lt-LT" sz="3200" b="1" dirty="0" smtClean="0">
                <a:solidFill>
                  <a:schemeClr val="bg1"/>
                </a:solidFill>
                <a:latin typeface="Nunito" pitchFamily="2" charset="0"/>
                <a:cs typeface="Calibri" panose="020F0502020204030204" pitchFamily="34" charset="0"/>
              </a:rPr>
              <a:t>pažanga</a:t>
            </a:r>
            <a:endParaRPr lang="lt-LT" sz="3200" b="1" dirty="0">
              <a:solidFill>
                <a:schemeClr val="bg1"/>
              </a:solidFill>
              <a:latin typeface="Nunito" pitchFamily="2" charset="0"/>
              <a:cs typeface="Calibri" panose="020F0502020204030204" pitchFamily="34" charset="0"/>
            </a:endParaRPr>
          </a:p>
          <a:p>
            <a:endParaRPr lang="lt-LT" sz="3200" dirty="0">
              <a:solidFill>
                <a:schemeClr val="bg1"/>
              </a:solidFill>
            </a:endParaRPr>
          </a:p>
          <a:p>
            <a:endParaRPr lang="lt-LT" dirty="0">
              <a:solidFill>
                <a:schemeClr val="bg1"/>
              </a:solidFill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600635" y="802510"/>
            <a:ext cx="11436034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lt-LT" sz="2400" b="1" dirty="0" smtClean="0">
                <a:solidFill>
                  <a:schemeClr val="accent1"/>
                </a:solidFill>
              </a:rPr>
              <a:t>Duomenų perdavimo ataskaitų </a:t>
            </a:r>
            <a:r>
              <a:rPr lang="lt-LT" sz="2400" dirty="0" smtClean="0">
                <a:solidFill>
                  <a:srgbClr val="000000"/>
                </a:solidFill>
              </a:rPr>
              <a:t>privalomas teikimas Europos Komisijai – </a:t>
            </a:r>
          </a:p>
          <a:p>
            <a:r>
              <a:rPr lang="lt-LT" sz="2400" dirty="0" smtClean="0">
                <a:solidFill>
                  <a:srgbClr val="000000"/>
                </a:solidFill>
              </a:rPr>
              <a:t>5 kartai per ataskaitinius metus, pateikta:</a:t>
            </a:r>
          </a:p>
          <a:p>
            <a:r>
              <a:rPr lang="lt-LT" sz="2400" dirty="0" smtClean="0">
                <a:solidFill>
                  <a:srgbClr val="000000"/>
                </a:solidFill>
              </a:rPr>
              <a:t>sausio 31 d., balandžio 28d., liepos 21 d., rugsėjo 20 d.</a:t>
            </a:r>
          </a:p>
          <a:p>
            <a:endParaRPr lang="lt-LT" sz="2400" dirty="0" smtClean="0">
              <a:solidFill>
                <a:srgbClr val="000000"/>
              </a:solidFill>
            </a:endParaRPr>
          </a:p>
          <a:p>
            <a:r>
              <a:rPr lang="lt-LT" sz="2400" b="1" dirty="0">
                <a:solidFill>
                  <a:schemeClr val="accent1"/>
                </a:solidFill>
              </a:rPr>
              <a:t>Prognozių </a:t>
            </a:r>
            <a:r>
              <a:rPr lang="lt-LT" sz="2400" dirty="0">
                <a:solidFill>
                  <a:srgbClr val="000000"/>
                </a:solidFill>
              </a:rPr>
              <a:t>privalomas teikimas Europos Komisijai – 2 </a:t>
            </a:r>
            <a:r>
              <a:rPr lang="lt-LT" sz="2400" dirty="0" smtClean="0">
                <a:solidFill>
                  <a:srgbClr val="000000"/>
                </a:solidFill>
              </a:rPr>
              <a:t>kartus </a:t>
            </a:r>
            <a:r>
              <a:rPr lang="lt-LT" sz="2400" dirty="0">
                <a:solidFill>
                  <a:srgbClr val="000000"/>
                </a:solidFill>
              </a:rPr>
              <a:t>per ataskaitinius </a:t>
            </a:r>
            <a:r>
              <a:rPr lang="lt-LT" sz="2400" dirty="0" smtClean="0">
                <a:solidFill>
                  <a:srgbClr val="000000"/>
                </a:solidFill>
              </a:rPr>
              <a:t>metus, pateikta:</a:t>
            </a:r>
            <a:endParaRPr lang="lt-LT" sz="2400" dirty="0">
              <a:solidFill>
                <a:srgbClr val="000000"/>
              </a:solidFill>
            </a:endParaRPr>
          </a:p>
          <a:p>
            <a:r>
              <a:rPr lang="lt-LT" sz="2400" dirty="0" smtClean="0">
                <a:solidFill>
                  <a:srgbClr val="000000"/>
                </a:solidFill>
              </a:rPr>
              <a:t>2022 m. gruodžio 15 d. (SVVP); sausio 16d</a:t>
            </a:r>
            <a:r>
              <a:rPr lang="lt-LT" sz="2400" dirty="0">
                <a:solidFill>
                  <a:srgbClr val="000000"/>
                </a:solidFill>
              </a:rPr>
              <a:t>., liepos </a:t>
            </a:r>
            <a:r>
              <a:rPr lang="lt-LT" sz="2400" dirty="0" smtClean="0">
                <a:solidFill>
                  <a:srgbClr val="000000"/>
                </a:solidFill>
              </a:rPr>
              <a:t>25d.</a:t>
            </a:r>
            <a:endParaRPr lang="lt-LT" sz="2400" dirty="0">
              <a:solidFill>
                <a:srgbClr val="000000"/>
              </a:solidFill>
            </a:endParaRPr>
          </a:p>
          <a:p>
            <a:endParaRPr lang="lt-LT" sz="2400" b="1" dirty="0" smtClean="0">
              <a:solidFill>
                <a:schemeClr val="accent1"/>
              </a:solidFill>
            </a:endParaRPr>
          </a:p>
          <a:p>
            <a:r>
              <a:rPr lang="lt-LT" sz="2400" b="1" dirty="0" smtClean="0">
                <a:solidFill>
                  <a:schemeClr val="accent1"/>
                </a:solidFill>
              </a:rPr>
              <a:t>Mokėjimo paraiškos </a:t>
            </a:r>
            <a:r>
              <a:rPr lang="lt-LT" sz="2400" dirty="0" smtClean="0">
                <a:solidFill>
                  <a:srgbClr val="000000"/>
                </a:solidFill>
              </a:rPr>
              <a:t>– iki 6 kartų per ataskaitinius metus, pateikta tik SVVP:</a:t>
            </a:r>
          </a:p>
          <a:p>
            <a:r>
              <a:rPr lang="lt-LT" sz="2400" dirty="0" smtClean="0">
                <a:solidFill>
                  <a:srgbClr val="000000"/>
                </a:solidFill>
              </a:rPr>
              <a:t>rugpjūčio 10 d.</a:t>
            </a:r>
          </a:p>
          <a:p>
            <a:endParaRPr lang="lt-LT" sz="2400" dirty="0">
              <a:solidFill>
                <a:srgbClr val="000000"/>
              </a:solidFill>
            </a:endParaRPr>
          </a:p>
          <a:p>
            <a:r>
              <a:rPr lang="lt-LT" sz="2400" b="1" dirty="0" smtClean="0">
                <a:solidFill>
                  <a:schemeClr val="accent1"/>
                </a:solidFill>
              </a:rPr>
              <a:t>Metinės veiklos rezultatų ataskaitos </a:t>
            </a:r>
            <a:r>
              <a:rPr lang="lt-LT" sz="2400" dirty="0" smtClean="0">
                <a:solidFill>
                  <a:srgbClr val="000000"/>
                </a:solidFill>
              </a:rPr>
              <a:t>(privaloma) – iki vasario 15 d. apie programų įgyvendinimą.</a:t>
            </a:r>
          </a:p>
          <a:p>
            <a:endParaRPr lang="lt-LT" sz="2400" dirty="0">
              <a:solidFill>
                <a:srgbClr val="000000"/>
              </a:solidFill>
            </a:endParaRPr>
          </a:p>
          <a:p>
            <a:r>
              <a:rPr lang="lt-LT" sz="2400" dirty="0" smtClean="0">
                <a:solidFill>
                  <a:srgbClr val="000000"/>
                </a:solidFill>
              </a:rPr>
              <a:t>          </a:t>
            </a:r>
            <a:r>
              <a:rPr lang="lt-LT" sz="2400" dirty="0" smtClean="0">
                <a:solidFill>
                  <a:srgbClr val="000000"/>
                </a:solidFill>
              </a:rPr>
              <a:t>*ataskaitiniai metai nuo liepos 1 d. iki kitų metų birželio 30 d.</a:t>
            </a:r>
            <a:endParaRPr lang="lt-LT" sz="2400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471376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A blue and white background">
            <a:extLst>
              <a:ext uri="{FF2B5EF4-FFF2-40B4-BE49-F238E27FC236}">
                <a16:creationId xmlns:a16="http://schemas.microsoft.com/office/drawing/2014/main" xmlns="" id="{11FA429A-6ACC-4D58-3F38-700BCE2CB6CA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88889"/>
          <a:stretch/>
        </p:blipFill>
        <p:spPr>
          <a:xfrm>
            <a:off x="0" y="-36575"/>
            <a:ext cx="12192000" cy="762000"/>
          </a:xfrm>
          <a:prstGeom prst="rect">
            <a:avLst/>
          </a:prstGeom>
        </p:spPr>
      </p:pic>
      <p:sp>
        <p:nvSpPr>
          <p:cNvPr id="62" name="TextBox 61"/>
          <p:cNvSpPr txBox="1"/>
          <p:nvPr/>
        </p:nvSpPr>
        <p:spPr>
          <a:xfrm>
            <a:off x="0" y="-40509"/>
            <a:ext cx="12338649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lt-LT" sz="3200" b="1" dirty="0">
                <a:solidFill>
                  <a:schemeClr val="bg1"/>
                </a:solidFill>
                <a:latin typeface="Nunito" pitchFamily="2" charset="0"/>
                <a:cs typeface="Calibri" panose="020F0502020204030204" pitchFamily="34" charset="0"/>
              </a:rPr>
              <a:t>SVVP ir VSF </a:t>
            </a:r>
            <a:r>
              <a:rPr lang="lt-LT" sz="3200" b="1" dirty="0" smtClean="0">
                <a:solidFill>
                  <a:schemeClr val="bg1"/>
                </a:solidFill>
                <a:latin typeface="Nunito" pitchFamily="2" charset="0"/>
                <a:cs typeface="Calibri" panose="020F0502020204030204" pitchFamily="34" charset="0"/>
              </a:rPr>
              <a:t>programų komunikacijos </a:t>
            </a:r>
            <a:r>
              <a:rPr lang="lt-LT" sz="3200" b="1" dirty="0">
                <a:solidFill>
                  <a:schemeClr val="bg1"/>
                </a:solidFill>
                <a:latin typeface="Nunito" pitchFamily="2" charset="0"/>
                <a:cs typeface="Calibri" panose="020F0502020204030204" pitchFamily="34" charset="0"/>
              </a:rPr>
              <a:t>veiklų pristatymas</a:t>
            </a:r>
          </a:p>
          <a:p>
            <a:endParaRPr lang="lt-LT" dirty="0">
              <a:solidFill>
                <a:schemeClr val="bg1"/>
              </a:solidFill>
            </a:endParaRPr>
          </a:p>
        </p:txBody>
      </p:sp>
      <p:sp>
        <p:nvSpPr>
          <p:cNvPr id="63" name="TextBox 62"/>
          <p:cNvSpPr txBox="1"/>
          <p:nvPr/>
        </p:nvSpPr>
        <p:spPr>
          <a:xfrm>
            <a:off x="528246" y="6203913"/>
            <a:ext cx="174714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lt-LT" sz="2800" b="1" i="1" dirty="0" smtClean="0"/>
              <a:t>www.lrv.lt</a:t>
            </a:r>
            <a:endParaRPr lang="lt-LT" sz="2800" b="1" i="1" dirty="0"/>
          </a:p>
        </p:txBody>
      </p:sp>
      <p:pic>
        <p:nvPicPr>
          <p:cNvPr id="4" name="Paveikslėlis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725425"/>
            <a:ext cx="9179749" cy="5163609"/>
          </a:xfrm>
          <a:prstGeom prst="rect">
            <a:avLst/>
          </a:prstGeom>
        </p:spPr>
      </p:pic>
      <p:pic>
        <p:nvPicPr>
          <p:cNvPr id="5" name="Paveikslėlis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455268" y="2529343"/>
            <a:ext cx="7736732" cy="43519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770562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A blue and white background">
            <a:extLst>
              <a:ext uri="{FF2B5EF4-FFF2-40B4-BE49-F238E27FC236}">
                <a16:creationId xmlns:a16="http://schemas.microsoft.com/office/drawing/2014/main" xmlns="" id="{11FA429A-6ACC-4D58-3F38-700BCE2CB6CA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88889"/>
          <a:stretch/>
        </p:blipFill>
        <p:spPr>
          <a:xfrm>
            <a:off x="0" y="-36575"/>
            <a:ext cx="12192000" cy="762000"/>
          </a:xfrm>
          <a:prstGeom prst="rect">
            <a:avLst/>
          </a:prstGeom>
        </p:spPr>
      </p:pic>
      <p:sp>
        <p:nvSpPr>
          <p:cNvPr id="62" name="TextBox 61"/>
          <p:cNvSpPr txBox="1"/>
          <p:nvPr/>
        </p:nvSpPr>
        <p:spPr>
          <a:xfrm>
            <a:off x="0" y="-40509"/>
            <a:ext cx="12338649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lt-LT" sz="3200" b="1" dirty="0">
                <a:solidFill>
                  <a:schemeClr val="bg1"/>
                </a:solidFill>
                <a:latin typeface="Nunito" pitchFamily="2" charset="0"/>
                <a:cs typeface="Calibri" panose="020F0502020204030204" pitchFamily="34" charset="0"/>
              </a:rPr>
              <a:t>SVVP ir VSF </a:t>
            </a:r>
            <a:r>
              <a:rPr lang="lt-LT" sz="3200" b="1" dirty="0" smtClean="0">
                <a:solidFill>
                  <a:schemeClr val="bg1"/>
                </a:solidFill>
                <a:latin typeface="Nunito" pitchFamily="2" charset="0"/>
                <a:cs typeface="Calibri" panose="020F0502020204030204" pitchFamily="34" charset="0"/>
              </a:rPr>
              <a:t>programų komunikacijos </a:t>
            </a:r>
            <a:r>
              <a:rPr lang="lt-LT" sz="3200" b="1" dirty="0">
                <a:solidFill>
                  <a:schemeClr val="bg1"/>
                </a:solidFill>
                <a:latin typeface="Nunito" pitchFamily="2" charset="0"/>
                <a:cs typeface="Calibri" panose="020F0502020204030204" pitchFamily="34" charset="0"/>
              </a:rPr>
              <a:t>veiklų pristatymas</a:t>
            </a:r>
          </a:p>
          <a:p>
            <a:endParaRPr lang="lt-LT" dirty="0">
              <a:solidFill>
                <a:schemeClr val="bg1"/>
              </a:solidFill>
            </a:endParaRPr>
          </a:p>
        </p:txBody>
      </p:sp>
      <p:sp>
        <p:nvSpPr>
          <p:cNvPr id="63" name="TextBox 62"/>
          <p:cNvSpPr txBox="1"/>
          <p:nvPr/>
        </p:nvSpPr>
        <p:spPr>
          <a:xfrm>
            <a:off x="1270987" y="679259"/>
            <a:ext cx="10018961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lt-LT" sz="3200" b="1" dirty="0" smtClean="0"/>
              <a:t>SVVP ir VSF interneto svetainės sukūrimas www.vsfsvvp.lt</a:t>
            </a:r>
          </a:p>
          <a:p>
            <a:pPr marL="342900" indent="-342900">
              <a:buAutoNum type="arabicPeriod"/>
            </a:pPr>
            <a:endParaRPr lang="lt-LT" sz="3200" b="1" dirty="0"/>
          </a:p>
        </p:txBody>
      </p:sp>
      <p:pic>
        <p:nvPicPr>
          <p:cNvPr id="64" name="Paveikslėlis 6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" y="1313708"/>
            <a:ext cx="12192001" cy="55442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039398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A blue and white background">
            <a:extLst>
              <a:ext uri="{FF2B5EF4-FFF2-40B4-BE49-F238E27FC236}">
                <a16:creationId xmlns:a16="http://schemas.microsoft.com/office/drawing/2014/main" xmlns="" id="{11FA429A-6ACC-4D58-3F38-700BCE2CB6CA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88889"/>
          <a:stretch/>
        </p:blipFill>
        <p:spPr>
          <a:xfrm>
            <a:off x="0" y="-36575"/>
            <a:ext cx="12192000" cy="762000"/>
          </a:xfrm>
          <a:prstGeom prst="rect">
            <a:avLst/>
          </a:prstGeom>
        </p:spPr>
      </p:pic>
      <p:sp>
        <p:nvSpPr>
          <p:cNvPr id="62" name="TextBox 61"/>
          <p:cNvSpPr txBox="1"/>
          <p:nvPr/>
        </p:nvSpPr>
        <p:spPr>
          <a:xfrm>
            <a:off x="0" y="102433"/>
            <a:ext cx="12338649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lt-LT" b="1" dirty="0" smtClean="0">
                <a:solidFill>
                  <a:schemeClr val="bg1"/>
                </a:solidFill>
                <a:latin typeface="Nunito" pitchFamily="2" charset="0"/>
                <a:cs typeface="Calibri" panose="020F0502020204030204" pitchFamily="34" charset="0"/>
              </a:rPr>
              <a:t>VSF 2014-2020 m. programos uždarymo bei </a:t>
            </a:r>
            <a:r>
              <a:rPr lang="lt-LT" b="1" dirty="0" smtClean="0">
                <a:solidFill>
                  <a:schemeClr val="bg1"/>
                </a:solidFill>
                <a:latin typeface="Nunito" pitchFamily="2" charset="0"/>
                <a:cs typeface="Calibri" panose="020F0502020204030204" pitchFamily="34" charset="0"/>
              </a:rPr>
              <a:t>2021-2027 m. SVVP </a:t>
            </a:r>
            <a:r>
              <a:rPr lang="lt-LT" b="1" dirty="0">
                <a:solidFill>
                  <a:schemeClr val="bg1"/>
                </a:solidFill>
                <a:latin typeface="Nunito" pitchFamily="2" charset="0"/>
                <a:cs typeface="Calibri" panose="020F0502020204030204" pitchFamily="34" charset="0"/>
              </a:rPr>
              <a:t>ir VSF </a:t>
            </a:r>
            <a:r>
              <a:rPr lang="lt-LT" b="1" dirty="0" smtClean="0">
                <a:solidFill>
                  <a:schemeClr val="bg1"/>
                </a:solidFill>
                <a:latin typeface="Nunito" pitchFamily="2" charset="0"/>
                <a:cs typeface="Calibri" panose="020F0502020204030204" pitchFamily="34" charset="0"/>
              </a:rPr>
              <a:t>programų </a:t>
            </a:r>
            <a:r>
              <a:rPr lang="lt-LT" b="1" dirty="0" smtClean="0">
                <a:solidFill>
                  <a:schemeClr val="bg1"/>
                </a:solidFill>
                <a:latin typeface="Nunito" pitchFamily="2" charset="0"/>
                <a:cs typeface="Calibri" panose="020F0502020204030204" pitchFamily="34" charset="0"/>
              </a:rPr>
              <a:t>pristatymo renginys</a:t>
            </a:r>
            <a:endParaRPr lang="lt-LT" b="1" dirty="0">
              <a:solidFill>
                <a:schemeClr val="bg1"/>
              </a:solidFill>
              <a:latin typeface="Nunito" pitchFamily="2" charset="0"/>
              <a:cs typeface="Calibri" panose="020F0502020204030204" pitchFamily="34" charset="0"/>
            </a:endParaRPr>
          </a:p>
          <a:p>
            <a:endParaRPr lang="lt-LT" sz="2400" dirty="0">
              <a:solidFill>
                <a:schemeClr val="bg1"/>
              </a:solidFill>
            </a:endParaRPr>
          </a:p>
        </p:txBody>
      </p:sp>
      <p:pic>
        <p:nvPicPr>
          <p:cNvPr id="6" name="Paveikslėlis 5"/>
          <p:cNvPicPr/>
          <p:nvPr/>
        </p:nvPicPr>
        <p:blipFill>
          <a:blip r:embed="rId3"/>
          <a:stretch>
            <a:fillRect/>
          </a:stretch>
        </p:blipFill>
        <p:spPr>
          <a:xfrm>
            <a:off x="515471" y="725425"/>
            <a:ext cx="5328136" cy="3002028"/>
          </a:xfrm>
          <a:prstGeom prst="rect">
            <a:avLst/>
          </a:prstGeom>
        </p:spPr>
      </p:pic>
      <p:pic>
        <p:nvPicPr>
          <p:cNvPr id="8" name="Paveikslėlis 7"/>
          <p:cNvPicPr/>
          <p:nvPr/>
        </p:nvPicPr>
        <p:blipFill>
          <a:blip r:embed="rId4"/>
          <a:stretch>
            <a:fillRect/>
          </a:stretch>
        </p:blipFill>
        <p:spPr>
          <a:xfrm>
            <a:off x="6359078" y="2034272"/>
            <a:ext cx="5358672" cy="3749824"/>
          </a:xfrm>
          <a:prstGeom prst="rect">
            <a:avLst/>
          </a:prstGeom>
        </p:spPr>
      </p:pic>
      <p:pic>
        <p:nvPicPr>
          <p:cNvPr id="5" name="Paveikslėlis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15471" y="3856689"/>
            <a:ext cx="5328136" cy="3001311"/>
          </a:xfrm>
          <a:prstGeom prst="rect">
            <a:avLst/>
          </a:prstGeom>
        </p:spPr>
      </p:pic>
      <p:sp>
        <p:nvSpPr>
          <p:cNvPr id="9" name="Stačiakampis 8"/>
          <p:cNvSpPr/>
          <p:nvPr/>
        </p:nvSpPr>
        <p:spPr>
          <a:xfrm>
            <a:off x="8131018" y="6087053"/>
            <a:ext cx="1380506" cy="40011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none" lIns="91440" tIns="45720" rIns="91440" bIns="45720">
            <a:spAutoFit/>
          </a:bodyPr>
          <a:lstStyle/>
          <a:p>
            <a:pPr algn="ctr"/>
            <a:r>
              <a:rPr lang="lt-LT" sz="2000" b="1" i="1" dirty="0" smtClean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2023-09-14</a:t>
            </a:r>
            <a:endParaRPr lang="lt-LT" sz="2000" b="1" i="1" dirty="0">
              <a:ln w="0"/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7106833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900</TotalTime>
  <Words>431</Words>
  <Application>Microsoft Office PowerPoint</Application>
  <PresentationFormat>Plačiaekranė</PresentationFormat>
  <Paragraphs>58</Paragraphs>
  <Slides>8</Slides>
  <Notes>0</Notes>
  <HiddenSlides>0</HiddenSlides>
  <MMClips>0</MMClips>
  <ScaleCrop>false</ScaleCrop>
  <HeadingPairs>
    <vt:vector size="6" baseType="variant">
      <vt:variant>
        <vt:lpstr>Naudojami šriftai</vt:lpstr>
      </vt:variant>
      <vt:variant>
        <vt:i4>6</vt:i4>
      </vt:variant>
      <vt:variant>
        <vt:lpstr>Tema</vt:lpstr>
      </vt:variant>
      <vt:variant>
        <vt:i4>1</vt:i4>
      </vt:variant>
      <vt:variant>
        <vt:lpstr>Skaidrių pavadinimai</vt:lpstr>
      </vt:variant>
      <vt:variant>
        <vt:i4>8</vt:i4>
      </vt:variant>
    </vt:vector>
  </HeadingPairs>
  <TitlesOfParts>
    <vt:vector size="15" baseType="lpstr">
      <vt:lpstr>Arial</vt:lpstr>
      <vt:lpstr>Calibri</vt:lpstr>
      <vt:lpstr>Calibri Light</vt:lpstr>
      <vt:lpstr>Nunito</vt:lpstr>
      <vt:lpstr>Nurito</vt:lpstr>
      <vt:lpstr>Times New Roman</vt:lpstr>
      <vt:lpstr>Office Theme</vt:lpstr>
      <vt:lpstr>„PowerPoint“ pateiktis</vt:lpstr>
      <vt:lpstr>„PowerPoint“ pateiktis</vt:lpstr>
      <vt:lpstr>„PowerPoint“ pateiktis</vt:lpstr>
      <vt:lpstr>„PowerPoint“ pateiktis</vt:lpstr>
      <vt:lpstr>„PowerPoint“ pateiktis</vt:lpstr>
      <vt:lpstr>„PowerPoint“ pateiktis</vt:lpstr>
      <vt:lpstr>„PowerPoint“ pateiktis</vt:lpstr>
      <vt:lpstr>„PowerPoint“ pateiktis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Renata St</dc:creator>
  <cp:lastModifiedBy>Lina Šemetulskytė</cp:lastModifiedBy>
  <cp:revision>45</cp:revision>
  <dcterms:created xsi:type="dcterms:W3CDTF">2023-08-21T19:27:35Z</dcterms:created>
  <dcterms:modified xsi:type="dcterms:W3CDTF">2023-10-03T19:57:29Z</dcterms:modified>
</cp:coreProperties>
</file>