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4" r:id="rId4"/>
    <p:sldId id="291" r:id="rId5"/>
    <p:sldId id="278" r:id="rId6"/>
    <p:sldId id="269" r:id="rId7"/>
    <p:sldId id="290" r:id="rId8"/>
    <p:sldId id="277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79" r:id="rId17"/>
    <p:sldId id="281" r:id="rId18"/>
    <p:sldId id="28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dita" initials="E" lastIdx="4" clrIdx="0">
    <p:extLst>
      <p:ext uri="{19B8F6BF-5375-455C-9EA6-DF929625EA0E}">
        <p15:presenceInfo xmlns:p15="http://schemas.microsoft.com/office/powerpoint/2012/main" userId="Edita" providerId="None"/>
      </p:ext>
    </p:extLst>
  </p:cmAuthor>
  <p:cmAuthor id="2" name="Lina Šemetulskytė" initials="LŠ" lastIdx="11" clrIdx="1">
    <p:extLst>
      <p:ext uri="{19B8F6BF-5375-455C-9EA6-DF929625EA0E}">
        <p15:presenceInfo xmlns:p15="http://schemas.microsoft.com/office/powerpoint/2012/main" userId="S-1-5-21-4209697224-3871758227-447121003-11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E90"/>
    <a:srgbClr val="243E8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050EABF-CCB9-44EE-925F-88F5B2D8F232}" v="1" dt="2024-02-13T10:01:00.0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Vidutinis stilius 2 – paryškinimas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7737" autoAdjust="0"/>
  </p:normalViewPr>
  <p:slideViewPr>
    <p:cSldViewPr snapToGrid="0">
      <p:cViewPr varScale="1">
        <p:scale>
          <a:sx n="66" d="100"/>
          <a:sy n="66" d="100"/>
        </p:scale>
        <p:origin x="1330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asa Butkienė" userId="07beb35b-8054-412d-a618-3a44872402cb" providerId="ADAL" clId="{4050EABF-CCB9-44EE-925F-88F5B2D8F232}"/>
    <pc:docChg chg="modSld">
      <pc:chgData name="Rasa Butkienė" userId="07beb35b-8054-412d-a618-3a44872402cb" providerId="ADAL" clId="{4050EABF-CCB9-44EE-925F-88F5B2D8F232}" dt="2024-02-13T10:01:40.175" v="5"/>
      <pc:docMkLst>
        <pc:docMk/>
      </pc:docMkLst>
      <pc:sldChg chg="modSp mod modNotesTx">
        <pc:chgData name="Rasa Butkienė" userId="07beb35b-8054-412d-a618-3a44872402cb" providerId="ADAL" clId="{4050EABF-CCB9-44EE-925F-88F5B2D8F232}" dt="2024-02-13T10:01:40.175" v="5"/>
        <pc:sldMkLst>
          <pc:docMk/>
          <pc:sldMk cId="3974282554" sldId="264"/>
        </pc:sldMkLst>
        <pc:graphicFrameChg chg="modGraphic">
          <ac:chgData name="Rasa Butkienė" userId="07beb35b-8054-412d-a618-3a44872402cb" providerId="ADAL" clId="{4050EABF-CCB9-44EE-925F-88F5B2D8F232}" dt="2024-02-13T10:00:38.824" v="4" actId="20577"/>
          <ac:graphicFrameMkLst>
            <pc:docMk/>
            <pc:sldMk cId="3974282554" sldId="264"/>
            <ac:graphicFrameMk id="26" creationId="{00000000-0000-0000-0000-000000000000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C596B8-037D-4338-8BF2-307F87CE6BA5}" type="datetimeFigureOut">
              <a:rPr lang="lt-LT" smtClean="0"/>
              <a:t>2024-02-13</a:t>
            </a:fld>
            <a:endParaRPr lang="lt-L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lt-L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t-L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lt-L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3C2751C-ED95-4C68-867E-B80FFA5E2AE0}" type="slidenum">
              <a:rPr lang="lt-LT" smtClean="0"/>
              <a:t>‹#›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729126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3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21376776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4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7718441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i="0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5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3791521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b="1" i="0" u="sng" dirty="0">
              <a:solidFill>
                <a:schemeClr val="tx1"/>
              </a:solidFill>
              <a:latin typeface="Calibri" panose="020F050202020403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6883130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kaidrės vaizdo vietos rezervavimo ženkla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Pastabų vietos rezervavimo ženkl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kaidrės numerio vietos rezervavimo ženklas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7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41256558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1412748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16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9654947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t-L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3C2751C-ED95-4C68-867E-B80FFA5E2AE0}" type="slidenum">
              <a:rPr lang="lt-LT" smtClean="0"/>
              <a:t>18</a:t>
            </a:fld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3830944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FFE74D-302D-9EF0-15C9-72526448EB9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4BAE928-4D01-09DC-8831-F8D2D41481E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FC792C-ADAE-1D31-120E-AB14319532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3BF9C5-62FC-7F8E-2349-87A6DC6E1C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E7EC1D4-CE51-B017-CC86-ED81BC7348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93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4ED15C-7966-7F2F-5B34-40D58639AA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034370-0BBC-9C4A-5E18-824B484DD7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1C3B45-379F-D122-95BB-FF9550027B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DB187F-9F4D-B168-B563-196F0E4A13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6099A8-7D89-4D0C-5D8A-42821DB149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298860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3B458E-DFA5-7865-A0C3-5E3D4398E6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34450E-DCB6-177C-0724-610AC6CFC5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840111-1D22-89AF-FF3F-75499B32C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486C95-5EEC-76BF-3B83-5FE74DB218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0858F3-3465-9AD7-2FAB-F504E87BB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8732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6BFEB6-303B-6409-2814-475235E46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F076C9-CA61-00FD-4095-DE8C29F3EB1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2FB107C-4B1F-814D-EEBC-CFF06D1DA3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48EACD-DF00-9CDB-A3AA-94F41F012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3BC5B36-34C5-3CA9-6072-4FEEB9B26C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8FD52C-D5CA-F390-EC5D-7882AE9AE0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03435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6B2BD-3EAB-99FC-B799-DAC82ED00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0411D14-96B0-AD1F-E86D-F55B11B9193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7DBC737-FB28-90F2-7524-8391B06338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8DE8365-E7C1-43A6-ADD7-8C910B7ADC7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45253F2-D9EB-BC6F-783C-1F70EDCDE87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55ED5D4-175F-8160-FCE0-F5C1177E1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8EC320D-E54E-1CEC-C9FA-ABF8B7DFA1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24B5029-68A8-DFF8-BF50-28B13E2A28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7734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875D43-3D49-9285-B34A-B8F0ADA35E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7E5977D-297E-121D-3CA3-4F292E4448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25B9BEE-79FF-AD61-7BFA-58628BC596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D3895E3-05D8-719F-C21A-62BD85470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279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E48DA00-17F7-079C-FE0A-F5C12EFCD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101F9-6AD8-8E99-01C6-38C6165FE8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7324CDD-28B5-B9FB-8B34-F7F97F724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540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E59C53-F30C-3742-CE46-EA763E2D3A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2654C8-96A6-95F8-8EA1-11D9047BF8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577BE29-DF8E-6C61-BA73-109B54E361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832E0D1-C32B-A134-FE0E-DB6673B933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6981EC-09D6-416B-83D1-7424E331FA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0C645C2-0F55-9599-67E0-C79BE05EB5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43666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27602-2710-1FAC-0D6D-0AACD3A653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731FBEF-A406-9263-27D5-4DB6E993609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9DF1B5-9F97-9B0E-1EAF-4718547D868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43576B-FF8B-2D3F-78C6-BB2F348BE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AD89D0-8E48-E8E5-7054-B924B1886C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7A0D4E7-16D0-16EF-14CB-4B35C8B95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6762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B18BF9-AE4B-3635-C3FE-7DEAE2F1B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09AA089-B377-1539-3FD7-5C6638A105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B1983B-5420-2B32-98F7-A52ED52065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2884109-2FF7-451D-E898-83A2C46F0C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9F4D9C-553D-1202-BB4B-4A47D8E2B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000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22AC32D-9D2E-0D66-6CE8-C71B6109943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CB94FF-9A37-911E-A1A3-14EDB8BD05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842397-CE39-51D5-3F74-70AEDC54C1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F48C25-7E31-820F-3E45-611444B93D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E1C59F0-666E-24AC-DD44-4600C90AD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31030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C293A8-3380-AD46-75AF-3858249AE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3C193ED-3FEE-183B-0AFA-DAC0D77A6E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588385-7BC5-621A-A147-429585F4F99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2C156-66E5-4E2E-8566-40F2D32CE8C5}" type="datetimeFigureOut">
              <a:rPr lang="en-US" smtClean="0"/>
              <a:t>2/13/2024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8B9389-87CD-F460-5373-505716C886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8625CA-D961-AE85-7740-153437FBD39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0B2088-A515-4DFE-AE2B-FFA223CB4BB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8271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sanctions.nazk.gov.ua/en/boycott/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lrv.lt/lt/es-fondu-investicijos-lietuvoje-2021-2027-m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rv.lt/lt/es-fondu-investicijos-lietuvoje-2021-2027-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blue and white background">
            <a:extLst>
              <a:ext uri="{FF2B5EF4-FFF2-40B4-BE49-F238E27FC236}">
                <a16:creationId xmlns:a16="http://schemas.microsoft.com/office/drawing/2014/main" id="{A95CD3DC-C206-7FB8-992E-62D057CBD18D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10" t="6111" r="6110" b="611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559BF46-771D-5090-F9E4-C892062FED85}"/>
              </a:ext>
            </a:extLst>
          </p:cNvPr>
          <p:cNvSpPr txBox="1"/>
          <p:nvPr/>
        </p:nvSpPr>
        <p:spPr>
          <a:xfrm>
            <a:off x="705632" y="1796920"/>
            <a:ext cx="10780736" cy="35548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400" b="1" dirty="0">
                <a:solidFill>
                  <a:srgbClr val="243E9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SIENŲ VALDYMO IR VIZŲ POLITIKOS FINANSINĖS PARAMOS PRIEMONĖS, ĮTRAUKTOS Į INTEGRUOTO SIENŲ VALDYMO FONDĄ, IR VIDAUS SAUGUMO FONDO 2021–2027 M. PROGRAMŲ</a:t>
            </a:r>
          </a:p>
          <a:p>
            <a:pPr algn="ctr">
              <a:lnSpc>
                <a:spcPct val="150000"/>
              </a:lnSpc>
            </a:pPr>
            <a:r>
              <a:rPr lang="lt-LT" sz="2400" b="1" dirty="0">
                <a:solidFill>
                  <a:srgbClr val="243E9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STEBĖSENOS KOMITETO </a:t>
            </a:r>
          </a:p>
          <a:p>
            <a:pPr algn="ctr">
              <a:lnSpc>
                <a:spcPct val="150000"/>
              </a:lnSpc>
            </a:pPr>
            <a:r>
              <a:rPr lang="en-GB" sz="2400" b="1" dirty="0">
                <a:solidFill>
                  <a:srgbClr val="243E9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7</a:t>
            </a:r>
            <a:r>
              <a:rPr lang="lt-LT" sz="2400" b="1" dirty="0">
                <a:solidFill>
                  <a:srgbClr val="243E90"/>
                </a:solidFill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-ASIS POSĖDIS</a:t>
            </a:r>
          </a:p>
          <a:p>
            <a:pPr algn="ctr">
              <a:lnSpc>
                <a:spcPct val="150000"/>
              </a:lnSpc>
            </a:pPr>
            <a:endParaRPr lang="en-US" sz="3000" dirty="0">
              <a:solidFill>
                <a:srgbClr val="243E90"/>
              </a:solidFill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840809" y="4824253"/>
            <a:ext cx="241284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000" i="1" dirty="0">
                <a:solidFill>
                  <a:srgbClr val="243E90"/>
                </a:solidFill>
                <a:latin typeface="Nurito"/>
              </a:rPr>
              <a:t>2024 m. </a:t>
            </a:r>
            <a:r>
              <a:rPr lang="lt-LT" sz="2000" i="1" dirty="0">
                <a:solidFill>
                  <a:srgbClr val="243E90"/>
                </a:solidFill>
                <a:latin typeface="Nurito"/>
              </a:rPr>
              <a:t>vasario 13 d.</a:t>
            </a:r>
          </a:p>
        </p:txBody>
      </p:sp>
      <p:grpSp>
        <p:nvGrpSpPr>
          <p:cNvPr id="10" name="Grupė 9"/>
          <p:cNvGrpSpPr/>
          <p:nvPr/>
        </p:nvGrpSpPr>
        <p:grpSpPr>
          <a:xfrm>
            <a:off x="2108077" y="5691694"/>
            <a:ext cx="7608892" cy="993636"/>
            <a:chOff x="1400710" y="296431"/>
            <a:chExt cx="7608892" cy="993636"/>
          </a:xfrm>
        </p:grpSpPr>
        <p:pic>
          <p:nvPicPr>
            <p:cNvPr id="11" name="Paveikslėlis 1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00710" y="366895"/>
              <a:ext cx="2222385" cy="483080"/>
            </a:xfrm>
            <a:prstGeom prst="rect">
              <a:avLst/>
            </a:prstGeom>
          </p:spPr>
        </p:pic>
        <p:pic>
          <p:nvPicPr>
            <p:cNvPr id="12" name="Paveikslėlis 11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81665" y="341597"/>
              <a:ext cx="1678495" cy="568775"/>
            </a:xfrm>
            <a:prstGeom prst="rect">
              <a:avLst/>
            </a:prstGeom>
          </p:spPr>
        </p:pic>
        <p:pic>
          <p:nvPicPr>
            <p:cNvPr id="13" name="Paveikslėlis 12"/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7632" y="296431"/>
              <a:ext cx="1308695" cy="624009"/>
            </a:xfrm>
            <a:prstGeom prst="rect">
              <a:avLst/>
            </a:prstGeom>
          </p:spPr>
        </p:pic>
        <p:pic>
          <p:nvPicPr>
            <p:cNvPr id="14" name="Paveikslėlis 13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941271" y="303336"/>
              <a:ext cx="1068331" cy="986731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4217667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and white background&#10;&#10;Description automatically generated">
            <a:extLst>
              <a:ext uri="{FF2B5EF4-FFF2-40B4-BE49-F238E27FC236}">
                <a16:creationId xmlns:a16="http://schemas.microsoft.com/office/drawing/2014/main" id="{18CC177E-128E-7189-E63A-813AEDBA3394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82" r="23869" b="-77778"/>
          <a:stretch/>
        </p:blipFill>
        <p:spPr>
          <a:xfrm rot="16200000">
            <a:off x="2666999" y="-2790826"/>
            <a:ext cx="6858002" cy="12192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83170" y="0"/>
            <a:ext cx="578832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lt-LT" sz="4400" b="1" dirty="0"/>
              <a:t>DARBOTVARKĖ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B218A56-4789-67CB-23A9-94498073542A}"/>
              </a:ext>
            </a:extLst>
          </p:cNvPr>
          <p:cNvSpPr txBox="1"/>
          <p:nvPr/>
        </p:nvSpPr>
        <p:spPr>
          <a:xfrm>
            <a:off x="2000251" y="609421"/>
            <a:ext cx="10086974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indent="-742950" algn="just" rtl="0" eaLnBrk="1" fontAlgn="ctr" latinLnBrk="0" hangingPunct="1">
              <a:spcBef>
                <a:spcPts val="0"/>
              </a:spcBef>
              <a:spcAft>
                <a:spcPts val="0"/>
              </a:spcAft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Sveikinimo žodis.</a:t>
            </a:r>
            <a:endParaRPr lang="lt-LT" sz="2800" i="0" u="none" strike="noStrike" kern="1200" dirty="0">
              <a:effectLst/>
              <a:cs typeface="Calibri" panose="020F0502020204030204" pitchFamily="34" charset="0"/>
            </a:endParaRP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Darbotvarkės patvirtinimas.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Europos Komisijos Migracijos ir vidaus reikalų generalinio direktorato atstovo kalba.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SVVP ir VSF programų įgyvendinimo pažangos pristatymas.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Informacijos apie projektų įgyvendinimo planus ir projektų sutarčių pristatymas.</a:t>
            </a:r>
          </a:p>
          <a:p>
            <a:pPr marL="742950" indent="-742950" algn="just" fontAlgn="ctr"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SVVP </a:t>
            </a:r>
            <a:r>
              <a:rPr lang="en-GB" sz="2800" dirty="0" err="1">
                <a:cs typeface="Calibri" panose="020F0502020204030204" pitchFamily="34" charset="0"/>
              </a:rPr>
              <a:t>ir</a:t>
            </a:r>
            <a:r>
              <a:rPr lang="en-GB" sz="2800" dirty="0">
                <a:cs typeface="Calibri" panose="020F0502020204030204" pitchFamily="34" charset="0"/>
              </a:rPr>
              <a:t> VSF </a:t>
            </a:r>
            <a:r>
              <a:rPr lang="lt-LT" sz="2800" dirty="0">
                <a:cs typeface="Calibri" panose="020F0502020204030204" pitchFamily="34" charset="0"/>
              </a:rPr>
              <a:t>2021–2027 m. programos veiksmų įgyvendinimo planų keitimų pristatymas ir tvirtinimas.</a:t>
            </a:r>
          </a:p>
          <a:p>
            <a:pPr marL="742950" indent="-742950" algn="just" fontAlgn="ctr">
              <a:buFontTx/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SVVP  metinės veiklos rezultatų ataskaitos pristatymas ir tvirtinimas.</a:t>
            </a:r>
          </a:p>
          <a:p>
            <a:pPr marL="742950" indent="-742950" algn="just" fontAlgn="ctr">
              <a:buFontTx/>
              <a:buAutoNum type="arabicPeriod"/>
              <a:tabLst>
                <a:tab pos="3060065" algn="ctr"/>
                <a:tab pos="6120130" algn="r"/>
                <a:tab pos="540385" algn="l"/>
                <a:tab pos="3060065" algn="ctr"/>
                <a:tab pos="6120130" algn="r"/>
              </a:tabLst>
            </a:pPr>
            <a:r>
              <a:rPr lang="lt-LT" sz="2800" dirty="0">
                <a:cs typeface="Calibri" panose="020F0502020204030204" pitchFamily="34" charset="0"/>
              </a:rPr>
              <a:t>VSF  metinės veiklos rezultatų ataskaitos pristatymas ir tvirtinimas.</a:t>
            </a:r>
          </a:p>
        </p:txBody>
      </p:sp>
    </p:spTree>
    <p:extLst>
      <p:ext uri="{BB962C8B-B14F-4D97-AF65-F5344CB8AC3E}">
        <p14:creationId xmlns:p14="http://schemas.microsoft.com/office/powerpoint/2010/main" val="14541967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-258792" y="-60383"/>
            <a:ext cx="12450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cs typeface="Calibri" panose="020F0502020204030204" pitchFamily="34" charset="0"/>
              </a:rPr>
              <a:t>SVVP ir VSF programų įgyvendinimo pažanga</a:t>
            </a:r>
            <a:r>
              <a:rPr lang="en-GB" sz="3200" b="1" dirty="0">
                <a:solidFill>
                  <a:schemeClr val="bg1"/>
                </a:solidFill>
                <a:cs typeface="Calibri" panose="020F0502020204030204" pitchFamily="34" charset="0"/>
              </a:rPr>
              <a:t> (1)</a:t>
            </a:r>
            <a:endParaRPr lang="lt-LT" sz="3200" b="1" dirty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26" name="Lentelė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53194"/>
              </p:ext>
            </p:extLst>
          </p:nvPr>
        </p:nvGraphicFramePr>
        <p:xfrm>
          <a:off x="238125" y="1822373"/>
          <a:ext cx="11877675" cy="2590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9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29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77163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609975">
                  <a:extLst>
                    <a:ext uri="{9D8B030D-6E8A-4147-A177-3AD203B41FA5}">
                      <a16:colId xmlns:a16="http://schemas.microsoft.com/office/drawing/2014/main" val="2955551284"/>
                    </a:ext>
                  </a:extLst>
                </a:gridCol>
                <a:gridCol w="1057275">
                  <a:extLst>
                    <a:ext uri="{9D8B030D-6E8A-4147-A177-3AD203B41FA5}">
                      <a16:colId xmlns:a16="http://schemas.microsoft.com/office/drawing/2014/main" val="56338167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800" dirty="0"/>
                        <a:t>2023-10-04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800" dirty="0"/>
                        <a:t>2024-02-13</a:t>
                      </a:r>
                      <a:endParaRPr lang="pl-PL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pl-PL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52369585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lt-LT" sz="2800" dirty="0"/>
                        <a:t>SVVP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/>
                        <a:t>Deklaruota 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800" dirty="0"/>
                        <a:t>87 679 260,66 (26,5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800" dirty="0"/>
                        <a:t>97 639 330,92 </a:t>
                      </a:r>
                      <a:r>
                        <a:rPr lang="pl-PL" sz="2800" dirty="0"/>
                        <a:t>(</a:t>
                      </a:r>
                      <a:r>
                        <a:rPr lang="lt-LT" sz="2800" dirty="0"/>
                        <a:t>30</a:t>
                      </a:r>
                      <a:r>
                        <a:rPr lang="pl-PL" sz="2800" dirty="0"/>
                        <a:t>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+3,5%</a:t>
                      </a:r>
                      <a:endParaRPr lang="pl-PL" sz="24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lt-LT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/>
                        <a:t>Liko deklaruoti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800" dirty="0"/>
                        <a:t>243 112 665,34 (73,5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800" dirty="0"/>
                        <a:t>233 152 595,08 (</a:t>
                      </a:r>
                      <a:r>
                        <a:rPr lang="lt-LT" sz="2800" dirty="0"/>
                        <a:t>70</a:t>
                      </a:r>
                      <a:r>
                        <a:rPr lang="pl-PL" sz="2800" dirty="0"/>
                        <a:t>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l-PL" sz="24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 rowSpan="2">
                  <a:txBody>
                    <a:bodyPr/>
                    <a:lstStyle/>
                    <a:p>
                      <a:r>
                        <a:rPr lang="lt-LT" sz="2800" dirty="0"/>
                        <a:t>VSF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b="0" dirty="0">
                          <a:solidFill>
                            <a:schemeClr val="tx1"/>
                          </a:solidFill>
                        </a:rPr>
                        <a:t>Deklaruota EK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800" b="1" dirty="0">
                          <a:solidFill>
                            <a:srgbClr val="FF0000"/>
                          </a:solidFill>
                        </a:rPr>
                        <a:t>0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</a:rPr>
                        <a:t>%</a:t>
                      </a:r>
                      <a:r>
                        <a:rPr lang="lt-LT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800" b="1" dirty="0">
                          <a:solidFill>
                            <a:srgbClr val="FF0000"/>
                          </a:solidFill>
                        </a:rPr>
                        <a:t>0 </a:t>
                      </a:r>
                      <a:r>
                        <a:rPr lang="en-GB" sz="2800" b="1" dirty="0">
                          <a:solidFill>
                            <a:srgbClr val="FF0000"/>
                          </a:solidFill>
                        </a:rPr>
                        <a:t>%</a:t>
                      </a:r>
                      <a:r>
                        <a:rPr lang="lt-LT" sz="2800" b="1" dirty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1" dirty="0">
                          <a:solidFill>
                            <a:srgbClr val="FF0000"/>
                          </a:solidFill>
                        </a:rPr>
                        <a:t>0%</a:t>
                      </a:r>
                      <a:endParaRPr lang="lt-LT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lt-LT" sz="3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/>
                        <a:t>Liko deklaruoti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800" dirty="0"/>
                        <a:t>28 255 780,53 (100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pl-PL" sz="2800" dirty="0"/>
                        <a:t>28 255 780,53 (100 </a:t>
                      </a:r>
                      <a:r>
                        <a:rPr lang="en-GB" sz="2800" dirty="0"/>
                        <a:t>%</a:t>
                      </a:r>
                      <a:r>
                        <a:rPr lang="pl-PL" sz="2800" dirty="0"/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rgbClr val="FF0000"/>
                          </a:solidFill>
                        </a:rPr>
                        <a:t>0%</a:t>
                      </a:r>
                      <a:endParaRPr lang="lt-LT" sz="2800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42825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A5107D-EDDC-B756-FC4A-32E27036E13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E059AE7A-3CCC-0DFC-AE36-2DD23FA2D65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38B25BC3-A92D-0551-9FBA-A344E0C83755}"/>
              </a:ext>
            </a:extLst>
          </p:cNvPr>
          <p:cNvSpPr txBox="1"/>
          <p:nvPr/>
        </p:nvSpPr>
        <p:spPr>
          <a:xfrm>
            <a:off x="-258792" y="-60383"/>
            <a:ext cx="1245079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cs typeface="Calibri" panose="020F0502020204030204" pitchFamily="34" charset="0"/>
              </a:rPr>
              <a:t>SVVP ir VSF programų įgyvendinimo pažanga</a:t>
            </a:r>
            <a:r>
              <a:rPr lang="en-GB" sz="3200" b="1" dirty="0">
                <a:solidFill>
                  <a:schemeClr val="bg1"/>
                </a:solidFill>
                <a:cs typeface="Calibri" panose="020F0502020204030204" pitchFamily="34" charset="0"/>
              </a:rPr>
              <a:t> (2)</a:t>
            </a:r>
            <a:endParaRPr lang="lt-LT" sz="3200" b="1" dirty="0">
              <a:solidFill>
                <a:schemeClr val="bg1"/>
              </a:solidFill>
              <a:cs typeface="Calibri" panose="020F0502020204030204" pitchFamily="34" charset="0"/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B14BE7A-917E-92FF-E23B-3C40E133B1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394986"/>
              </p:ext>
            </p:extLst>
          </p:nvPr>
        </p:nvGraphicFramePr>
        <p:xfrm>
          <a:off x="152400" y="1746310"/>
          <a:ext cx="11820524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47725">
                  <a:extLst>
                    <a:ext uri="{9D8B030D-6E8A-4147-A177-3AD203B41FA5}">
                      <a16:colId xmlns:a16="http://schemas.microsoft.com/office/drawing/2014/main" val="486837369"/>
                    </a:ext>
                  </a:extLst>
                </a:gridCol>
                <a:gridCol w="1304925">
                  <a:extLst>
                    <a:ext uri="{9D8B030D-6E8A-4147-A177-3AD203B41FA5}">
                      <a16:colId xmlns:a16="http://schemas.microsoft.com/office/drawing/2014/main" val="2624364640"/>
                    </a:ext>
                  </a:extLst>
                </a:gridCol>
                <a:gridCol w="1186225">
                  <a:extLst>
                    <a:ext uri="{9D8B030D-6E8A-4147-A177-3AD203B41FA5}">
                      <a16:colId xmlns:a16="http://schemas.microsoft.com/office/drawing/2014/main" val="1530391409"/>
                    </a:ext>
                  </a:extLst>
                </a:gridCol>
                <a:gridCol w="1134799">
                  <a:extLst>
                    <a:ext uri="{9D8B030D-6E8A-4147-A177-3AD203B41FA5}">
                      <a16:colId xmlns:a16="http://schemas.microsoft.com/office/drawing/2014/main" val="3361302276"/>
                    </a:ext>
                  </a:extLst>
                </a:gridCol>
                <a:gridCol w="1115235">
                  <a:extLst>
                    <a:ext uri="{9D8B030D-6E8A-4147-A177-3AD203B41FA5}">
                      <a16:colId xmlns:a16="http://schemas.microsoft.com/office/drawing/2014/main" val="3211996256"/>
                    </a:ext>
                  </a:extLst>
                </a:gridCol>
                <a:gridCol w="1760896">
                  <a:extLst>
                    <a:ext uri="{9D8B030D-6E8A-4147-A177-3AD203B41FA5}">
                      <a16:colId xmlns:a16="http://schemas.microsoft.com/office/drawing/2014/main" val="2117297703"/>
                    </a:ext>
                  </a:extLst>
                </a:gridCol>
                <a:gridCol w="1966334">
                  <a:extLst>
                    <a:ext uri="{9D8B030D-6E8A-4147-A177-3AD203B41FA5}">
                      <a16:colId xmlns:a16="http://schemas.microsoft.com/office/drawing/2014/main" val="865166565"/>
                    </a:ext>
                  </a:extLst>
                </a:gridCol>
                <a:gridCol w="1203279">
                  <a:extLst>
                    <a:ext uri="{9D8B030D-6E8A-4147-A177-3AD203B41FA5}">
                      <a16:colId xmlns:a16="http://schemas.microsoft.com/office/drawing/2014/main" val="1489736325"/>
                    </a:ext>
                  </a:extLst>
                </a:gridCol>
                <a:gridCol w="1301106">
                  <a:extLst>
                    <a:ext uri="{9D8B030D-6E8A-4147-A177-3AD203B41FA5}">
                      <a16:colId xmlns:a16="http://schemas.microsoft.com/office/drawing/2014/main" val="962834869"/>
                    </a:ext>
                  </a:extLst>
                </a:gridCol>
              </a:tblGrid>
              <a:tr h="181518"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6">
                  <a:txBody>
                    <a:bodyPr/>
                    <a:lstStyle/>
                    <a:p>
                      <a:pPr algn="ctr"/>
                      <a:r>
                        <a:rPr lang="lt-LT" sz="2400" noProof="0" dirty="0"/>
                        <a:t>Pasirašytų sutarčių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lt-LT" noProof="0" dirty="0"/>
                    </a:p>
                  </a:txBody>
                  <a:tcPr/>
                </a:tc>
                <a:tc rowSpan="2" gridSpan="2">
                  <a:txBody>
                    <a:bodyPr/>
                    <a:lstStyle/>
                    <a:p>
                      <a:pPr algn="ctr"/>
                      <a:r>
                        <a:rPr lang="lt-LT" sz="2400" noProof="0" dirty="0" err="1"/>
                        <a:t>Sukontraktuota</a:t>
                      </a:r>
                      <a:r>
                        <a:rPr lang="lt-LT" sz="2400" noProof="0" dirty="0"/>
                        <a:t> </a:t>
                      </a:r>
                    </a:p>
                    <a:p>
                      <a:pPr algn="ctr"/>
                      <a:r>
                        <a:rPr lang="lt-LT" sz="2400" noProof="0" dirty="0"/>
                        <a:t>ES lėšų, proc.</a:t>
                      </a:r>
                    </a:p>
                  </a:txBody>
                  <a:tcPr/>
                </a:tc>
                <a:tc rowSpan="2" hMerge="1">
                  <a:txBody>
                    <a:bodyPr/>
                    <a:lstStyle/>
                    <a:p>
                      <a:endParaRPr lang="lt-LT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498428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lt-LT" sz="2400" dirty="0"/>
                        <a:t>Skaičius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lt-LT" sz="2400" dirty="0"/>
                        <a:t>Proc.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lt-LT" sz="2400" dirty="0"/>
                        <a:t>Suma, ES dalis</a:t>
                      </a:r>
                      <a:r>
                        <a:rPr lang="en-US" sz="2400" dirty="0"/>
                        <a:t>, </a:t>
                      </a:r>
                      <a:r>
                        <a:rPr lang="en-US" sz="2400" dirty="0" err="1"/>
                        <a:t>Eur</a:t>
                      </a:r>
                      <a:endParaRPr lang="lt-LT" sz="24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lt-LT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2296153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2023-10-04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2024-02-13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23-10-04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24-02-13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2023-10-04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2024-02-13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2023-10-04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600" dirty="0"/>
                        <a:t>2024-02-13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875099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SVVP</a:t>
                      </a:r>
                      <a:endParaRPr lang="lt-L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25/79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34/79 </a:t>
                      </a:r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(+9)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32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43 </a:t>
                      </a:r>
                      <a:endParaRPr lang="lt-LT" sz="2400" dirty="0">
                        <a:solidFill>
                          <a:schemeClr val="accent6">
                            <a:lumMod val="75000"/>
                          </a:schemeClr>
                        </a:solidFill>
                      </a:endParaRPr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(+11</a:t>
                      </a:r>
                      <a:r>
                        <a:rPr lang="en-US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%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123 736 801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164 331 719 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(+40 594 918)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50</a:t>
                      </a:r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(+13</a:t>
                      </a:r>
                      <a:r>
                        <a:rPr lang="en-US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%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0680126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400" dirty="0"/>
                        <a:t>VSF</a:t>
                      </a:r>
                      <a:endParaRPr lang="lt-LT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6/38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1</a:t>
                      </a:r>
                      <a:r>
                        <a:rPr lang="en-GB" sz="2400" dirty="0"/>
                        <a:t>4</a:t>
                      </a:r>
                      <a:r>
                        <a:rPr lang="lt-LT" sz="2400" dirty="0"/>
                        <a:t>/38 </a:t>
                      </a:r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</a:t>
                      </a: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8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37</a:t>
                      </a:r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</a:t>
                      </a: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2</a:t>
                      </a:r>
                      <a:r>
                        <a:rPr lang="lt-LT" sz="240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1</a:t>
                      </a:r>
                      <a:r>
                        <a:rPr lang="en-US" sz="240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%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3 261 706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GB" sz="2400" dirty="0"/>
                        <a:t>7</a:t>
                      </a:r>
                      <a:r>
                        <a:rPr lang="lt-LT" sz="2400" dirty="0"/>
                        <a:t> </a:t>
                      </a:r>
                      <a:r>
                        <a:rPr lang="en-GB" sz="2400" dirty="0"/>
                        <a:t>116</a:t>
                      </a:r>
                      <a:r>
                        <a:rPr lang="lt-LT" sz="2400" dirty="0"/>
                        <a:t> </a:t>
                      </a:r>
                      <a:r>
                        <a:rPr lang="en-GB" sz="2400" dirty="0"/>
                        <a:t>399</a:t>
                      </a:r>
                      <a:endParaRPr lang="lt-LT" sz="2400" dirty="0"/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(+3 </a:t>
                      </a: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854 693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400" dirty="0"/>
                        <a:t>2</a:t>
                      </a:r>
                      <a:r>
                        <a:rPr lang="en-GB" sz="2400" dirty="0"/>
                        <a:t>5</a:t>
                      </a:r>
                      <a:endParaRPr lang="lt-LT" sz="2400" dirty="0"/>
                    </a:p>
                    <a:p>
                      <a:pPr algn="r"/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(+1</a:t>
                      </a:r>
                      <a:r>
                        <a:rPr lang="en-GB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4</a:t>
                      </a:r>
                      <a:r>
                        <a:rPr lang="en-US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%</a:t>
                      </a:r>
                      <a:r>
                        <a:rPr lang="lt-LT" sz="2400" dirty="0">
                          <a:solidFill>
                            <a:schemeClr val="accent6">
                              <a:lumMod val="75000"/>
                            </a:schemeClr>
                          </a:solidFill>
                        </a:rPr>
                        <a:t>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1069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7400795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cs typeface="Calibri" panose="020F0502020204030204" pitchFamily="34" charset="0"/>
              </a:rPr>
              <a:t>SVVP ir VSF programų įgyvendinimo rizikos</a:t>
            </a:r>
          </a:p>
          <a:p>
            <a:endParaRPr lang="lt-LT" sz="32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0" y="802510"/>
            <a:ext cx="1203666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lt-LT" sz="2800" dirty="0">
              <a:solidFill>
                <a:srgbClr val="000000"/>
              </a:solidFill>
            </a:endParaRPr>
          </a:p>
          <a:p>
            <a:endParaRPr lang="lt-LT" sz="2800" dirty="0">
              <a:solidFill>
                <a:srgbClr val="000000"/>
              </a:solidFill>
            </a:endParaRPr>
          </a:p>
        </p:txBody>
      </p:sp>
      <p:graphicFrame>
        <p:nvGraphicFramePr>
          <p:cNvPr id="4" name="Lentelė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2375351"/>
              </p:ext>
            </p:extLst>
          </p:nvPr>
        </p:nvGraphicFramePr>
        <p:xfrm>
          <a:off x="1020509" y="1075765"/>
          <a:ext cx="10529340" cy="307848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4194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099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35051">
                <a:tc>
                  <a:txBody>
                    <a:bodyPr/>
                    <a:lstStyle/>
                    <a:p>
                      <a:endParaRPr lang="lt-LT" sz="28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800" dirty="0"/>
                        <a:t>Vidurio peržiūra 2024 m.</a:t>
                      </a:r>
                    </a:p>
                    <a:p>
                      <a:r>
                        <a:rPr lang="lt-LT" sz="2800" dirty="0"/>
                        <a:t>N+3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/>
                        <a:t>SVVP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000" dirty="0"/>
                        <a:t>rizikų nėra dėl 10 proc. Šiuo metu EK jau deklaruota virš 20 proc. (neskaičiuojant veiksmų pagal</a:t>
                      </a:r>
                      <a:r>
                        <a:rPr lang="lt-LT" sz="2000" baseline="0" dirty="0"/>
                        <a:t> </a:t>
                      </a:r>
                      <a:r>
                        <a:rPr lang="lt-LT" sz="2000" i="1" dirty="0" err="1"/>
                        <a:t>specific</a:t>
                      </a:r>
                      <a:r>
                        <a:rPr lang="lt-LT" sz="2000" i="1" dirty="0"/>
                        <a:t> </a:t>
                      </a:r>
                      <a:r>
                        <a:rPr lang="lt-LT" sz="2000" i="1" dirty="0" err="1"/>
                        <a:t>action</a:t>
                      </a:r>
                      <a:r>
                        <a:rPr lang="lt-LT" sz="2000" dirty="0"/>
                        <a:t>)</a:t>
                      </a:r>
                    </a:p>
                    <a:p>
                      <a:endParaRPr lang="lt-LT" sz="28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2800" dirty="0"/>
                        <a:t>VSF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lt-LT" sz="2000" dirty="0"/>
                        <a:t>mokėjimo prašymų EK nebuvo teikta;</a:t>
                      </a:r>
                      <a:r>
                        <a:rPr lang="lt-LT" sz="2000" baseline="0" dirty="0"/>
                        <a:t> </a:t>
                      </a:r>
                    </a:p>
                    <a:p>
                      <a:r>
                        <a:rPr lang="lt-LT" sz="2000" dirty="0"/>
                        <a:t>kol VSF projektų vykdytojai nėra deklaravę patirtų išlaidų (pagal VSF sutartis daugiausia išmokėta tik pagal avansus), išlieka rizika nepasiekti 10 proc.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5" name="Stačiakampis 4"/>
          <p:cNvSpPr/>
          <p:nvPr/>
        </p:nvSpPr>
        <p:spPr>
          <a:xfrm>
            <a:off x="781051" y="4727985"/>
            <a:ext cx="109728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</a:pPr>
            <a:r>
              <a:rPr lang="lt-LT" i="1" dirty="0">
                <a:latin typeface="Calibri" panose="020F0502020204030204" pitchFamily="34" charset="0"/>
                <a:ea typeface="Times New Roman" panose="02020603050405020304" pitchFamily="18" charset="0"/>
              </a:rPr>
              <a:t>VN turi būti pateikusi EK bent 10 proc. nuo pradinės programos sumos mokėjimų prašymų iki 2024 m. gruodžio 31 d. Į šią sumą neįskaičiuojamos lėšos pagal konkrečius veiksmus (</a:t>
            </a:r>
            <a:r>
              <a:rPr lang="lt-LT" i="1" dirty="0" err="1">
                <a:latin typeface="Calibri" panose="020F0502020204030204" pitchFamily="34" charset="0"/>
                <a:ea typeface="Times New Roman" panose="02020603050405020304" pitchFamily="18" charset="0"/>
              </a:rPr>
              <a:t>specific</a:t>
            </a:r>
            <a:r>
              <a:rPr lang="lt-LT" i="1" dirty="0">
                <a:latin typeface="Calibri" panose="020F0502020204030204" pitchFamily="34" charset="0"/>
                <a:ea typeface="Times New Roman" panose="02020603050405020304" pitchFamily="18" charset="0"/>
              </a:rPr>
              <a:t> </a:t>
            </a:r>
            <a:r>
              <a:rPr lang="lt-LT" i="1" dirty="0" err="1">
                <a:latin typeface="Calibri" panose="020F0502020204030204" pitchFamily="34" charset="0"/>
                <a:ea typeface="Times New Roman" panose="02020603050405020304" pitchFamily="18" charset="0"/>
              </a:rPr>
              <a:t>action</a:t>
            </a:r>
            <a:r>
              <a:rPr lang="lt-LT" i="1" dirty="0">
                <a:latin typeface="Calibri" panose="020F0502020204030204" pitchFamily="34" charset="0"/>
                <a:ea typeface="Times New Roman" panose="02020603050405020304" pitchFamily="18" charset="0"/>
              </a:rPr>
              <a:t>)</a:t>
            </a:r>
          </a:p>
          <a:p>
            <a:pPr lvl="0">
              <a:spcAft>
                <a:spcPts val="0"/>
              </a:spcAft>
            </a:pPr>
            <a:endParaRPr lang="lt-LT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lvl="0">
              <a:spcAft>
                <a:spcPts val="0"/>
              </a:spcAft>
            </a:pPr>
            <a:endParaRPr lang="lt-LT" i="1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2723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cs typeface="Calibri" panose="020F0502020204030204" pitchFamily="34" charset="0"/>
              </a:rPr>
              <a:t>VSF programos įgyvendinimo stebėsena</a:t>
            </a:r>
          </a:p>
          <a:p>
            <a:endParaRPr lang="lt-LT" sz="32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AF6FE9D-AF98-ADCB-4BD1-9CF2DFC2A57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35740485"/>
              </p:ext>
            </p:extLst>
          </p:nvPr>
        </p:nvGraphicFramePr>
        <p:xfrm>
          <a:off x="104776" y="823732"/>
          <a:ext cx="11982448" cy="594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43824">
                  <a:extLst>
                    <a:ext uri="{9D8B030D-6E8A-4147-A177-3AD203B41FA5}">
                      <a16:colId xmlns:a16="http://schemas.microsoft.com/office/drawing/2014/main" val="147682314"/>
                    </a:ext>
                  </a:extLst>
                </a:gridCol>
                <a:gridCol w="1243766">
                  <a:extLst>
                    <a:ext uri="{9D8B030D-6E8A-4147-A177-3AD203B41FA5}">
                      <a16:colId xmlns:a16="http://schemas.microsoft.com/office/drawing/2014/main" val="2297244759"/>
                    </a:ext>
                  </a:extLst>
                </a:gridCol>
                <a:gridCol w="1689935">
                  <a:extLst>
                    <a:ext uri="{9D8B030D-6E8A-4147-A177-3AD203B41FA5}">
                      <a16:colId xmlns:a16="http://schemas.microsoft.com/office/drawing/2014/main" val="1842324856"/>
                    </a:ext>
                  </a:extLst>
                </a:gridCol>
                <a:gridCol w="1304923">
                  <a:extLst>
                    <a:ext uri="{9D8B030D-6E8A-4147-A177-3AD203B41FA5}">
                      <a16:colId xmlns:a16="http://schemas.microsoft.com/office/drawing/2014/main" val="154506238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Projekto vykdytojas ir pavadinimas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Projekto sutartis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Projektui skirta ES lėšų dalis EUR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Pateikta prognozėse EK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62440768"/>
                  </a:ext>
                </a:extLst>
              </a:tr>
              <a:tr h="236855"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/>
                        <a:t>Policijos departamentas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lt-LT" sz="12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95963653"/>
                  </a:ext>
                </a:extLst>
              </a:tr>
              <a:tr h="251556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Policijos gebėjimų gerinimas vykdant bendras ES operacijas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2023-08-21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475 506,12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59 821,51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93689811"/>
                  </a:ext>
                </a:extLst>
              </a:tr>
              <a:tr h="243454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Specialiųjų užduočių padalinių gebėjimų stiprinimas, I etapas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2023-12-06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749 218,28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750 000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58705417"/>
                  </a:ext>
                </a:extLst>
              </a:tr>
              <a:tr h="235352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Elektroninių nusikaltimų tyrimų galimybių plėtimas, I etapas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2023-09-04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682 285,05</a:t>
                      </a:r>
                      <a:endParaRPr lang="lt-LT" sz="1400" b="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199 927,96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56318"/>
                  </a:ext>
                </a:extLst>
              </a:tr>
              <a:tr h="261973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Pareigūnų, vykdančių antiteroristines operacijas, taip pat užtikrinančių svarbių objektų apsaugą, gebėjimų stiprinimas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2023-08-02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t-LT" sz="1400" noProof="0" dirty="0">
                          <a:effectLst/>
                          <a:latin typeface="+mn-lt"/>
                        </a:rPr>
                        <a:t>268 643,74</a:t>
                      </a:r>
                    </a:p>
                  </a:txBody>
                  <a:tcPr marL="60960" marR="6096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166 903,07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15553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Policijos pajėgumų stiprinimas užkardant tarptautinės narkotikų apyvartos kontrolę bei kovą su organizuotu nusikalstamumu, I etapas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2024-02-06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t-LT" sz="1400" noProof="0" dirty="0">
                          <a:effectLst/>
                          <a:latin typeface="+mn-lt"/>
                        </a:rPr>
                        <a:t>190 834,50</a:t>
                      </a:r>
                    </a:p>
                  </a:txBody>
                  <a:tcPr marL="60960" marR="6096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60 000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65771335"/>
                  </a:ext>
                </a:extLst>
              </a:tr>
              <a:tr h="275477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LPAOR „Aras“ išminuotojų pajėgumų stiprinimas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2024-02-07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t-LT" sz="1400" noProof="0" dirty="0">
                          <a:effectLst/>
                          <a:latin typeface="+mn-lt"/>
                        </a:rPr>
                        <a:t>673 463,96</a:t>
                      </a:r>
                    </a:p>
                  </a:txBody>
                  <a:tcPr marL="60960" marR="6096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600 000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0210221"/>
                  </a:ext>
                </a:extLst>
              </a:tr>
              <a:tr h="275477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Gebėjimų atlikti kriminalistinius tyrimus didinimas, įsigyjant tyrimams skirtą įrangą, I etapas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2024-02-09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lt-LT" sz="1400" noProof="0" dirty="0">
                          <a:effectLst/>
                          <a:latin typeface="+mn-lt"/>
                        </a:rPr>
                        <a:t>233 249,25 </a:t>
                      </a:r>
                    </a:p>
                  </a:txBody>
                  <a:tcPr marL="60960" marR="60960" marT="60960" marB="6096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100 000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89705821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/>
                        <a:t>Informatikos ir ryšių departamentas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63917829"/>
                  </a:ext>
                </a:extLst>
              </a:tr>
              <a:tr h="281419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Integruotos baudžiamojo proceso informacinės sistemos (IBPS) suderinamumas su ES IS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2023-09-26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675 000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203 870,25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64667733"/>
                  </a:ext>
                </a:extLst>
              </a:tr>
              <a:tr h="194686">
                <a:tc>
                  <a:txBody>
                    <a:bodyPr/>
                    <a:lstStyle/>
                    <a:p>
                      <a:r>
                        <a:rPr lang="lt-LT" sz="1200" noProof="0" dirty="0" err="1"/>
                        <a:t>Habitoskopinių</a:t>
                      </a:r>
                      <a:r>
                        <a:rPr lang="lt-LT" sz="1200" noProof="0" dirty="0"/>
                        <a:t> duomenų registro (HDR) veido atpažinimo sprendimų plėtra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2023-12-14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335 118 ,86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1 421,40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65299860"/>
                  </a:ext>
                </a:extLst>
              </a:tr>
              <a:tr h="292735"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/>
                        <a:t>Specialiųjų tyrimų tarnyba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8960871"/>
                  </a:ext>
                </a:extLst>
              </a:tr>
              <a:tr h="265085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STT naudojamos IS tobulinimas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2023-12-07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626 990,34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626 990,34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9851954"/>
                  </a:ext>
                </a:extLst>
              </a:tr>
              <a:tr h="257810"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/>
                        <a:t>Muitinės departamentas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38921867"/>
                  </a:ext>
                </a:extLst>
              </a:tr>
              <a:tr h="286512">
                <a:tc>
                  <a:txBody>
                    <a:bodyPr/>
                    <a:lstStyle/>
                    <a:p>
                      <a:r>
                        <a:rPr lang="lt-LT" sz="1200" noProof="0" dirty="0"/>
                        <a:t>Muitinės kriminalinės žvalgybos informacinės sistemos įrangos įsigijimas ir diegimas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200" noProof="0" dirty="0"/>
                        <a:t>2023-09-04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1 500 000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noProof="0" dirty="0"/>
                        <a:t>1 500 000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07852967"/>
                  </a:ext>
                </a:extLst>
              </a:tr>
              <a:tr h="216535">
                <a:tc>
                  <a:txBody>
                    <a:bodyPr/>
                    <a:lstStyle/>
                    <a:p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1400" b="1" noProof="0" dirty="0"/>
                        <a:t>Iš viso: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/>
                        <a:t>6 410 310,10</a:t>
                      </a:r>
                      <a:endParaRPr lang="lt-LT" sz="1400" b="1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/>
                        <a:t>4 268 934,53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612491"/>
                  </a:ext>
                </a:extLst>
              </a:tr>
              <a:tr h="170816">
                <a:tc>
                  <a:txBody>
                    <a:bodyPr/>
                    <a:lstStyle/>
                    <a:p>
                      <a:endParaRPr lang="lt-LT" sz="12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1400" b="1" noProof="0" dirty="0">
                          <a:solidFill>
                            <a:srgbClr val="FF0000"/>
                          </a:solidFill>
                        </a:rPr>
                        <a:t>10 proc.</a:t>
                      </a:r>
                      <a:endParaRPr lang="lt-LT" sz="1400" noProof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lt-LT" sz="1400" b="1" noProof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1400" b="1" noProof="0" dirty="0">
                          <a:solidFill>
                            <a:srgbClr val="FF0000"/>
                          </a:solidFill>
                        </a:rPr>
                        <a:t>2 995 112,74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111291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71376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12340BE-A337-CD6C-E597-DCB850D13F1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BA1B5AB0-FA46-2176-A37B-4586AE5FA54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5EF9D044-4767-D468-6962-3D239920220E}"/>
              </a:ext>
            </a:extLst>
          </p:cNvPr>
          <p:cNvSpPr txBox="1"/>
          <p:nvPr/>
        </p:nvSpPr>
        <p:spPr>
          <a:xfrm>
            <a:off x="0" y="-58664"/>
            <a:ext cx="12338649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3200" b="1" dirty="0">
                <a:solidFill>
                  <a:schemeClr val="bg1"/>
                </a:solidFill>
                <a:cs typeface="Calibri" panose="020F0502020204030204" pitchFamily="34" charset="0"/>
              </a:rPr>
              <a:t>Spręstini klausimai</a:t>
            </a:r>
          </a:p>
          <a:p>
            <a:endParaRPr lang="lt-LT" sz="32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graphicFrame>
        <p:nvGraphicFramePr>
          <p:cNvPr id="3" name="Lentelė 2">
            <a:extLst>
              <a:ext uri="{FF2B5EF4-FFF2-40B4-BE49-F238E27FC236}">
                <a16:creationId xmlns:a16="http://schemas.microsoft.com/office/drawing/2014/main" id="{0154E111-A5A4-CBE6-21C1-C8B41E27A4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290904"/>
              </p:ext>
            </p:extLst>
          </p:nvPr>
        </p:nvGraphicFramePr>
        <p:xfrm>
          <a:off x="289932" y="913349"/>
          <a:ext cx="11686477" cy="5487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86477">
                  <a:extLst>
                    <a:ext uri="{9D8B030D-6E8A-4147-A177-3AD203B41FA5}">
                      <a16:colId xmlns:a16="http://schemas.microsoft.com/office/drawing/2014/main" val="2395190952"/>
                    </a:ext>
                  </a:extLst>
                </a:gridCol>
              </a:tblGrid>
              <a:tr h="1597572">
                <a:tc>
                  <a:txBody>
                    <a:bodyPr/>
                    <a:lstStyle/>
                    <a:p>
                      <a:pPr algn="just"/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2023-01-26 pagal  EK kvietimą „</a:t>
                      </a:r>
                      <a:r>
                        <a:rPr lang="lt-LT" sz="2000" b="1" kern="1200" noProof="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Support</a:t>
                      </a:r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2000" b="1" kern="1200" noProof="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</a:t>
                      </a:r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STS – </a:t>
                      </a:r>
                      <a:r>
                        <a:rPr lang="lt-LT" sz="2000" b="1" kern="1200" noProof="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invitation</a:t>
                      </a:r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2000" b="1" kern="1200" noProof="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</a:t>
                      </a:r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Lithuania, </a:t>
                      </a:r>
                      <a:r>
                        <a:rPr lang="lt-LT" sz="2000" b="1" kern="1200" noProof="0" dirty="0" err="1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ref</a:t>
                      </a:r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BMVI/2023/SA/5.1“ pateikta paraiška EK dėl papildomo negautų mokesčių už vizas kompensavimo –  39 090 780,00 EUR ( 2023-2025 m.).</a:t>
                      </a:r>
                    </a:p>
                    <a:p>
                      <a:pPr algn="just"/>
                      <a:r>
                        <a:rPr lang="lt-LT" sz="2000" b="1" kern="1200" noProof="0" dirty="0">
                          <a:solidFill>
                            <a:schemeClr val="lt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Paraiška vis dar vertinama EK. </a:t>
                      </a:r>
                      <a:endParaRPr lang="lt-LT" sz="2000" noProof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8026800"/>
                  </a:ext>
                </a:extLst>
              </a:tr>
              <a:tr h="1339928">
                <a:tc>
                  <a:txBody>
                    <a:bodyPr/>
                    <a:lstStyle/>
                    <a:p>
                      <a:pPr algn="just"/>
                      <a:r>
                        <a:rPr lang="lt-LT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 m. </a:t>
                      </a:r>
                      <a:r>
                        <a:rPr lang="en-US" sz="2000" b="0" i="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vasario</a:t>
                      </a:r>
                      <a:r>
                        <a:rPr lang="lt-LT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mėn. EK pateiktas raštas dėl termino pratęsimo iki kovo 1 d. (vietoje vasario 15 d.) dėl už praėjusius ataskaitinius metus apimančio patikinimo dokumentų rinkinio (ataskaitinių metų sąskaitas, valdymo pareiškimus, metinio audito nuomonę, metinę kontrolės ataskaitą) pateikimo. </a:t>
                      </a:r>
                      <a:r>
                        <a:rPr lang="en-US" sz="20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lt-LT" sz="2000" b="0" i="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Gautas EK pritarimas.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87791468"/>
                  </a:ext>
                </a:extLst>
              </a:tr>
              <a:tr h="1707234">
                <a:tc>
                  <a:txBody>
                    <a:bodyPr/>
                    <a:lstStyle/>
                    <a:p>
                      <a:r>
                        <a:rPr lang="lt-LT" sz="200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Atkreipiame Jūsų dėmesį į tai, kad VSF/ SVVP viešuosiuose pirkimuose gali dalyvauti tiekėjai, kurie susiję su ūkio subjektais,  Ukrainos įtrauktais į karo rėmėjų sąrašą: </a:t>
                      </a:r>
                      <a:r>
                        <a:rPr lang="lt-LT" sz="2000" u="sng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  <a:hlinkClick r:id="rId4"/>
                        </a:rPr>
                        <a:t>https://sanctions.nazk.gov.ua/en/boycott/</a:t>
                      </a:r>
                      <a:r>
                        <a:rPr lang="lt-LT" sz="200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lt-LT" sz="2000" kern="1200" noProof="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Mums visiems yra labai svarbu užtikrinti, kad viešojo pirkimo – pardavimo sutartys būtų sudarytos su tiekėjais, nekeliančiais grėsmės Lietuvos nacionaliniam saugumui. </a:t>
                      </a:r>
                    </a:p>
                    <a:p>
                      <a:pPr algn="just"/>
                      <a:endParaRPr lang="lt-LT" sz="2000" kern="1200" noProof="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25186822"/>
                  </a:ext>
                </a:extLst>
              </a:tr>
              <a:tr h="842717">
                <a:tc>
                  <a:txBody>
                    <a:bodyPr/>
                    <a:lstStyle/>
                    <a:p>
                      <a:r>
                        <a:rPr lang="lt-LT" sz="2000" dirty="0"/>
                        <a:t>Lėšų sutaupymai įgyvendinant SVVP projektus</a:t>
                      </a:r>
                    </a:p>
                    <a:p>
                      <a:endParaRPr lang="en-US" sz="2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69297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144531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(1)</a:t>
            </a:r>
            <a:endParaRPr lang="lt-LT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4B18F00-ED70-3C5B-13FE-C313A08219AA}"/>
              </a:ext>
            </a:extLst>
          </p:cNvPr>
          <p:cNvGraphicFramePr>
            <a:graphicFrameLocks noGrp="1"/>
          </p:cNvGraphicFramePr>
          <p:nvPr/>
        </p:nvGraphicFramePr>
        <p:xfrm>
          <a:off x="252409" y="1487425"/>
          <a:ext cx="11620501" cy="40554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735616">
                  <a:extLst>
                    <a:ext uri="{9D8B030D-6E8A-4147-A177-3AD203B41FA5}">
                      <a16:colId xmlns:a16="http://schemas.microsoft.com/office/drawing/2014/main" val="996996544"/>
                    </a:ext>
                  </a:extLst>
                </a:gridCol>
                <a:gridCol w="2040658">
                  <a:extLst>
                    <a:ext uri="{9D8B030D-6E8A-4147-A177-3AD203B41FA5}">
                      <a16:colId xmlns:a16="http://schemas.microsoft.com/office/drawing/2014/main" val="2033872381"/>
                    </a:ext>
                  </a:extLst>
                </a:gridCol>
                <a:gridCol w="1736729">
                  <a:extLst>
                    <a:ext uri="{9D8B030D-6E8A-4147-A177-3AD203B41FA5}">
                      <a16:colId xmlns:a16="http://schemas.microsoft.com/office/drawing/2014/main" val="71214053"/>
                    </a:ext>
                  </a:extLst>
                </a:gridCol>
                <a:gridCol w="1502161">
                  <a:extLst>
                    <a:ext uri="{9D8B030D-6E8A-4147-A177-3AD203B41FA5}">
                      <a16:colId xmlns:a16="http://schemas.microsoft.com/office/drawing/2014/main" val="3946847804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3245439346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57959854"/>
                    </a:ext>
                  </a:extLst>
                </a:gridCol>
                <a:gridCol w="1262062">
                  <a:extLst>
                    <a:ext uri="{9D8B030D-6E8A-4147-A177-3AD203B41FA5}">
                      <a16:colId xmlns:a16="http://schemas.microsoft.com/office/drawing/2014/main" val="211993502"/>
                    </a:ext>
                  </a:extLst>
                </a:gridCol>
              </a:tblGrid>
              <a:tr h="10795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Nr. 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Konkretaus tikslo, veiksmo ir siūlomo projekto pavadinimas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Planuojamas kvietimo teikti projekto įgyvendinimo planą paskelbimo laikotarpis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Skiriamas finansavimas, iki (Eur)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 err="1">
                          <a:effectLst/>
                        </a:rPr>
                        <a:t>Pareiš</a:t>
                      </a:r>
                      <a:r>
                        <a:rPr lang="lt-LT" sz="1800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 err="1">
                          <a:effectLst/>
                        </a:rPr>
                        <a:t>kėjas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93834672"/>
                  </a:ext>
                </a:extLst>
              </a:tr>
              <a:tr h="1099185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ES lėšos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BF lėšos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Iš viso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88164288"/>
                  </a:ext>
                </a:extLst>
              </a:tr>
              <a:tr h="2603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1.13.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lt-LT" sz="1800" dirty="0">
                          <a:effectLst/>
                        </a:rPr>
                        <a:t>KONKRETUS VEIKSMAS:  Elektroninė stebėjimo sistema prie išorinės sienos (e-stebėjimas), BMVI/2023/SA/1.1.4</a:t>
                      </a:r>
                      <a:endParaRPr lang="lt-LT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101865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1.13.1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Sienos stebėjimo sistemos atnaujinimas,  II etapas 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2024 m. I ketv.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8 792 080,00 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2 198 020,00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10 990,100,00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VSAT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1817592"/>
                  </a:ext>
                </a:extLst>
              </a:tr>
              <a:tr h="177800"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IŠ VISO LĖŠŲ 1.13. VEIKSMUI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>
                          <a:effectLst/>
                        </a:rPr>
                        <a:t>8 792 080,00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2 198 020,00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10 990,100,00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 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2036256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E36BE58-8C1C-EE79-8DC1-550FD9AD88F4}"/>
              </a:ext>
            </a:extLst>
          </p:cNvPr>
          <p:cNvGraphicFramePr>
            <a:graphicFrameLocks noGrp="1"/>
          </p:cNvGraphicFramePr>
          <p:nvPr/>
        </p:nvGraphicFramePr>
        <p:xfrm>
          <a:off x="252410" y="5680137"/>
          <a:ext cx="11620501" cy="7139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457149">
                  <a:extLst>
                    <a:ext uri="{9D8B030D-6E8A-4147-A177-3AD203B41FA5}">
                      <a16:colId xmlns:a16="http://schemas.microsoft.com/office/drawing/2014/main" val="997138958"/>
                    </a:ext>
                  </a:extLst>
                </a:gridCol>
                <a:gridCol w="2110646">
                  <a:extLst>
                    <a:ext uri="{9D8B030D-6E8A-4147-A177-3AD203B41FA5}">
                      <a16:colId xmlns:a16="http://schemas.microsoft.com/office/drawing/2014/main" val="515074292"/>
                    </a:ext>
                  </a:extLst>
                </a:gridCol>
                <a:gridCol w="2029672">
                  <a:extLst>
                    <a:ext uri="{9D8B030D-6E8A-4147-A177-3AD203B41FA5}">
                      <a16:colId xmlns:a16="http://schemas.microsoft.com/office/drawing/2014/main" val="3936392026"/>
                    </a:ext>
                  </a:extLst>
                </a:gridCol>
                <a:gridCol w="2023034">
                  <a:extLst>
                    <a:ext uri="{9D8B030D-6E8A-4147-A177-3AD203B41FA5}">
                      <a16:colId xmlns:a16="http://schemas.microsoft.com/office/drawing/2014/main" val="15634022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Techninė parama administruojančioms institucijoms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(+ </a:t>
                      </a:r>
                      <a:r>
                        <a:rPr lang="en-US" sz="1800" dirty="0">
                          <a:effectLst/>
                        </a:rPr>
                        <a:t>527 524,80 EUR)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strike="sngStrike" dirty="0">
                          <a:solidFill>
                            <a:schemeClr val="tx1"/>
                          </a:solidFill>
                          <a:effectLst/>
                        </a:rPr>
                        <a:t>18 724 071,28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19 251 596,08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strike="sngStrike" dirty="0">
                          <a:solidFill>
                            <a:schemeClr val="tx1"/>
                          </a:solidFill>
                          <a:effectLst/>
                        </a:rPr>
                        <a:t>18 724 071,28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19 251 596,08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743612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D90A28A8-706A-CD87-9200-791A6D0E2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5425"/>
            <a:ext cx="121253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lt-LT" altLang="lt-L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kumimoji="0" lang="lt-LT" altLang="lt-L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Vadovaujantis Europos Komisijos 2023 m. spalio 25 d. pranešimu Nr. </a:t>
            </a:r>
            <a:r>
              <a:rPr kumimoji="0" lang="lt-LT" altLang="lt-L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Ares</a:t>
            </a:r>
            <a:r>
              <a:rPr kumimoji="0" lang="lt-LT" altLang="lt-L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(2023)7261217, papildyti SVVP 2021-2027 m. programos veiksmų įgyvendinimo planą nauju projektu ir atitinkamai padidinti techninei paramai skirtą finansavimą:  </a:t>
            </a:r>
            <a:r>
              <a:rPr kumimoji="0" lang="lt-LT" altLang="lt-L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lt-LT" altLang="lt-L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endParaRPr kumimoji="0" lang="lt-LT" altLang="lt-L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0562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(2)</a:t>
            </a:r>
            <a:endParaRPr lang="lt-LT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90A28A8-706A-CD87-9200-791A6D0E2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8113" y="975153"/>
            <a:ext cx="1161884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360000" algn="just"/>
            <a:r>
              <a:rPr kumimoji="0" lang="lt-LT" altLang="lt-L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lang="lt-LT" sz="2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Išbraukti konkretaus veiksmo 1.10 „Parama sienų valdymui“</a:t>
            </a:r>
          </a:p>
          <a:p>
            <a:pPr indent="360000" algn="just"/>
            <a:r>
              <a:rPr lang="lt-LT" sz="2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(BMVI/2021/SA/1.5.8) projektą „Mobilių vadaviečių įsigijimas“ (1.10.6 papunktis);</a:t>
            </a:r>
          </a:p>
          <a:p>
            <a:pPr indent="360000" algn="just"/>
            <a:r>
              <a:rPr lang="lt-LT" sz="2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nepanaudotas lėšas perkelti į to paties konkretaus veiksmo rezervą:</a:t>
            </a:r>
            <a:endParaRPr kumimoji="0" lang="lt-LT" altLang="lt-L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5B3208F-2A7D-AA75-FA2A-E0B610F57B5F}"/>
              </a:ext>
            </a:extLst>
          </p:cNvPr>
          <p:cNvGraphicFramePr>
            <a:graphicFrameLocks noGrp="1"/>
          </p:cNvGraphicFramePr>
          <p:nvPr/>
        </p:nvGraphicFramePr>
        <p:xfrm>
          <a:off x="941341" y="2455028"/>
          <a:ext cx="10774018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28946">
                  <a:extLst>
                    <a:ext uri="{9D8B030D-6E8A-4147-A177-3AD203B41FA5}">
                      <a16:colId xmlns:a16="http://schemas.microsoft.com/office/drawing/2014/main" val="3192758264"/>
                    </a:ext>
                  </a:extLst>
                </a:gridCol>
                <a:gridCol w="2630234">
                  <a:extLst>
                    <a:ext uri="{9D8B030D-6E8A-4147-A177-3AD203B41FA5}">
                      <a16:colId xmlns:a16="http://schemas.microsoft.com/office/drawing/2014/main" val="3274904048"/>
                    </a:ext>
                  </a:extLst>
                </a:gridCol>
                <a:gridCol w="2256870">
                  <a:extLst>
                    <a:ext uri="{9D8B030D-6E8A-4147-A177-3AD203B41FA5}">
                      <a16:colId xmlns:a16="http://schemas.microsoft.com/office/drawing/2014/main" val="1670891592"/>
                    </a:ext>
                  </a:extLst>
                </a:gridCol>
                <a:gridCol w="1659835">
                  <a:extLst>
                    <a:ext uri="{9D8B030D-6E8A-4147-A177-3AD203B41FA5}">
                      <a16:colId xmlns:a16="http://schemas.microsoft.com/office/drawing/2014/main" val="1595244302"/>
                    </a:ext>
                  </a:extLst>
                </a:gridCol>
                <a:gridCol w="1480931">
                  <a:extLst>
                    <a:ext uri="{9D8B030D-6E8A-4147-A177-3AD203B41FA5}">
                      <a16:colId xmlns:a16="http://schemas.microsoft.com/office/drawing/2014/main" val="3611438147"/>
                    </a:ext>
                  </a:extLst>
                </a:gridCol>
                <a:gridCol w="1617202">
                  <a:extLst>
                    <a:ext uri="{9D8B030D-6E8A-4147-A177-3AD203B41FA5}">
                      <a16:colId xmlns:a16="http://schemas.microsoft.com/office/drawing/2014/main" val="239960497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Eil. Nr.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Projekto pavadinimas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Mažinama / didinama SVVP lėšų dalis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ES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BF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Iš viso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01770299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 strike="sngStrike">
                          <a:effectLst/>
                          <a:latin typeface="+mj-lt"/>
                        </a:rPr>
                        <a:t>1</a:t>
                      </a:r>
                      <a:r>
                        <a:rPr lang="lt-LT" sz="2400" strike="sngStrike">
                          <a:effectLst/>
                          <a:latin typeface="+mj-lt"/>
                        </a:rPr>
                        <a:t>.0.6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 strike="sngStrike" dirty="0">
                          <a:effectLst/>
                          <a:latin typeface="+mj-lt"/>
                        </a:rPr>
                        <a:t>Mobilių vadaviečių įsigijimas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-675 000,00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675 000,00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75 000,00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750 000,00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65622679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Veiksme nepanaudotų lėšų rezervas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+675 000,00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>
                          <a:effectLst/>
                          <a:latin typeface="+mj-lt"/>
                        </a:rPr>
                        <a:t>675</a:t>
                      </a:r>
                      <a:r>
                        <a:rPr lang="lt-LT" sz="2400">
                          <a:effectLst/>
                          <a:latin typeface="+mj-lt"/>
                        </a:rPr>
                        <a:t>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75 000,00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750 000,00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9023534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04F80EC7-2432-65A7-B7F3-0AE0852E8B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95775" y="299561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lt-LT"/>
          </a:p>
        </p:txBody>
      </p:sp>
    </p:spTree>
    <p:extLst>
      <p:ext uri="{BB962C8B-B14F-4D97-AF65-F5344CB8AC3E}">
        <p14:creationId xmlns:p14="http://schemas.microsoft.com/office/powerpoint/2010/main" val="53447246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(3)</a:t>
            </a:r>
            <a:endParaRPr lang="lt-LT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DC10A9A1-20AC-A864-CF17-339716324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81882" y="930411"/>
            <a:ext cx="12355763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2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kumimoji="0" lang="lt-LT" altLang="lt-LT" sz="2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Išbraukti STS projektą „Radijo ryšio priemonių įsigijimas” (3.3.4 papunktis); nepanaudotas lėšas perkelti kitam STS projektui „Transporto priemonių įsigijimas” (3.3.3 papunktis):</a:t>
            </a:r>
            <a:endParaRPr kumimoji="0" lang="lt-LT" altLang="lt-LT" sz="2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55831D2-83F9-447E-DCFC-4DA6EFFD3BB1}"/>
              </a:ext>
            </a:extLst>
          </p:cNvPr>
          <p:cNvGraphicFramePr>
            <a:graphicFrameLocks noGrp="1"/>
          </p:cNvGraphicFramePr>
          <p:nvPr/>
        </p:nvGraphicFramePr>
        <p:xfrm>
          <a:off x="570230" y="2325438"/>
          <a:ext cx="10848975" cy="25603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34210">
                  <a:extLst>
                    <a:ext uri="{9D8B030D-6E8A-4147-A177-3AD203B41FA5}">
                      <a16:colId xmlns:a16="http://schemas.microsoft.com/office/drawing/2014/main" val="1057004226"/>
                    </a:ext>
                  </a:extLst>
                </a:gridCol>
                <a:gridCol w="2620537">
                  <a:extLst>
                    <a:ext uri="{9D8B030D-6E8A-4147-A177-3AD203B41FA5}">
                      <a16:colId xmlns:a16="http://schemas.microsoft.com/office/drawing/2014/main" val="2605191816"/>
                    </a:ext>
                  </a:extLst>
                </a:gridCol>
                <a:gridCol w="2433168">
                  <a:extLst>
                    <a:ext uri="{9D8B030D-6E8A-4147-A177-3AD203B41FA5}">
                      <a16:colId xmlns:a16="http://schemas.microsoft.com/office/drawing/2014/main" val="4084712852"/>
                    </a:ext>
                  </a:extLst>
                </a:gridCol>
                <a:gridCol w="1868420">
                  <a:extLst>
                    <a:ext uri="{9D8B030D-6E8A-4147-A177-3AD203B41FA5}">
                      <a16:colId xmlns:a16="http://schemas.microsoft.com/office/drawing/2014/main" val="3433352471"/>
                    </a:ext>
                  </a:extLst>
                </a:gridCol>
                <a:gridCol w="1121581">
                  <a:extLst>
                    <a:ext uri="{9D8B030D-6E8A-4147-A177-3AD203B41FA5}">
                      <a16:colId xmlns:a16="http://schemas.microsoft.com/office/drawing/2014/main" val="772375770"/>
                    </a:ext>
                  </a:extLst>
                </a:gridCol>
                <a:gridCol w="1871059">
                  <a:extLst>
                    <a:ext uri="{9D8B030D-6E8A-4147-A177-3AD203B41FA5}">
                      <a16:colId xmlns:a16="http://schemas.microsoft.com/office/drawing/2014/main" val="334260569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Eil. Nr.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Projekto pavadinimas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Mažinama / didinama SVVP lėšų dalis 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ES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BF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Iš viso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06717802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400" strike="sngStrike">
                          <a:effectLst/>
                          <a:latin typeface="+mj-lt"/>
                        </a:rPr>
                        <a:t>3.3.4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 strike="sngStrike">
                          <a:effectLst/>
                          <a:latin typeface="+mj-lt"/>
                        </a:rPr>
                        <a:t>Radijo ryšio priemonių įsigjimas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-148 000,00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148 000,00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148 000,00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24058721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>
                          <a:effectLst/>
                          <a:latin typeface="+mj-lt"/>
                        </a:rPr>
                        <a:t>3</a:t>
                      </a:r>
                      <a:r>
                        <a:rPr lang="lt-LT" sz="2400">
                          <a:effectLst/>
                          <a:latin typeface="+mj-lt"/>
                        </a:rPr>
                        <a:t>.3.3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Transporto priemonių įsigijimas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+148 000,00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467 000,00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615 000,00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effectLst/>
                          <a:latin typeface="+mj-lt"/>
                        </a:rPr>
                        <a:t>467 000,00</a:t>
                      </a:r>
                      <a:endParaRPr lang="lt-LT" sz="2400" dirty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615 000,00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89605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669753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(4)</a:t>
            </a:r>
            <a:endParaRPr lang="lt-LT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90A28A8-706A-CD87-9200-791A6D0E2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5736"/>
            <a:ext cx="121253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539750" algn="just"/>
            <a:r>
              <a:rPr lang="lt-LT" sz="24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lang="lt-LT" sz="2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Padidinti projekto „Papildomos VST veiklos sąnaudos 2024–2027 m.“  (3.5.11 papunktis) finansavimą iki 24 374,70 euro atitinkamai sumažinant projekto „Papildomos VST veiklos sąnaudos 2021–2023 m.“ (3.5.4 papunktis) finansavimą: </a:t>
            </a:r>
            <a:endParaRPr kumimoji="0" lang="lt-LT" altLang="lt-L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97F30E6-6693-2A73-11ED-F04D5C496086}"/>
              </a:ext>
            </a:extLst>
          </p:cNvPr>
          <p:cNvGraphicFramePr>
            <a:graphicFrameLocks noGrp="1"/>
          </p:cNvGraphicFramePr>
          <p:nvPr/>
        </p:nvGraphicFramePr>
        <p:xfrm>
          <a:off x="342899" y="2181313"/>
          <a:ext cx="11439526" cy="438912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28445">
                  <a:extLst>
                    <a:ext uri="{9D8B030D-6E8A-4147-A177-3AD203B41FA5}">
                      <a16:colId xmlns:a16="http://schemas.microsoft.com/office/drawing/2014/main" val="1402175569"/>
                    </a:ext>
                  </a:extLst>
                </a:gridCol>
                <a:gridCol w="2862044">
                  <a:extLst>
                    <a:ext uri="{9D8B030D-6E8A-4147-A177-3AD203B41FA5}">
                      <a16:colId xmlns:a16="http://schemas.microsoft.com/office/drawing/2014/main" val="3952490575"/>
                    </a:ext>
                  </a:extLst>
                </a:gridCol>
                <a:gridCol w="2657305">
                  <a:extLst>
                    <a:ext uri="{9D8B030D-6E8A-4147-A177-3AD203B41FA5}">
                      <a16:colId xmlns:a16="http://schemas.microsoft.com/office/drawing/2014/main" val="1214380342"/>
                    </a:ext>
                  </a:extLst>
                </a:gridCol>
                <a:gridCol w="1836898">
                  <a:extLst>
                    <a:ext uri="{9D8B030D-6E8A-4147-A177-3AD203B41FA5}">
                      <a16:colId xmlns:a16="http://schemas.microsoft.com/office/drawing/2014/main" val="1826636328"/>
                    </a:ext>
                  </a:extLst>
                </a:gridCol>
                <a:gridCol w="1225560">
                  <a:extLst>
                    <a:ext uri="{9D8B030D-6E8A-4147-A177-3AD203B41FA5}">
                      <a16:colId xmlns:a16="http://schemas.microsoft.com/office/drawing/2014/main" val="3311879130"/>
                    </a:ext>
                  </a:extLst>
                </a:gridCol>
                <a:gridCol w="1629274">
                  <a:extLst>
                    <a:ext uri="{9D8B030D-6E8A-4147-A177-3AD203B41FA5}">
                      <a16:colId xmlns:a16="http://schemas.microsoft.com/office/drawing/2014/main" val="272313373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Eil. Nr.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Projekto pavadinimas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Mažinama / didinama SVVP lėšų dalis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ES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BF lėšos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Iš viso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597891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2400">
                          <a:effectLst/>
                          <a:latin typeface="+mj-lt"/>
                        </a:rPr>
                        <a:t>3</a:t>
                      </a:r>
                      <a:r>
                        <a:rPr lang="lt-LT" sz="2400">
                          <a:effectLst/>
                          <a:latin typeface="+mj-lt"/>
                        </a:rPr>
                        <a:t>.5.4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 dirty="0">
                          <a:effectLst/>
                          <a:latin typeface="+mj-lt"/>
                        </a:rPr>
                        <a:t>Papildomos VST veiklos sąnaudos 2021-2023 m. (baigtas projektas)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-9 370,45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24</a:t>
                      </a:r>
                      <a:r>
                        <a:rPr lang="lt-LT" sz="2400">
                          <a:effectLst/>
                          <a:latin typeface="+mj-lt"/>
                        </a:rPr>
                        <a:t> </a:t>
                      </a:r>
                      <a:r>
                        <a:rPr lang="lt-LT" sz="2400" strike="sngStrike">
                          <a:effectLst/>
                          <a:latin typeface="+mj-lt"/>
                        </a:rPr>
                        <a:t>937,00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15 566,55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 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24 937,00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15 566,55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31408302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3.5.11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Papildomos VST veiklos sąnaudos 2024-2027 m.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+7 311,70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17 063,00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24 374,70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17 063,00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24 374,70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38882560"/>
                  </a:ext>
                </a:extLst>
              </a:tr>
              <a:tr h="0">
                <a:tc gridSpan="2">
                  <a:txBody>
                    <a:bodyPr/>
                    <a:lstStyle/>
                    <a:p>
                      <a:pPr algn="r"/>
                      <a:r>
                        <a:rPr lang="lt-LT" sz="2400">
                          <a:effectLst/>
                          <a:latin typeface="+mj-lt"/>
                        </a:rPr>
                        <a:t>Nepanaudotų lėšų likutis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+2 058,75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strike="sngStrike">
                          <a:effectLst/>
                          <a:latin typeface="+mj-lt"/>
                        </a:rPr>
                        <a:t>4</a:t>
                      </a:r>
                      <a:r>
                        <a:rPr lang="lt-LT" sz="2400" strike="sngStrike">
                          <a:effectLst/>
                          <a:latin typeface="+mj-lt"/>
                        </a:rPr>
                        <a:t> 210,00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6 268,75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  <a:endParaRPr lang="lt-LT" sz="240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effectLst/>
                          <a:latin typeface="+mj-lt"/>
                        </a:rPr>
                        <a:t>4 210,00</a:t>
                      </a:r>
                      <a:endParaRPr lang="lt-LT" sz="2400" dirty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6 268,75</a:t>
                      </a:r>
                      <a:endParaRPr lang="lt-LT" sz="2400" dirty="0">
                        <a:effectLst/>
                        <a:latin typeface="+mj-lt"/>
                        <a:ea typeface="Aptos" panose="020B0004020202020204" pitchFamily="34" charset="0"/>
                        <a:cs typeface="Aptos" panose="020B00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6169119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446872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(5)</a:t>
            </a:r>
            <a:endParaRPr lang="lt-LT" sz="2400" b="1" dirty="0">
              <a:solidFill>
                <a:schemeClr val="bg1"/>
              </a:solidFill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id="{D90A28A8-706A-CD87-9200-791A6D0E27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5736"/>
            <a:ext cx="12125325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indent="539750" algn="just"/>
            <a:r>
              <a:rPr lang="lt-LT" sz="2400" b="1" dirty="0"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lang="lt-LT" sz="2400" dirty="0"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Padidinti projekto „Papildomos PD veiklos sąnaudos 2024–2027 m.“  (3.5.9 papunktis) finansavimą iki 16 617 589,05 euro atitinkamai sumažinant projekto „Papildomos PD veiklos sąnaudos 2021–2023 m.“ (3.5.3 papunktis) finansavimą: </a:t>
            </a:r>
            <a:endParaRPr kumimoji="0" lang="lt-LT" altLang="lt-L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7DD57FF4-415B-2AC3-52C6-00865E191FF8}"/>
              </a:ext>
            </a:extLst>
          </p:cNvPr>
          <p:cNvGraphicFramePr>
            <a:graphicFrameLocks noGrp="1"/>
          </p:cNvGraphicFramePr>
          <p:nvPr/>
        </p:nvGraphicFramePr>
        <p:xfrm>
          <a:off x="336565" y="2243737"/>
          <a:ext cx="11452193" cy="32918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74038">
                  <a:extLst>
                    <a:ext uri="{9D8B030D-6E8A-4147-A177-3AD203B41FA5}">
                      <a16:colId xmlns:a16="http://schemas.microsoft.com/office/drawing/2014/main" val="1652518330"/>
                    </a:ext>
                  </a:extLst>
                </a:gridCol>
                <a:gridCol w="2505247">
                  <a:extLst>
                    <a:ext uri="{9D8B030D-6E8A-4147-A177-3AD203B41FA5}">
                      <a16:colId xmlns:a16="http://schemas.microsoft.com/office/drawing/2014/main" val="2666754091"/>
                    </a:ext>
                  </a:extLst>
                </a:gridCol>
                <a:gridCol w="2326029">
                  <a:extLst>
                    <a:ext uri="{9D8B030D-6E8A-4147-A177-3AD203B41FA5}">
                      <a16:colId xmlns:a16="http://schemas.microsoft.com/office/drawing/2014/main" val="3523043384"/>
                    </a:ext>
                  </a:extLst>
                </a:gridCol>
                <a:gridCol w="2326029">
                  <a:extLst>
                    <a:ext uri="{9D8B030D-6E8A-4147-A177-3AD203B41FA5}">
                      <a16:colId xmlns:a16="http://schemas.microsoft.com/office/drawing/2014/main" val="1739299481"/>
                    </a:ext>
                  </a:extLst>
                </a:gridCol>
                <a:gridCol w="1250730">
                  <a:extLst>
                    <a:ext uri="{9D8B030D-6E8A-4147-A177-3AD203B41FA5}">
                      <a16:colId xmlns:a16="http://schemas.microsoft.com/office/drawing/2014/main" val="2021666855"/>
                    </a:ext>
                  </a:extLst>
                </a:gridCol>
                <a:gridCol w="1970120">
                  <a:extLst>
                    <a:ext uri="{9D8B030D-6E8A-4147-A177-3AD203B41FA5}">
                      <a16:colId xmlns:a16="http://schemas.microsoft.com/office/drawing/2014/main" val="303287005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Eil. Nr.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Projekto pavadinimas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Mažinama / didinama SVVP lėšų dalis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ES lėšos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BF lėšos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Iš viso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929299439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3.5.3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Papildomos PD veiklos sąnaudos 2021-2023 m. 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-387 356,71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19 320 942,00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18 933 585,29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 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>
                          <a:effectLst/>
                          <a:latin typeface="+mj-lt"/>
                        </a:rPr>
                        <a:t>19 320 942,00</a:t>
                      </a:r>
                      <a:endParaRPr lang="lt-LT" sz="240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18 933 585,29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465113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3.5.9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>
                          <a:effectLst/>
                          <a:latin typeface="+mj-lt"/>
                        </a:rPr>
                        <a:t>Papildomos PD veiklos sąnaudos 2024-2027 m.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+387 356,71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effectLst/>
                          <a:latin typeface="+mj-lt"/>
                        </a:rPr>
                        <a:t>16 230 232,34</a:t>
                      </a:r>
                      <a:endParaRPr lang="lt-LT" sz="2400" dirty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16 617 589,05</a:t>
                      </a:r>
                      <a:endParaRPr lang="lt-LT" sz="2400" dirty="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>
                          <a:effectLst/>
                          <a:latin typeface="+mj-lt"/>
                        </a:rPr>
                        <a:t>0,00</a:t>
                      </a:r>
                      <a:endParaRPr lang="lt-LT" sz="240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effectLst/>
                          <a:latin typeface="+mj-lt"/>
                        </a:rPr>
                        <a:t>16 230 232,34</a:t>
                      </a:r>
                      <a:endParaRPr lang="lt-LT" sz="2400" dirty="0">
                        <a:effectLst/>
                        <a:latin typeface="+mj-lt"/>
                      </a:endParaRPr>
                    </a:p>
                    <a:p>
                      <a:pPr algn="ctr"/>
                      <a:r>
                        <a:rPr lang="lt-LT" sz="2400" dirty="0">
                          <a:effectLst/>
                          <a:latin typeface="+mj-lt"/>
                        </a:rPr>
                        <a:t>16 617 589,05</a:t>
                      </a:r>
                      <a:endParaRPr lang="lt-LT" sz="2400" dirty="0">
                        <a:effectLst/>
                        <a:latin typeface="+mj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932151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27739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(6)</a:t>
            </a:r>
            <a:endParaRPr lang="lt-LT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41F07258-4AFA-05DA-B0B0-F6D713200D5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387832"/>
              </p:ext>
            </p:extLst>
          </p:nvPr>
        </p:nvGraphicFramePr>
        <p:xfrm>
          <a:off x="413657" y="1252856"/>
          <a:ext cx="11364686" cy="54275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19065">
                  <a:extLst>
                    <a:ext uri="{9D8B030D-6E8A-4147-A177-3AD203B41FA5}">
                      <a16:colId xmlns:a16="http://schemas.microsoft.com/office/drawing/2014/main" val="2807508589"/>
                    </a:ext>
                  </a:extLst>
                </a:gridCol>
                <a:gridCol w="6788621">
                  <a:extLst>
                    <a:ext uri="{9D8B030D-6E8A-4147-A177-3AD203B41FA5}">
                      <a16:colId xmlns:a16="http://schemas.microsoft.com/office/drawing/2014/main" val="2768973698"/>
                    </a:ext>
                  </a:extLst>
                </a:gridCol>
                <a:gridCol w="3457000">
                  <a:extLst>
                    <a:ext uri="{9D8B030D-6E8A-4147-A177-3AD203B41FA5}">
                      <a16:colId xmlns:a16="http://schemas.microsoft.com/office/drawing/2014/main" val="3444628625"/>
                    </a:ext>
                  </a:extLst>
                </a:gridCol>
              </a:tblGrid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>
                          <a:effectLst/>
                        </a:rPr>
                        <a:t>1.3.4</a:t>
                      </a:r>
                      <a:endParaRPr lang="lt-L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b="0" dirty="0">
                          <a:solidFill>
                            <a:schemeClr val="tx1"/>
                          </a:solidFill>
                          <a:effectLst/>
                        </a:rPr>
                        <a:t>Skaitmeninio mobiliojo radijo ryšio tinklo tobulinimas</a:t>
                      </a:r>
                      <a:endParaRPr lang="lt-LT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b="0" strike="sngStrike" dirty="0">
                          <a:solidFill>
                            <a:schemeClr val="tx1"/>
                          </a:solidFill>
                          <a:effectLst/>
                        </a:rPr>
                        <a:t>2023 m. III </a:t>
                      </a:r>
                      <a:r>
                        <a:rPr lang="lt-LT" sz="2400" b="0" strike="sngStrike" dirty="0" err="1">
                          <a:solidFill>
                            <a:schemeClr val="tx1"/>
                          </a:solidFill>
                          <a:effectLst/>
                        </a:rPr>
                        <a:t>ketv</a:t>
                      </a:r>
                      <a:r>
                        <a:rPr lang="lt-LT" sz="2400" b="0" strike="sngStrike" dirty="0">
                          <a:solidFill>
                            <a:schemeClr val="tx1"/>
                          </a:solidFill>
                          <a:effectLst/>
                        </a:rPr>
                        <a:t>.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lt-LT" sz="2400" b="0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2024 m. I </a:t>
                      </a:r>
                      <a:r>
                        <a:rPr lang="lt-LT" sz="2400" b="0" strike="noStrike" kern="12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ketv</a:t>
                      </a:r>
                      <a:r>
                        <a:rPr lang="lt-LT" sz="2400" b="0" strike="noStrike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</a:t>
                      </a:r>
                      <a:endParaRPr lang="lt-LT" sz="24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7271136"/>
                  </a:ext>
                </a:extLst>
              </a:tr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dirty="0">
                          <a:effectLst/>
                        </a:rPr>
                        <a:t>1.8.7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dirty="0">
                          <a:effectLst/>
                        </a:rPr>
                        <a:t>Integruoto sienų valdymo sistemų sąveikumo komponentų plėtojimas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strike="sngStrike" dirty="0">
                          <a:effectLst/>
                        </a:rPr>
                        <a:t>2023 m. IV </a:t>
                      </a:r>
                      <a:r>
                        <a:rPr lang="lt-LT" sz="2400" strike="sngStrike" dirty="0" err="1">
                          <a:effectLst/>
                        </a:rPr>
                        <a:t>ketv</a:t>
                      </a:r>
                      <a:r>
                        <a:rPr lang="lt-LT" sz="2400" strike="sngStrike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</a:rPr>
                        <a:t>2024 m. II </a:t>
                      </a:r>
                      <a:r>
                        <a:rPr lang="en-US" sz="2400" dirty="0" err="1">
                          <a:effectLst/>
                        </a:rPr>
                        <a:t>ketv</a:t>
                      </a:r>
                      <a:r>
                        <a:rPr lang="en-US" sz="2400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751824680"/>
                  </a:ext>
                </a:extLst>
              </a:tr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>
                          <a:effectLst/>
                        </a:rPr>
                        <a:t>2.1.1</a:t>
                      </a:r>
                      <a:endParaRPr lang="lt-L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dirty="0">
                          <a:effectLst/>
                        </a:rPr>
                        <a:t>Projektas: N.VIS ir susijusių nacionalinių sistemų plėtojimas, I etapas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strike="sngStrike" dirty="0">
                          <a:effectLst/>
                        </a:rPr>
                        <a:t>2023 m. IV </a:t>
                      </a:r>
                      <a:r>
                        <a:rPr lang="lt-LT" sz="2400" strike="sngStrike" dirty="0" err="1">
                          <a:effectLst/>
                        </a:rPr>
                        <a:t>ketv</a:t>
                      </a:r>
                      <a:r>
                        <a:rPr lang="lt-LT" sz="2400" strike="sngStrike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2400" dirty="0">
                          <a:effectLst/>
                        </a:rPr>
                        <a:t>2024 m. II </a:t>
                      </a:r>
                      <a:r>
                        <a:rPr lang="en-US" sz="2400" dirty="0" err="1">
                          <a:effectLst/>
                        </a:rPr>
                        <a:t>ketv</a:t>
                      </a:r>
                      <a:r>
                        <a:rPr lang="en-US" sz="2400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34443604"/>
                  </a:ext>
                </a:extLst>
              </a:tr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2.3.2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Vizų tarnybų darbuotojų mokymas, II etapas</a:t>
                      </a:r>
                      <a:endParaRPr lang="lt-LT" sz="240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2025-m. IV </a:t>
                      </a:r>
                      <a:r>
                        <a:rPr lang="lt-LT" sz="2400" strike="sng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ketv</a:t>
                      </a:r>
                      <a:r>
                        <a:rPr lang="lt-LT" sz="2400" strike="sng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.</a:t>
                      </a:r>
                      <a:endParaRPr lang="lt-LT" sz="24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  <a:p>
                      <a:pPr algn="ctr"/>
                      <a:r>
                        <a:rPr lang="lt-LT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2024 m. IV </a:t>
                      </a:r>
                      <a:r>
                        <a:rPr lang="lt-LT" sz="2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ketv</a:t>
                      </a:r>
                      <a:r>
                        <a:rPr lang="lt-LT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.</a:t>
                      </a:r>
                      <a:endParaRPr lang="lt-LT" sz="24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631287197"/>
                  </a:ext>
                </a:extLst>
              </a:tr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24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2.4.2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Konsulinių pareigūnų išlaikymas, II etapas</a:t>
                      </a:r>
                      <a:endParaRPr lang="lt-LT" sz="24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400" strike="sng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2024 m. IV </a:t>
                      </a:r>
                      <a:r>
                        <a:rPr lang="lt-LT" sz="2400" strike="sngStrike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ketv</a:t>
                      </a:r>
                      <a:r>
                        <a:rPr lang="lt-LT" sz="2400" strike="sngStrike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.</a:t>
                      </a:r>
                      <a:endParaRPr lang="lt-LT" sz="24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  <a:p>
                      <a:pPr algn="ctr"/>
                      <a:r>
                        <a:rPr lang="lt-LT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2024 m. III </a:t>
                      </a:r>
                      <a:r>
                        <a:rPr lang="lt-LT" sz="24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ketv</a:t>
                      </a:r>
                      <a:r>
                        <a:rPr lang="lt-LT" sz="24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</a:rPr>
                        <a:t>.</a:t>
                      </a:r>
                      <a:endParaRPr lang="lt-LT" sz="2400" dirty="0">
                        <a:effectLst/>
                        <a:latin typeface="+mn-lt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919890116"/>
                  </a:ext>
                </a:extLst>
              </a:tr>
              <a:tr h="90459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>
                          <a:effectLst/>
                        </a:rPr>
                        <a:t>3.2.1</a:t>
                      </a:r>
                      <a:endParaRPr lang="lt-L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>
                          <a:effectLst/>
                        </a:rPr>
                        <a:t>Kenos ir Kybartų užkardų sienos stebėjimo sistemos atnaujinimas</a:t>
                      </a:r>
                      <a:endParaRPr lang="lt-LT" sz="24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strike="sngStrike" dirty="0">
                          <a:effectLst/>
                        </a:rPr>
                        <a:t>2024-m. I </a:t>
                      </a:r>
                      <a:r>
                        <a:rPr lang="lt-LT" sz="2400" strike="sngStrike" dirty="0" err="1">
                          <a:effectLst/>
                        </a:rPr>
                        <a:t>ketv</a:t>
                      </a:r>
                      <a:r>
                        <a:rPr lang="lt-LT" sz="2400" strike="sngStrike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2400" dirty="0">
                          <a:effectLst/>
                        </a:rPr>
                        <a:t>2025 m. I </a:t>
                      </a:r>
                      <a:r>
                        <a:rPr lang="lt-LT" sz="2400" dirty="0" err="1">
                          <a:effectLst/>
                        </a:rPr>
                        <a:t>ketv</a:t>
                      </a:r>
                      <a:r>
                        <a:rPr lang="lt-LT" sz="2400" dirty="0">
                          <a:effectLst/>
                        </a:rPr>
                        <a:t>.</a:t>
                      </a:r>
                      <a:endParaRPr lang="lt-LT" sz="2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59986131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DC10A9A1-20AC-A864-CF17-3397163243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-96382" y="725425"/>
            <a:ext cx="1149789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Nukelti žemiau nurodytų planuojamų kvietimų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teikti projekto įgyvendinimo planą paskelbimą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kumimoji="0" lang="lt-LT" altLang="lt-L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396756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F5F9851-AC6C-4252-BF8B-DC0AE9790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050FDCB7-6DA9-ACA6-3001-00C1105D9E8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9BDC7B8D-EADD-7B11-9588-0BD93B6CC4D5}"/>
              </a:ext>
            </a:extLst>
          </p:cNvPr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SVVP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(7)</a:t>
            </a:r>
            <a:endParaRPr lang="lt-LT" sz="2400" b="1" dirty="0">
              <a:solidFill>
                <a:schemeClr val="bg1"/>
              </a:solidFill>
            </a:endParaRP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31C08923-CD17-F2F2-DAD4-9AFCF338982C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09961" y="974025"/>
            <a:ext cx="12928796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2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kumimoji="0" lang="lt-LT" altLang="lt-LT" sz="20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pjungti projektą „</a:t>
            </a:r>
            <a:r>
              <a:rPr kumimoji="0" lang="lt-LT" altLang="lt-LT" sz="20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Eurodac</a:t>
            </a:r>
            <a:r>
              <a:rPr kumimoji="0" lang="lt-LT" altLang="lt-LT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plėtojimas, I etapas“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(1.8.3 papunktis)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ir projektą „</a:t>
            </a:r>
            <a:r>
              <a:rPr kumimoji="0" lang="lt-LT" altLang="lt-LT" sz="20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Eurodac</a:t>
            </a:r>
            <a:r>
              <a:rPr kumimoji="0" lang="lt-LT" altLang="lt-LT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plėtojimas, II etapas“ </a:t>
            </a:r>
          </a:p>
          <a:p>
            <a:pPr marL="0" marR="0" lvl="0" indent="5397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(1.8.4 papunktis)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į vieną bendrą projektą „</a:t>
            </a:r>
            <a:r>
              <a:rPr kumimoji="0" lang="lt-LT" altLang="lt-LT" sz="2000" b="0" i="1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Eurodac</a:t>
            </a:r>
            <a:r>
              <a:rPr kumimoji="0" lang="lt-LT" altLang="lt-LT" sz="2000" b="0" i="1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plėtojimas“ </a:t>
            </a:r>
            <a:r>
              <a:rPr kumimoji="0" lang="lt-LT" altLang="lt-LT" sz="2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(1.8.3 papunktis):</a:t>
            </a:r>
            <a:endParaRPr kumimoji="0" lang="lt-LT" altLang="lt-LT" sz="20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2F34A93A-3856-3C4B-7600-EACE3B6FDBA9}"/>
              </a:ext>
            </a:extLst>
          </p:cNvPr>
          <p:cNvGraphicFramePr>
            <a:graphicFrameLocks noGrp="1"/>
          </p:cNvGraphicFramePr>
          <p:nvPr/>
        </p:nvGraphicFramePr>
        <p:xfrm>
          <a:off x="390524" y="1865448"/>
          <a:ext cx="11410951" cy="457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52032">
                  <a:extLst>
                    <a:ext uri="{9D8B030D-6E8A-4147-A177-3AD203B41FA5}">
                      <a16:colId xmlns:a16="http://schemas.microsoft.com/office/drawing/2014/main" val="4038313507"/>
                    </a:ext>
                  </a:extLst>
                </a:gridCol>
                <a:gridCol w="2093394">
                  <a:extLst>
                    <a:ext uri="{9D8B030D-6E8A-4147-A177-3AD203B41FA5}">
                      <a16:colId xmlns:a16="http://schemas.microsoft.com/office/drawing/2014/main" val="122514096"/>
                    </a:ext>
                  </a:extLst>
                </a:gridCol>
                <a:gridCol w="1517343">
                  <a:extLst>
                    <a:ext uri="{9D8B030D-6E8A-4147-A177-3AD203B41FA5}">
                      <a16:colId xmlns:a16="http://schemas.microsoft.com/office/drawing/2014/main" val="1636760287"/>
                    </a:ext>
                  </a:extLst>
                </a:gridCol>
                <a:gridCol w="1517343">
                  <a:extLst>
                    <a:ext uri="{9D8B030D-6E8A-4147-A177-3AD203B41FA5}">
                      <a16:colId xmlns:a16="http://schemas.microsoft.com/office/drawing/2014/main" val="2384747276"/>
                    </a:ext>
                  </a:extLst>
                </a:gridCol>
                <a:gridCol w="1904063">
                  <a:extLst>
                    <a:ext uri="{9D8B030D-6E8A-4147-A177-3AD203B41FA5}">
                      <a16:colId xmlns:a16="http://schemas.microsoft.com/office/drawing/2014/main" val="2969860467"/>
                    </a:ext>
                  </a:extLst>
                </a:gridCol>
                <a:gridCol w="1713388">
                  <a:extLst>
                    <a:ext uri="{9D8B030D-6E8A-4147-A177-3AD203B41FA5}">
                      <a16:colId xmlns:a16="http://schemas.microsoft.com/office/drawing/2014/main" val="4255115964"/>
                    </a:ext>
                  </a:extLst>
                </a:gridCol>
                <a:gridCol w="1713388">
                  <a:extLst>
                    <a:ext uri="{9D8B030D-6E8A-4147-A177-3AD203B41FA5}">
                      <a16:colId xmlns:a16="http://schemas.microsoft.com/office/drawing/2014/main" val="244587833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Eil. Nr.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Projekto pavadinimas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dirty="0">
                          <a:effectLst/>
                        </a:rPr>
                        <a:t>Planuojamas kvietimo teikti projekto įgyvendinimo planą paskelbimo laikotarpis</a:t>
                      </a:r>
                      <a:endParaRPr lang="lt-L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Mažinama / didinama SVVP lėšų dalis 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ES lėšos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BF lėšos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>
                          <a:effectLst/>
                        </a:rPr>
                        <a:t>Iš viso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2282539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000">
                          <a:effectLst/>
                        </a:rPr>
                        <a:t>1.8.3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000">
                          <a:effectLst/>
                        </a:rPr>
                        <a:t>Eurodac plėtojimas</a:t>
                      </a:r>
                      <a:r>
                        <a:rPr lang="lt-LT" sz="2000" strike="sngStrike">
                          <a:effectLst/>
                        </a:rPr>
                        <a:t>, I etapas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strike="sngStrike">
                          <a:effectLst/>
                        </a:rPr>
                        <a:t>2023 m. IV ketv.</a:t>
                      </a:r>
                      <a:r>
                        <a:rPr lang="lt-LT" sz="2000">
                          <a:effectLst/>
                        </a:rPr>
                        <a:t> </a:t>
                      </a:r>
                    </a:p>
                    <a:p>
                      <a:pPr algn="ctr"/>
                      <a:r>
                        <a:rPr lang="lt-LT" sz="2000">
                          <a:effectLst/>
                        </a:rPr>
                        <a:t>2026 m. IV ketv.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>
                          <a:effectLst/>
                        </a:rPr>
                        <a:t>+100 000,00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>
                          <a:effectLst/>
                        </a:rPr>
                        <a:t> </a:t>
                      </a:r>
                      <a:r>
                        <a:rPr lang="lt-LT" sz="2000" strike="sngStrike">
                          <a:effectLst/>
                        </a:rPr>
                        <a:t>500 000,00</a:t>
                      </a:r>
                      <a:endParaRPr lang="lt-LT" sz="2000">
                        <a:effectLst/>
                      </a:endParaRPr>
                    </a:p>
                    <a:p>
                      <a:pPr algn="r"/>
                      <a:r>
                        <a:rPr lang="lt-LT" sz="2000">
                          <a:effectLst/>
                        </a:rPr>
                        <a:t>600 000,00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 strike="sngStrike">
                          <a:effectLst/>
                        </a:rPr>
                        <a:t>166 666,67</a:t>
                      </a:r>
                      <a:endParaRPr lang="lt-LT" sz="2000">
                        <a:effectLst/>
                      </a:endParaRPr>
                    </a:p>
                    <a:p>
                      <a:pPr algn="r"/>
                      <a:r>
                        <a:rPr lang="lt-LT" sz="2000">
                          <a:effectLst/>
                        </a:rPr>
                        <a:t>200 000,00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 strike="sngStrike">
                          <a:effectLst/>
                        </a:rPr>
                        <a:t> 666 666,67</a:t>
                      </a:r>
                      <a:endParaRPr lang="lt-LT" sz="2000">
                        <a:effectLst/>
                      </a:endParaRPr>
                    </a:p>
                    <a:p>
                      <a:pPr algn="r"/>
                      <a:r>
                        <a:rPr lang="lt-LT" sz="2000">
                          <a:effectLst/>
                        </a:rPr>
                        <a:t>800 000,00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11856207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lt-LT" sz="2000" strike="sngStrike">
                          <a:effectLst/>
                        </a:rPr>
                        <a:t>1.8.4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lt-LT" sz="2000" strike="sngStrike">
                          <a:effectLst/>
                        </a:rPr>
                        <a:t>Eurodac plėtojimas, II etapas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lt-LT" sz="2000" strike="sngStrike">
                          <a:effectLst/>
                        </a:rPr>
                        <a:t>2026 m. I ketv.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>
                          <a:effectLst/>
                        </a:rPr>
                        <a:t>-100 000,00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 strike="sngStrike">
                          <a:effectLst/>
                        </a:rPr>
                        <a:t>100 000,00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 strike="sngStrike">
                          <a:effectLst/>
                        </a:rPr>
                        <a:t>33 333,33</a:t>
                      </a:r>
                      <a:endParaRPr lang="lt-LT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lt-LT" sz="2000" strike="sngStrike" dirty="0">
                          <a:effectLst/>
                        </a:rPr>
                        <a:t>133 333,33</a:t>
                      </a:r>
                      <a:endParaRPr lang="lt-LT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2668388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4490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DCB193-1037-7C12-D5B9-C2E5AA207B2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D2D54CC3-B4EE-A9B2-F2F5-FE6ED97BAE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-36575"/>
            <a:ext cx="12192000" cy="762000"/>
          </a:xfrm>
          <a:prstGeom prst="rect">
            <a:avLst/>
          </a:prstGeom>
        </p:spPr>
      </p:pic>
      <p:sp>
        <p:nvSpPr>
          <p:cNvPr id="62" name="TextBox 61">
            <a:extLst>
              <a:ext uri="{FF2B5EF4-FFF2-40B4-BE49-F238E27FC236}">
                <a16:creationId xmlns:a16="http://schemas.microsoft.com/office/drawing/2014/main" id="{0B969464-34B2-6B2C-732C-4CA1F4CEA762}"/>
              </a:ext>
            </a:extLst>
          </p:cNvPr>
          <p:cNvSpPr txBox="1"/>
          <p:nvPr/>
        </p:nvSpPr>
        <p:spPr>
          <a:xfrm>
            <a:off x="0" y="-40509"/>
            <a:ext cx="1233864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VSF 2021–2027 m. programos veiksmų įgyvendinimo plano </a:t>
            </a:r>
          </a:p>
          <a:p>
            <a:pPr algn="ctr"/>
            <a:r>
              <a:rPr lang="lt-LT" sz="2400" b="1" dirty="0">
                <a:solidFill>
                  <a:schemeClr val="bg1"/>
                </a:solidFill>
                <a:cs typeface="Calibri" panose="020F0502020204030204" pitchFamily="34" charset="0"/>
              </a:rPr>
              <a:t>keitimo pristatymas (1)</a:t>
            </a:r>
            <a:endParaRPr lang="lt-LT" sz="2400" b="1" dirty="0">
              <a:solidFill>
                <a:schemeClr val="bg1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4634DF4-2045-B2C3-5FCA-DF52A2EE45AE}"/>
              </a:ext>
            </a:extLst>
          </p:cNvPr>
          <p:cNvGraphicFramePr>
            <a:graphicFrameLocks noGrp="1"/>
          </p:cNvGraphicFramePr>
          <p:nvPr/>
        </p:nvGraphicFramePr>
        <p:xfrm>
          <a:off x="154755" y="1309871"/>
          <a:ext cx="11620501" cy="464242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292305">
                  <a:extLst>
                    <a:ext uri="{9D8B030D-6E8A-4147-A177-3AD203B41FA5}">
                      <a16:colId xmlns:a16="http://schemas.microsoft.com/office/drawing/2014/main" val="996996544"/>
                    </a:ext>
                  </a:extLst>
                </a:gridCol>
                <a:gridCol w="2483969">
                  <a:extLst>
                    <a:ext uri="{9D8B030D-6E8A-4147-A177-3AD203B41FA5}">
                      <a16:colId xmlns:a16="http://schemas.microsoft.com/office/drawing/2014/main" val="2033872381"/>
                    </a:ext>
                  </a:extLst>
                </a:gridCol>
                <a:gridCol w="1736729">
                  <a:extLst>
                    <a:ext uri="{9D8B030D-6E8A-4147-A177-3AD203B41FA5}">
                      <a16:colId xmlns:a16="http://schemas.microsoft.com/office/drawing/2014/main" val="71214053"/>
                    </a:ext>
                  </a:extLst>
                </a:gridCol>
                <a:gridCol w="1502161">
                  <a:extLst>
                    <a:ext uri="{9D8B030D-6E8A-4147-A177-3AD203B41FA5}">
                      <a16:colId xmlns:a16="http://schemas.microsoft.com/office/drawing/2014/main" val="3946847804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3245439346"/>
                    </a:ext>
                  </a:extLst>
                </a:gridCol>
                <a:gridCol w="1866900">
                  <a:extLst>
                    <a:ext uri="{9D8B030D-6E8A-4147-A177-3AD203B41FA5}">
                      <a16:colId xmlns:a16="http://schemas.microsoft.com/office/drawing/2014/main" val="2057959854"/>
                    </a:ext>
                  </a:extLst>
                </a:gridCol>
                <a:gridCol w="1262062">
                  <a:extLst>
                    <a:ext uri="{9D8B030D-6E8A-4147-A177-3AD203B41FA5}">
                      <a16:colId xmlns:a16="http://schemas.microsoft.com/office/drawing/2014/main" val="211993502"/>
                    </a:ext>
                  </a:extLst>
                </a:gridCol>
              </a:tblGrid>
              <a:tr h="107950"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Nr. 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Konkretaus tikslo, veiksmo ir siūlomo projekto pavadinimas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Planuojamas kvietimo teikti projekto įgyvendinimo planą paskelbimo laikotarpis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solidFill>
                      <a:schemeClr val="accent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>
                          <a:effectLst/>
                        </a:rPr>
                        <a:t>Skiriamas finansavimas, iki (Eur)</a:t>
                      </a:r>
                      <a:endParaRPr lang="lt-LT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 err="1">
                          <a:effectLst/>
                        </a:rPr>
                        <a:t>Pareiš</a:t>
                      </a:r>
                      <a:r>
                        <a:rPr lang="lt-LT" sz="1800" dirty="0">
                          <a:effectLst/>
                        </a:rPr>
                        <a:t>-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 err="1">
                          <a:effectLst/>
                        </a:rPr>
                        <a:t>kėjas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93834672"/>
                  </a:ext>
                </a:extLst>
              </a:tr>
              <a:tr h="1099185"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ES lėšos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BF lėšos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Iš viso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288164288"/>
                  </a:ext>
                </a:extLst>
              </a:tr>
              <a:tr h="26035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solidFill>
                            <a:schemeClr val="bg1"/>
                          </a:solidFill>
                          <a:effectLst/>
                        </a:rPr>
                        <a:t>2.4.</a:t>
                      </a:r>
                      <a:endParaRPr lang="lt-L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gridSpan="6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lt-LT" sz="1800" dirty="0">
                          <a:effectLst/>
                        </a:rPr>
                        <a:t>KONKRETUS VEIKSMAS</a:t>
                      </a:r>
                      <a:r>
                        <a:rPr lang="lt-LT" sz="1800">
                          <a:effectLst/>
                        </a:rPr>
                        <a:t>:  Tarybos rekomendacija dėl operatyvinio teisėsaugos bendradarbiavimo – rekomendacijų nukreipimas į bendrus veiksmus</a:t>
                      </a:r>
                      <a:endParaRPr lang="lt-LT" sz="18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1018653"/>
                  </a:ext>
                </a:extLst>
              </a:tr>
              <a:tr h="1778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solidFill>
                            <a:schemeClr val="bg1"/>
                          </a:solidFill>
                          <a:effectLst/>
                        </a:rPr>
                        <a:t>241</a:t>
                      </a:r>
                      <a:endParaRPr lang="lt-LT" sz="1800" dirty="0">
                        <a:solidFill>
                          <a:schemeClr val="bg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Baltijos jūros regiono teisėsaugos institucijų įgalinimas kovojant su naujomis tarpvalstybinėmis grėsmėmis 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2024 m. II </a:t>
                      </a:r>
                      <a:r>
                        <a:rPr lang="lt-LT" sz="1800" dirty="0" err="1">
                          <a:effectLst/>
                        </a:rPr>
                        <a:t>ketv</a:t>
                      </a:r>
                      <a:r>
                        <a:rPr lang="lt-LT" sz="1800" dirty="0">
                          <a:effectLst/>
                        </a:rPr>
                        <a:t>.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304 920,00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33 880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338 800,00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PD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81817592"/>
                  </a:ext>
                </a:extLst>
              </a:tr>
              <a:tr h="177800">
                <a:tc gridSpan="3"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>
                          <a:effectLst/>
                        </a:rPr>
                        <a:t>IŠ VISO LĖŠŲ </a:t>
                      </a:r>
                      <a:r>
                        <a:rPr lang="lt-LT" sz="1800" dirty="0">
                          <a:effectLst/>
                        </a:rPr>
                        <a:t>2.4.</a:t>
                      </a:r>
                      <a:r>
                        <a:rPr lang="en-US" sz="1800" dirty="0">
                          <a:effectLst/>
                        </a:rPr>
                        <a:t> VEIKSMUI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lt-L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1" dirty="0">
                          <a:effectLst/>
                        </a:rPr>
                        <a:t>304 920,00</a:t>
                      </a:r>
                      <a:endParaRPr lang="lt-LT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1" dirty="0">
                          <a:effectLst/>
                        </a:rPr>
                        <a:t>33 880,00</a:t>
                      </a:r>
                      <a:endParaRPr lang="lt-LT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1" dirty="0">
                          <a:effectLst/>
                        </a:rPr>
                        <a:t>338 800,00</a:t>
                      </a:r>
                      <a:endParaRPr lang="lt-LT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 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902036256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0432D167-6B9D-F67D-3135-ABD2C7F5DA49}"/>
              </a:ext>
            </a:extLst>
          </p:cNvPr>
          <p:cNvGraphicFramePr>
            <a:graphicFrameLocks noGrp="1"/>
          </p:cNvGraphicFramePr>
          <p:nvPr/>
        </p:nvGraphicFramePr>
        <p:xfrm>
          <a:off x="154755" y="6050786"/>
          <a:ext cx="11620501" cy="7139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500322">
                  <a:extLst>
                    <a:ext uri="{9D8B030D-6E8A-4147-A177-3AD203B41FA5}">
                      <a16:colId xmlns:a16="http://schemas.microsoft.com/office/drawing/2014/main" val="997138958"/>
                    </a:ext>
                  </a:extLst>
                </a:gridCol>
                <a:gridCol w="2067473">
                  <a:extLst>
                    <a:ext uri="{9D8B030D-6E8A-4147-A177-3AD203B41FA5}">
                      <a16:colId xmlns:a16="http://schemas.microsoft.com/office/drawing/2014/main" val="515074292"/>
                    </a:ext>
                  </a:extLst>
                </a:gridCol>
                <a:gridCol w="2029672">
                  <a:extLst>
                    <a:ext uri="{9D8B030D-6E8A-4147-A177-3AD203B41FA5}">
                      <a16:colId xmlns:a16="http://schemas.microsoft.com/office/drawing/2014/main" val="3936392026"/>
                    </a:ext>
                  </a:extLst>
                </a:gridCol>
                <a:gridCol w="2023034">
                  <a:extLst>
                    <a:ext uri="{9D8B030D-6E8A-4147-A177-3AD203B41FA5}">
                      <a16:colId xmlns:a16="http://schemas.microsoft.com/office/drawing/2014/main" val="156340227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Techninė parama administruojančioms institucijoms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dirty="0">
                          <a:effectLst/>
                        </a:rPr>
                        <a:t>(+ 18 295,20 </a:t>
                      </a:r>
                      <a:r>
                        <a:rPr lang="en-US" sz="1800" dirty="0">
                          <a:effectLst/>
                        </a:rPr>
                        <a:t>EUR)</a:t>
                      </a:r>
                      <a:endParaRPr lang="lt-LT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strike="sngStrike" dirty="0">
                          <a:solidFill>
                            <a:schemeClr val="tx1"/>
                          </a:solidFill>
                          <a:effectLst/>
                        </a:rPr>
                        <a:t>1 695 346,83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1" dirty="0">
                          <a:solidFill>
                            <a:schemeClr val="tx1"/>
                          </a:solidFill>
                          <a:effectLst/>
                        </a:rPr>
                        <a:t>1 713 642,03</a:t>
                      </a:r>
                      <a:endParaRPr lang="lt-LT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dirty="0">
                          <a:solidFill>
                            <a:schemeClr val="tx1"/>
                          </a:solidFill>
                          <a:effectLst/>
                        </a:rPr>
                        <a:t>0</a:t>
                      </a:r>
                      <a:endParaRPr lang="lt-LT" sz="1800" b="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0" strike="sngStrike" dirty="0">
                          <a:solidFill>
                            <a:schemeClr val="tx1"/>
                          </a:solidFill>
                          <a:effectLst/>
                        </a:rPr>
                        <a:t>1 695 346,83</a:t>
                      </a:r>
                    </a:p>
                    <a:p>
                      <a:pPr algn="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lt-LT" sz="1800" b="1" dirty="0">
                          <a:solidFill>
                            <a:schemeClr val="tx1"/>
                          </a:solidFill>
                          <a:effectLst/>
                        </a:rPr>
                        <a:t>1 713 642,03</a:t>
                      </a:r>
                      <a:endParaRPr lang="lt-LT" sz="18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7743612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683803A4-39BF-C719-A7A0-1474B2B0B9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25425"/>
            <a:ext cx="12125325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53975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r>
              <a:rPr kumimoji="0" lang="lt-LT" altLang="lt-L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NUTARTA. </a:t>
            </a:r>
            <a:r>
              <a:rPr kumimoji="0" lang="lt-LT" altLang="lt-L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Vadovaujantis Europos Komisijos 2023 m. lapkričio 17 d. pranešimu Nr. </a:t>
            </a:r>
            <a:r>
              <a:rPr kumimoji="0" lang="lt-LT" altLang="lt-LT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Ares</a:t>
            </a:r>
            <a:r>
              <a:rPr kumimoji="0" lang="lt-LT" altLang="lt-LT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(2023)7833730, papildyti VSF 2021-2027 m. programos veiksmų įgyvendinimo planą nauju projektu ir atitinkamai padidinti techninei paramai skirtą finansavimą:  </a:t>
            </a:r>
            <a:r>
              <a:rPr kumimoji="0" lang="lt-LT" altLang="lt-LT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+mj-lt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endParaRPr kumimoji="0" lang="lt-LT" altLang="lt-LT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+mj-lt"/>
            </a:endParaRPr>
          </a:p>
          <a:p>
            <a:pPr marL="0" marR="0" lvl="0" indent="539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39750" algn="l"/>
              </a:tabLst>
            </a:pPr>
            <a:endParaRPr kumimoji="0" lang="lt-LT" altLang="lt-LT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00788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800" b="1" dirty="0">
                <a:solidFill>
                  <a:schemeClr val="bg1"/>
                </a:solidFill>
                <a:cs typeface="Calibri" panose="020F0502020204030204" pitchFamily="34" charset="0"/>
              </a:rPr>
              <a:t>SVVP  metinės veiklos rezultatų ataskaitos pristatymas ir tvirtinimas</a:t>
            </a:r>
            <a:endParaRPr lang="lt-LT" sz="28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1BA60E3-9930-A42F-91A6-D539AB65D0AD}"/>
              </a:ext>
            </a:extLst>
          </p:cNvPr>
          <p:cNvSpPr txBox="1"/>
          <p:nvPr/>
        </p:nvSpPr>
        <p:spPr>
          <a:xfrm>
            <a:off x="416224" y="1015664"/>
            <a:ext cx="11506200" cy="43088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lt-LT" sz="2400" dirty="0">
                <a:effectLst/>
                <a:ea typeface="Calibri" panose="020F0502020204030204" pitchFamily="34" charset="0"/>
              </a:rPr>
              <a:t>Pagal </a:t>
            </a:r>
            <a:r>
              <a:rPr lang="lt-LT" sz="2400" b="1" dirty="0">
                <a:effectLst/>
                <a:ea typeface="Calibri" panose="020F0502020204030204" pitchFamily="34" charset="0"/>
              </a:rPr>
              <a:t>1 konkretaus tikslo „Europos integruotas sienų valdymas„</a:t>
            </a:r>
            <a:endParaRPr lang="lt-LT" sz="24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konkretų veiksmą „Parama sienų valdymui (BMVI/2021/SA/158)“ 6 pasienio su Baltarusija užkardose buvo baigta diegti elektroninė sienų stebėjimo sistema; </a:t>
            </a:r>
            <a:endParaRPr lang="lt-LT" sz="24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6 valstybės institucijos tęsė Specialios tranzito schemos (STS) papildomos veiklos sąnaudų projektų įgyvendinimą;</a:t>
            </a:r>
            <a:endParaRPr lang="lt-LT" sz="2400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skirtas finansavimas 6  STS investicijų ir mokymų projektams įgyvendinti.</a:t>
            </a:r>
            <a:endParaRPr lang="lt-LT" sz="2400" dirty="0">
              <a:effectLst/>
              <a:ea typeface="Calibri" panose="020F0502020204030204" pitchFamily="34" charset="0"/>
            </a:endParaRPr>
          </a:p>
          <a:p>
            <a:pPr algn="just"/>
            <a:r>
              <a:rPr lang="lt-LT" sz="2400" dirty="0">
                <a:effectLst/>
                <a:ea typeface="Calibri" panose="020F0502020204030204" pitchFamily="34" charset="0"/>
              </a:rPr>
              <a:t> </a:t>
            </a:r>
          </a:p>
          <a:p>
            <a:pPr marR="198120" algn="just">
              <a:spcBef>
                <a:spcPts val="600"/>
              </a:spcBef>
              <a:spcAft>
                <a:spcPts val="600"/>
              </a:spcAft>
            </a:pPr>
            <a:r>
              <a:rPr lang="lt-LT" sz="2400" i="0" dirty="0">
                <a:effectLst/>
                <a:ea typeface="Calibri" panose="020F0502020204030204" pitchFamily="34" charset="0"/>
              </a:rPr>
              <a:t>Pagal </a:t>
            </a:r>
            <a:r>
              <a:rPr lang="lt-LT" sz="2400" b="1" i="0" dirty="0">
                <a:effectLst/>
                <a:ea typeface="Calibri" panose="020F0502020204030204" pitchFamily="34" charset="0"/>
              </a:rPr>
              <a:t>2 konkretų tikslą</a:t>
            </a:r>
            <a:r>
              <a:rPr lang="lt-LT" sz="2400" i="0" dirty="0">
                <a:effectLst/>
                <a:ea typeface="Calibri" panose="020F0502020204030204" pitchFamily="34" charset="0"/>
              </a:rPr>
              <a:t> </a:t>
            </a:r>
            <a:r>
              <a:rPr lang="lt-LT" sz="2400" b="1" i="0" dirty="0">
                <a:effectLst/>
                <a:ea typeface="Calibri" panose="020F0502020204030204" pitchFamily="34" charset="0"/>
              </a:rPr>
              <a:t>„Bendra vizų politika“</a:t>
            </a:r>
            <a:endParaRPr lang="lt-LT" sz="2400" b="1" i="1" dirty="0">
              <a:effectLst/>
              <a:ea typeface="Calibri" panose="020F0502020204030204" pitchFamily="34" charset="0"/>
            </a:endParaRPr>
          </a:p>
          <a:p>
            <a:pPr marL="342900" lvl="0" indent="-342900" algn="just">
              <a:buFont typeface="Symbol" panose="05050102010706020507" pitchFamily="18" charset="2"/>
              <a:buChar char="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skirtas finansavimas veiklos paramos projektui „Nacionalinės VIS veikla ir techninė priežiūra“. </a:t>
            </a:r>
            <a:endParaRPr lang="lt-LT" sz="2400" dirty="0">
              <a:effectLst/>
              <a:ea typeface="Calibri" panose="020F0502020204030204" pitchFamily="34" charset="0"/>
            </a:endParaRPr>
          </a:p>
          <a:p>
            <a:pPr algn="just"/>
            <a:r>
              <a:rPr lang="lt-LT" sz="2400" dirty="0">
                <a:effectLst/>
                <a:ea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63736959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5BC6B5-89FA-8DBD-C31C-B1D8ECD73E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31EB527A-539C-3CA8-2046-27A89D76071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479AB879-35DA-2346-A1BA-4C9AD3D01BAF}"/>
              </a:ext>
            </a:extLst>
          </p:cNvPr>
          <p:cNvSpPr txBox="1"/>
          <p:nvPr/>
        </p:nvSpPr>
        <p:spPr>
          <a:xfrm>
            <a:off x="0" y="-40509"/>
            <a:ext cx="123386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800" b="1" dirty="0">
                <a:solidFill>
                  <a:schemeClr val="bg1"/>
                </a:solidFill>
                <a:cs typeface="Calibri" panose="020F0502020204030204" pitchFamily="34" charset="0"/>
              </a:rPr>
              <a:t>SVVP  metinės veiklos rezultatų ataskaitos pristatymas ir tvirtinimas</a:t>
            </a:r>
            <a:endParaRPr lang="lt-LT" sz="28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67B00ED-CCE4-CC10-DD4C-EDB2B88003A7}"/>
              </a:ext>
            </a:extLst>
          </p:cNvPr>
          <p:cNvSpPr txBox="1"/>
          <p:nvPr/>
        </p:nvSpPr>
        <p:spPr>
          <a:xfrm>
            <a:off x="209550" y="975154"/>
            <a:ext cx="11772900" cy="49398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198120" algn="just">
              <a:spcBef>
                <a:spcPts val="600"/>
              </a:spcBef>
              <a:spcAft>
                <a:spcPts val="600"/>
              </a:spcAft>
            </a:pPr>
            <a:r>
              <a:rPr lang="lt-LT" sz="2000" i="0" dirty="0">
                <a:effectLst/>
                <a:ea typeface="Calibri" panose="020F0502020204030204" pitchFamily="34" charset="0"/>
              </a:rPr>
              <a:t>Lietuva parengė </a:t>
            </a:r>
            <a:r>
              <a:rPr lang="lt-LT" sz="2000" i="0" u="sng" dirty="0">
                <a:effectLst/>
                <a:ea typeface="Calibri" panose="020F0502020204030204" pitchFamily="34" charset="0"/>
              </a:rPr>
              <a:t>programos pakeitimo projektą </a:t>
            </a:r>
            <a:r>
              <a:rPr lang="lt-LT" sz="2000" i="0" dirty="0">
                <a:effectLst/>
                <a:ea typeface="Calibri" panose="020F0502020204030204" pitchFamily="34" charset="0"/>
              </a:rPr>
              <a:t>(pakeitimo tipas c): "teminės priemonės" ir "neesminio perkėlimo" derinys). Programą reikėjo patikslinti, nes Lietuva gavo SVVP tematinės priemonės finansavimą 2 konkretiems veiksmams įgyvendinti:   </a:t>
            </a:r>
            <a:endParaRPr lang="lt-LT" sz="2000" i="1" dirty="0">
              <a:effectLst/>
              <a:ea typeface="Calibri" panose="020F0502020204030204" pitchFamily="34" charset="0"/>
            </a:endParaRPr>
          </a:p>
          <a:p>
            <a:pPr marL="342900" marR="198120" lvl="0" indent="-342900" algn="just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000" i="0" dirty="0">
                <a:effectLst/>
                <a:ea typeface="Times New Roman" panose="02020603050405020304" pitchFamily="18" charset="0"/>
              </a:rPr>
              <a:t>Parama specialiajai tranzito schemai pagal BMVI reglamento 17 straipsnio 5 dalį, (kvietimas BMVI/2023/SA/1.1.1/001); </a:t>
            </a:r>
            <a:endParaRPr lang="lt-LT" sz="2000" i="1" dirty="0">
              <a:effectLst/>
              <a:ea typeface="Calibri" panose="020F0502020204030204" pitchFamily="34" charset="0"/>
            </a:endParaRPr>
          </a:p>
          <a:p>
            <a:pPr marL="342900" marR="198120" lvl="0" indent="-342900" algn="just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000" i="0" dirty="0">
                <a:effectLst/>
                <a:ea typeface="Calibri" panose="020F0502020204030204" pitchFamily="34" charset="0"/>
              </a:rPr>
              <a:t>Įranga, skirta EBCG nacionaliniams komponentams, įsigytiems pagal BMVI ir perduotiems FRONTEX jos operaciniams pajėgumams didinti pagal Reglamento (ES) 2019/1896 64 straipsnio 14 dalį (kvietimas BMVI/2023-2024/SA/1.2.2/03).  </a:t>
            </a:r>
            <a:endParaRPr lang="en-GB" sz="2000" i="0" dirty="0">
              <a:effectLst/>
              <a:ea typeface="Calibri" panose="020F0502020204030204" pitchFamily="34" charset="0"/>
            </a:endParaRPr>
          </a:p>
          <a:p>
            <a:pPr marL="342900" marR="198120" lvl="0" indent="-342900" algn="just">
              <a:spcBef>
                <a:spcPts val="600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endParaRPr lang="en-GB" sz="2000" dirty="0">
              <a:ea typeface="Calibri" panose="020F0502020204030204" pitchFamily="34" charset="0"/>
            </a:endParaRPr>
          </a:p>
          <a:p>
            <a:pPr marR="198120" algn="just">
              <a:spcBef>
                <a:spcPts val="600"/>
              </a:spcBef>
              <a:spcAft>
                <a:spcPts val="600"/>
              </a:spcAft>
            </a:pP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Per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ataskaitinius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metus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sukurtas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bendras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interneto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portalas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, </a:t>
            </a:r>
            <a:r>
              <a:rPr lang="en-US" sz="2000" i="0" dirty="0" err="1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numatytas</a:t>
            </a:r>
            <a:r>
              <a:rPr lang="en-US" sz="2000" i="0" dirty="0">
                <a:solidFill>
                  <a:srgbClr val="000000"/>
                </a:solidFill>
                <a:effectLst/>
                <a:ea typeface="Calibri" panose="020F0502020204030204" pitchFamily="34" charset="0"/>
              </a:rPr>
              <a:t> BNR 46 (b) str.:</a:t>
            </a:r>
            <a:endParaRPr lang="lt-LT" sz="2000" i="1" dirty="0">
              <a:effectLst/>
              <a:ea typeface="Calibri" panose="020F0502020204030204" pitchFamily="34" charset="0"/>
            </a:endParaRPr>
          </a:p>
          <a:p>
            <a:r>
              <a:rPr lang="lt-LT" sz="2000" u="sng" dirty="0">
                <a:solidFill>
                  <a:srgbClr val="0563C1"/>
                </a:solidFill>
                <a:effectLst/>
                <a:ea typeface="Calibri" panose="020F0502020204030204" pitchFamily="34" charset="0"/>
                <a:hlinkClick r:id="rId3"/>
              </a:rPr>
              <a:t>https://lrv.lt/lt/es-fondu-investicijos-lietuvoje-2021-2027-m/</a:t>
            </a:r>
            <a:endParaRPr lang="lt-LT" sz="2000" dirty="0">
              <a:effectLst/>
              <a:ea typeface="Calibri" panose="020F0502020204030204" pitchFamily="34" charset="0"/>
            </a:endParaRPr>
          </a:p>
          <a:p>
            <a:pPr marR="198120" lvl="0" algn="just">
              <a:spcBef>
                <a:spcPts val="600"/>
              </a:spcBef>
              <a:spcAft>
                <a:spcPts val="600"/>
              </a:spcAft>
            </a:pPr>
            <a:endParaRPr lang="lt-LT" sz="2000" i="1" dirty="0">
              <a:effectLst/>
              <a:ea typeface="Calibri" panose="020F0502020204030204" pitchFamily="34" charset="0"/>
            </a:endParaRPr>
          </a:p>
          <a:p>
            <a:r>
              <a:rPr lang="lt-LT" sz="2000" dirty="0">
                <a:effectLst/>
                <a:ea typeface="Calibri" panose="020F0502020204030204" pitchFamily="34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13593798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blue and white background">
            <a:extLst>
              <a:ext uri="{FF2B5EF4-FFF2-40B4-BE49-F238E27FC236}">
                <a16:creationId xmlns:a16="http://schemas.microsoft.com/office/drawing/2014/main" id="{11FA429A-6ACC-4D58-3F38-700BCE2CB6CA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89"/>
          <a:stretch/>
        </p:blipFill>
        <p:spPr>
          <a:xfrm>
            <a:off x="0" y="1"/>
            <a:ext cx="12192000" cy="76200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0" y="-40509"/>
            <a:ext cx="1233864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lt-LT" sz="2800" b="1" dirty="0">
                <a:solidFill>
                  <a:schemeClr val="bg1"/>
                </a:solidFill>
                <a:cs typeface="Calibri" panose="020F0502020204030204" pitchFamily="34" charset="0"/>
              </a:rPr>
              <a:t>VSF metinės veiklos rezultatų ataskaitos pristatymas ir tvirtinimas</a:t>
            </a:r>
            <a:endParaRPr lang="lt-LT" sz="2800" dirty="0">
              <a:solidFill>
                <a:schemeClr val="bg1"/>
              </a:solidFill>
            </a:endParaRPr>
          </a:p>
          <a:p>
            <a:endParaRPr lang="lt-LT" dirty="0">
              <a:solidFill>
                <a:schemeClr val="bg1"/>
              </a:solidFill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6FA3D0C-9F18-AB7B-29EB-5506532A2B55}"/>
              </a:ext>
            </a:extLst>
          </p:cNvPr>
          <p:cNvSpPr txBox="1"/>
          <p:nvPr/>
        </p:nvSpPr>
        <p:spPr>
          <a:xfrm>
            <a:off x="266700" y="628233"/>
            <a:ext cx="11925300" cy="56015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5405" algn="just">
              <a:lnSpc>
                <a:spcPts val="1245"/>
              </a:lnSpc>
              <a:spcBef>
                <a:spcPts val="600"/>
              </a:spcBef>
              <a:spcAft>
                <a:spcPts val="600"/>
              </a:spcAft>
            </a:pPr>
            <a:endParaRPr lang="lt-LT" sz="2400" dirty="0">
              <a:effectLst/>
              <a:ea typeface="Calibri" panose="020F0502020204030204" pitchFamily="34" charset="0"/>
            </a:endParaRPr>
          </a:p>
          <a:p>
            <a:pPr indent="457200" algn="just">
              <a:spcBef>
                <a:spcPts val="600"/>
              </a:spcBef>
              <a:spcAft>
                <a:spcPts val="600"/>
              </a:spcAft>
            </a:pPr>
            <a:r>
              <a:rPr lang="lt-LT" sz="2400" dirty="0">
                <a:effectLst/>
                <a:ea typeface="Calibri" panose="020F0502020204030204" pitchFamily="34" charset="0"/>
              </a:rPr>
              <a:t>Ataskaitiniais metais (2022-07-01–2023-06-30) </a:t>
            </a:r>
            <a:r>
              <a:rPr lang="lt-LT" sz="2400" u="sng" dirty="0">
                <a:effectLst/>
                <a:ea typeface="Calibri" panose="020F0502020204030204" pitchFamily="34" charset="0"/>
              </a:rPr>
              <a:t>buvo patvirtinta VSF programa</a:t>
            </a:r>
            <a:r>
              <a:rPr lang="lt-LT" sz="2400" dirty="0">
                <a:effectLst/>
                <a:ea typeface="Calibri" panose="020F0502020204030204" pitchFamily="34" charset="0"/>
              </a:rPr>
              <a:t>, buvo rengiamasi VSF 2021–2027 m. programos įgyvendinimui, nebuvo pasirašyta projektų  sutarčių:</a:t>
            </a:r>
          </a:p>
          <a:p>
            <a:pPr lvl="0" indent="457200" algn="just">
              <a:spcBef>
                <a:spcPts val="595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buvo įsteigtas Stebėsenos komitetas, kurio pagrindinė funkcija yra atlikti SVVP ir VSF programų įgyvendinimo ir pažangos priežiūrą;</a:t>
            </a:r>
          </a:p>
          <a:p>
            <a:pPr lvl="0" indent="457200" algn="just">
              <a:spcBef>
                <a:spcPts val="595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buvo parengtas valdymo ir kontrolės sistemos aprašymas;</a:t>
            </a:r>
          </a:p>
          <a:p>
            <a:pPr lvl="0" indent="457200" algn="just">
              <a:spcBef>
                <a:spcPts val="595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buvo baigiami rengti VSF 2021–2027 m. programos įgyvendinimui reikalingi nacionaliniai teisės aktai; </a:t>
            </a:r>
          </a:p>
          <a:p>
            <a:pPr lvl="0" indent="457200" algn="just">
              <a:spcBef>
                <a:spcPts val="595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400" dirty="0">
                <a:effectLst/>
                <a:ea typeface="Times New Roman" panose="02020603050405020304" pitchFamily="18" charset="0"/>
              </a:rPr>
              <a:t>buvo vykdomi BNR 69 straipsnio 8 dalyje nurodytos elektroninio keitimosi duomenimis sistemos sukūrimo darbai;</a:t>
            </a:r>
          </a:p>
          <a:p>
            <a:pPr lvl="0" indent="457200" algn="just">
              <a:spcBef>
                <a:spcPts val="595"/>
              </a:spcBef>
              <a:spcAft>
                <a:spcPts val="600"/>
              </a:spcAft>
              <a:buFont typeface="Times New Roman" panose="02020603050405020304" pitchFamily="18" charset="0"/>
              <a:buChar char="-"/>
            </a:pPr>
            <a:r>
              <a:rPr lang="lt-LT" sz="2400" dirty="0">
                <a:effectLst/>
                <a:ea typeface="Calibri" panose="020F0502020204030204" pitchFamily="34" charset="0"/>
              </a:rPr>
              <a:t>buvo suorganizuotas renginys pareiškėjams, informacijos sklaida interneto svetainėse ir socialiniuose tinkluose, sukurtas bendras interneto portalas, numatytas BNR 46 (b) str. </a:t>
            </a:r>
            <a:r>
              <a:rPr lang="lt-LT" sz="2400" u="sng" dirty="0">
                <a:solidFill>
                  <a:srgbClr val="0000FF"/>
                </a:solidFill>
                <a:effectLst/>
                <a:ea typeface="Calibri" panose="020F0502020204030204" pitchFamily="34" charset="0"/>
                <a:hlinkClick r:id="rId4"/>
              </a:rPr>
              <a:t>https://lrv.lt/lt/es-fondu-investicijos-lietuvoje-2021-2027-m/</a:t>
            </a:r>
            <a:r>
              <a:rPr lang="lt-LT" sz="2400" dirty="0">
                <a:effectLst/>
                <a:ea typeface="Calibri" panose="020F0502020204030204" pitchFamily="34" charset="0"/>
              </a:rPr>
              <a:t> . </a:t>
            </a:r>
            <a:endParaRPr lang="lt-LT" sz="2400" dirty="0"/>
          </a:p>
        </p:txBody>
      </p:sp>
    </p:spTree>
    <p:extLst>
      <p:ext uri="{BB962C8B-B14F-4D97-AF65-F5344CB8AC3E}">
        <p14:creationId xmlns:p14="http://schemas.microsoft.com/office/powerpoint/2010/main" val="25627513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1514</TotalTime>
  <Words>2175</Words>
  <Application>Microsoft Office PowerPoint</Application>
  <PresentationFormat>Widescreen</PresentationFormat>
  <Paragraphs>407</Paragraphs>
  <Slides>18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5" baseType="lpstr">
      <vt:lpstr>Arial</vt:lpstr>
      <vt:lpstr>Calibri</vt:lpstr>
      <vt:lpstr>Calibri Light</vt:lpstr>
      <vt:lpstr>Nurito</vt:lpstr>
      <vt:lpstr>Symbol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Renata St</dc:creator>
  <cp:lastModifiedBy>Violeta Plotnikovienė</cp:lastModifiedBy>
  <cp:revision>74</cp:revision>
  <dcterms:created xsi:type="dcterms:W3CDTF">2023-08-21T19:27:35Z</dcterms:created>
  <dcterms:modified xsi:type="dcterms:W3CDTF">2024-02-13T12:48:43Z</dcterms:modified>
</cp:coreProperties>
</file>