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56" r:id="rId2"/>
    <p:sldId id="300" r:id="rId3"/>
    <p:sldId id="264" r:id="rId4"/>
    <p:sldId id="332" r:id="rId5"/>
    <p:sldId id="334" r:id="rId6"/>
    <p:sldId id="292" r:id="rId7"/>
    <p:sldId id="339" r:id="rId8"/>
    <p:sldId id="341" r:id="rId9"/>
    <p:sldId id="338" r:id="rId10"/>
    <p:sldId id="348" r:id="rId11"/>
    <p:sldId id="317" r:id="rId12"/>
    <p:sldId id="343" r:id="rId13"/>
    <p:sldId id="344" r:id="rId14"/>
    <p:sldId id="342" r:id="rId15"/>
    <p:sldId id="349" r:id="rId16"/>
    <p:sldId id="345" r:id="rId17"/>
    <p:sldId id="346" r:id="rId18"/>
    <p:sldId id="347" r:id="rId19"/>
    <p:sldId id="321" r:id="rId20"/>
    <p:sldId id="325" r:id="rId21"/>
    <p:sldId id="323" r:id="rId22"/>
    <p:sldId id="280" r:id="rId23"/>
    <p:sldId id="350" r:id="rId24"/>
    <p:sldId id="324" r:id="rId25"/>
    <p:sldId id="326" r:id="rId26"/>
    <p:sldId id="327" r:id="rId27"/>
    <p:sldId id="351" r:id="rId28"/>
  </p:sldIdLst>
  <p:sldSz cx="12192000" cy="6858000"/>
  <p:notesSz cx="6797675" cy="987425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Edita" initials="E" lastIdx="4" clrIdx="0">
    <p:extLst>
      <p:ext uri="{19B8F6BF-5375-455C-9EA6-DF929625EA0E}">
        <p15:presenceInfo xmlns:p15="http://schemas.microsoft.com/office/powerpoint/2012/main" userId="Edita" providerId="None"/>
      </p:ext>
    </p:extLst>
  </p:cmAuthor>
  <p:cmAuthor id="2" name="Lina Šemetulskytė" initials="LŠ" lastIdx="11" clrIdx="1">
    <p:extLst>
      <p:ext uri="{19B8F6BF-5375-455C-9EA6-DF929625EA0E}">
        <p15:presenceInfo xmlns:p15="http://schemas.microsoft.com/office/powerpoint/2012/main" userId="S-1-5-21-4209697224-3871758227-447121003-11006"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3E90"/>
    <a:srgbClr val="243E8F"/>
    <a:srgbClr val="0066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Vidutinis stilius 2 – paryškinimas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82876" autoAdjust="0"/>
  </p:normalViewPr>
  <p:slideViewPr>
    <p:cSldViewPr snapToGrid="0">
      <p:cViewPr varScale="1">
        <p:scale>
          <a:sx n="92" d="100"/>
          <a:sy n="92" d="100"/>
        </p:scale>
        <p:origin x="1314"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commentAuthors" Target="commentAuthor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5427"/>
          </a:xfrm>
          <a:prstGeom prst="rect">
            <a:avLst/>
          </a:prstGeom>
        </p:spPr>
        <p:txBody>
          <a:bodyPr vert="horz" lIns="91440" tIns="45720" rIns="91440" bIns="45720" rtlCol="0"/>
          <a:lstStyle>
            <a:lvl1pPr algn="l">
              <a:defRPr sz="1200"/>
            </a:lvl1pPr>
          </a:lstStyle>
          <a:p>
            <a:endParaRPr lang="lt-LT"/>
          </a:p>
        </p:txBody>
      </p:sp>
      <p:sp>
        <p:nvSpPr>
          <p:cNvPr id="3" name="Date Placeholder 2"/>
          <p:cNvSpPr>
            <a:spLocks noGrp="1"/>
          </p:cNvSpPr>
          <p:nvPr>
            <p:ph type="dt" idx="1"/>
          </p:nvPr>
        </p:nvSpPr>
        <p:spPr>
          <a:xfrm>
            <a:off x="3850443" y="0"/>
            <a:ext cx="2945659" cy="495427"/>
          </a:xfrm>
          <a:prstGeom prst="rect">
            <a:avLst/>
          </a:prstGeom>
        </p:spPr>
        <p:txBody>
          <a:bodyPr vert="horz" lIns="91440" tIns="45720" rIns="91440" bIns="45720" rtlCol="0"/>
          <a:lstStyle>
            <a:lvl1pPr algn="r">
              <a:defRPr sz="1200"/>
            </a:lvl1pPr>
          </a:lstStyle>
          <a:p>
            <a:fld id="{55C596B8-037D-4338-8BF2-307F87CE6BA5}" type="datetimeFigureOut">
              <a:rPr lang="lt-LT" smtClean="0"/>
              <a:t>2026-02-12</a:t>
            </a:fld>
            <a:endParaRPr lang="lt-LT"/>
          </a:p>
        </p:txBody>
      </p:sp>
      <p:sp>
        <p:nvSpPr>
          <p:cNvPr id="4" name="Slide Image Placeholder 3"/>
          <p:cNvSpPr>
            <a:spLocks noGrp="1" noRot="1" noChangeAspect="1"/>
          </p:cNvSpPr>
          <p:nvPr>
            <p:ph type="sldImg" idx="2"/>
          </p:nvPr>
        </p:nvSpPr>
        <p:spPr>
          <a:xfrm>
            <a:off x="436563" y="1233488"/>
            <a:ext cx="5924550" cy="3333750"/>
          </a:xfrm>
          <a:prstGeom prst="rect">
            <a:avLst/>
          </a:prstGeom>
          <a:noFill/>
          <a:ln w="12700">
            <a:solidFill>
              <a:prstClr val="black"/>
            </a:solidFill>
          </a:ln>
        </p:spPr>
        <p:txBody>
          <a:bodyPr vert="horz" lIns="91440" tIns="45720" rIns="91440" bIns="45720" rtlCol="0" anchor="ctr"/>
          <a:lstStyle/>
          <a:p>
            <a:endParaRPr lang="lt-LT"/>
          </a:p>
        </p:txBody>
      </p:sp>
      <p:sp>
        <p:nvSpPr>
          <p:cNvPr id="5" name="Notes Placeholder 4"/>
          <p:cNvSpPr>
            <a:spLocks noGrp="1"/>
          </p:cNvSpPr>
          <p:nvPr>
            <p:ph type="body" sz="quarter" idx="3"/>
          </p:nvPr>
        </p:nvSpPr>
        <p:spPr>
          <a:xfrm>
            <a:off x="679768" y="4751983"/>
            <a:ext cx="5438140" cy="3887986"/>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t-LT"/>
          </a:p>
        </p:txBody>
      </p:sp>
      <p:sp>
        <p:nvSpPr>
          <p:cNvPr id="6" name="Footer Placeholder 5"/>
          <p:cNvSpPr>
            <a:spLocks noGrp="1"/>
          </p:cNvSpPr>
          <p:nvPr>
            <p:ph type="ftr" sz="quarter" idx="4"/>
          </p:nvPr>
        </p:nvSpPr>
        <p:spPr>
          <a:xfrm>
            <a:off x="0" y="9378824"/>
            <a:ext cx="2945659" cy="495426"/>
          </a:xfrm>
          <a:prstGeom prst="rect">
            <a:avLst/>
          </a:prstGeom>
        </p:spPr>
        <p:txBody>
          <a:bodyPr vert="horz" lIns="91440" tIns="45720" rIns="91440" bIns="45720" rtlCol="0" anchor="b"/>
          <a:lstStyle>
            <a:lvl1pPr algn="l">
              <a:defRPr sz="1200"/>
            </a:lvl1pPr>
          </a:lstStyle>
          <a:p>
            <a:endParaRPr lang="lt-LT"/>
          </a:p>
        </p:txBody>
      </p:sp>
      <p:sp>
        <p:nvSpPr>
          <p:cNvPr id="7" name="Slide Number Placeholder 6"/>
          <p:cNvSpPr>
            <a:spLocks noGrp="1"/>
          </p:cNvSpPr>
          <p:nvPr>
            <p:ph type="sldNum" sz="quarter" idx="5"/>
          </p:nvPr>
        </p:nvSpPr>
        <p:spPr>
          <a:xfrm>
            <a:off x="3850443" y="9378824"/>
            <a:ext cx="2945659" cy="495426"/>
          </a:xfrm>
          <a:prstGeom prst="rect">
            <a:avLst/>
          </a:prstGeom>
        </p:spPr>
        <p:txBody>
          <a:bodyPr vert="horz" lIns="91440" tIns="45720" rIns="91440" bIns="45720" rtlCol="0" anchor="b"/>
          <a:lstStyle>
            <a:lvl1pPr algn="r">
              <a:defRPr sz="1200"/>
            </a:lvl1pPr>
          </a:lstStyle>
          <a:p>
            <a:fld id="{43C2751C-ED95-4C68-867E-B80FFA5E2AE0}" type="slidenum">
              <a:rPr lang="lt-LT" smtClean="0"/>
              <a:t>‹#›</a:t>
            </a:fld>
            <a:endParaRPr lang="lt-LT"/>
          </a:p>
        </p:txBody>
      </p:sp>
    </p:spTree>
    <p:extLst>
      <p:ext uri="{BB962C8B-B14F-4D97-AF65-F5344CB8AC3E}">
        <p14:creationId xmlns:p14="http://schemas.microsoft.com/office/powerpoint/2010/main" val="7291263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3C2751C-ED95-4C68-867E-B80FFA5E2AE0}" type="slidenum">
              <a:rPr lang="lt-LT" smtClean="0"/>
              <a:t>1</a:t>
            </a:fld>
            <a:endParaRPr lang="lt-LT"/>
          </a:p>
        </p:txBody>
      </p:sp>
    </p:spTree>
    <p:extLst>
      <p:ext uri="{BB962C8B-B14F-4D97-AF65-F5344CB8AC3E}">
        <p14:creationId xmlns:p14="http://schemas.microsoft.com/office/powerpoint/2010/main" val="21690204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kaidrės vaizdo vietos rezervavimo ženklas 1"/>
          <p:cNvSpPr>
            <a:spLocks noGrp="1" noRot="1" noChangeAspect="1"/>
          </p:cNvSpPr>
          <p:nvPr>
            <p:ph type="sldImg"/>
          </p:nvPr>
        </p:nvSpPr>
        <p:spPr/>
      </p:sp>
      <p:sp>
        <p:nvSpPr>
          <p:cNvPr id="3" name="Pastabų vietos rezervavimo ženklas 2"/>
          <p:cNvSpPr>
            <a:spLocks noGrp="1"/>
          </p:cNvSpPr>
          <p:nvPr>
            <p:ph type="body" idx="1"/>
          </p:nvPr>
        </p:nvSpPr>
        <p:spPr/>
        <p:txBody>
          <a:bodyPr/>
          <a:lstStyle/>
          <a:p>
            <a:endParaRPr lang="en-US" dirty="0"/>
          </a:p>
        </p:txBody>
      </p:sp>
      <p:sp>
        <p:nvSpPr>
          <p:cNvPr id="4" name="Skaidrės numerio vietos rezervavimo ženklas 3"/>
          <p:cNvSpPr>
            <a:spLocks noGrp="1"/>
          </p:cNvSpPr>
          <p:nvPr>
            <p:ph type="sldNum" sz="quarter" idx="5"/>
          </p:nvPr>
        </p:nvSpPr>
        <p:spPr/>
        <p:txBody>
          <a:bodyPr/>
          <a:lstStyle/>
          <a:p>
            <a:fld id="{43C2751C-ED95-4C68-867E-B80FFA5E2AE0}" type="slidenum">
              <a:rPr lang="lt-LT" smtClean="0"/>
              <a:t>2</a:t>
            </a:fld>
            <a:endParaRPr lang="lt-LT"/>
          </a:p>
        </p:txBody>
      </p:sp>
    </p:spTree>
    <p:extLst>
      <p:ext uri="{BB962C8B-B14F-4D97-AF65-F5344CB8AC3E}">
        <p14:creationId xmlns:p14="http://schemas.microsoft.com/office/powerpoint/2010/main" val="14791505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kaidrės vaizdo vietos rezervavimo ženklas 1"/>
          <p:cNvSpPr>
            <a:spLocks noGrp="1" noRot="1" noChangeAspect="1"/>
          </p:cNvSpPr>
          <p:nvPr>
            <p:ph type="sldImg"/>
          </p:nvPr>
        </p:nvSpPr>
        <p:spPr/>
      </p:sp>
      <p:sp>
        <p:nvSpPr>
          <p:cNvPr id="3" name="Pastabų vietos rezervavimo ženklas 2"/>
          <p:cNvSpPr>
            <a:spLocks noGrp="1"/>
          </p:cNvSpPr>
          <p:nvPr>
            <p:ph type="body" idx="1"/>
          </p:nvPr>
        </p:nvSpPr>
        <p:spPr/>
        <p:txBody>
          <a:bodyPr/>
          <a:lstStyle/>
          <a:p>
            <a:endParaRPr lang="en-US" dirty="0"/>
          </a:p>
        </p:txBody>
      </p:sp>
      <p:sp>
        <p:nvSpPr>
          <p:cNvPr id="4" name="Skaidrės numerio vietos rezervavimo ženklas 3"/>
          <p:cNvSpPr>
            <a:spLocks noGrp="1"/>
          </p:cNvSpPr>
          <p:nvPr>
            <p:ph type="sldNum" sz="quarter" idx="5"/>
          </p:nvPr>
        </p:nvSpPr>
        <p:spPr/>
        <p:txBody>
          <a:bodyPr/>
          <a:lstStyle/>
          <a:p>
            <a:fld id="{43C2751C-ED95-4C68-867E-B80FFA5E2AE0}" type="slidenum">
              <a:rPr lang="lt-LT" smtClean="0"/>
              <a:t>3</a:t>
            </a:fld>
            <a:endParaRPr lang="lt-LT"/>
          </a:p>
        </p:txBody>
      </p:sp>
    </p:spTree>
    <p:extLst>
      <p:ext uri="{BB962C8B-B14F-4D97-AF65-F5344CB8AC3E}">
        <p14:creationId xmlns:p14="http://schemas.microsoft.com/office/powerpoint/2010/main" val="21376776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4177C2-FD55-F5C6-7CCE-2B9CF61B91EC}"/>
            </a:ext>
          </a:extLst>
        </p:cNvPr>
        <p:cNvGrpSpPr/>
        <p:nvPr/>
      </p:nvGrpSpPr>
      <p:grpSpPr>
        <a:xfrm>
          <a:off x="0" y="0"/>
          <a:ext cx="0" cy="0"/>
          <a:chOff x="0" y="0"/>
          <a:chExt cx="0" cy="0"/>
        </a:xfrm>
      </p:grpSpPr>
      <p:sp>
        <p:nvSpPr>
          <p:cNvPr id="2" name="Skaidrės vaizdo vietos rezervavimo ženklas 1">
            <a:extLst>
              <a:ext uri="{FF2B5EF4-FFF2-40B4-BE49-F238E27FC236}">
                <a16:creationId xmlns:a16="http://schemas.microsoft.com/office/drawing/2014/main" id="{803AA59E-1C9E-502A-33C7-1BEDFFAA1286}"/>
              </a:ext>
            </a:extLst>
          </p:cNvPr>
          <p:cNvSpPr>
            <a:spLocks noGrp="1" noRot="1" noChangeAspect="1"/>
          </p:cNvSpPr>
          <p:nvPr>
            <p:ph type="sldImg"/>
          </p:nvPr>
        </p:nvSpPr>
        <p:spPr/>
      </p:sp>
      <p:sp>
        <p:nvSpPr>
          <p:cNvPr id="3" name="Pastabų vietos rezervavimo ženklas 2">
            <a:extLst>
              <a:ext uri="{FF2B5EF4-FFF2-40B4-BE49-F238E27FC236}">
                <a16:creationId xmlns:a16="http://schemas.microsoft.com/office/drawing/2014/main" id="{539DF48B-5B9B-CEA7-9BDD-EF886D57D40A}"/>
              </a:ext>
            </a:extLst>
          </p:cNvPr>
          <p:cNvSpPr>
            <a:spLocks noGrp="1"/>
          </p:cNvSpPr>
          <p:nvPr>
            <p:ph type="body" idx="1"/>
          </p:nvPr>
        </p:nvSpPr>
        <p:spPr/>
        <p:txBody>
          <a:bodyPr/>
          <a:lstStyle/>
          <a:p>
            <a:endParaRPr lang="lt-LT" dirty="0"/>
          </a:p>
        </p:txBody>
      </p:sp>
      <p:sp>
        <p:nvSpPr>
          <p:cNvPr id="4" name="Skaidrės numerio vietos rezervavimo ženklas 3">
            <a:extLst>
              <a:ext uri="{FF2B5EF4-FFF2-40B4-BE49-F238E27FC236}">
                <a16:creationId xmlns:a16="http://schemas.microsoft.com/office/drawing/2014/main" id="{278B3E6A-7415-6A7A-56F0-13DA1EA13D82}"/>
              </a:ext>
            </a:extLst>
          </p:cNvPr>
          <p:cNvSpPr>
            <a:spLocks noGrp="1"/>
          </p:cNvSpPr>
          <p:nvPr>
            <p:ph type="sldNum" sz="quarter" idx="5"/>
          </p:nvPr>
        </p:nvSpPr>
        <p:spPr/>
        <p:txBody>
          <a:bodyPr/>
          <a:lstStyle/>
          <a:p>
            <a:fld id="{43C2751C-ED95-4C68-867E-B80FFA5E2AE0}" type="slidenum">
              <a:rPr lang="lt-LT" smtClean="0"/>
              <a:t>4</a:t>
            </a:fld>
            <a:endParaRPr lang="lt-LT"/>
          </a:p>
        </p:txBody>
      </p:sp>
    </p:spTree>
    <p:extLst>
      <p:ext uri="{BB962C8B-B14F-4D97-AF65-F5344CB8AC3E}">
        <p14:creationId xmlns:p14="http://schemas.microsoft.com/office/powerpoint/2010/main" val="12335721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5BF029-BC1D-6149-274E-50A79844E0F0}"/>
            </a:ext>
          </a:extLst>
        </p:cNvPr>
        <p:cNvGrpSpPr/>
        <p:nvPr/>
      </p:nvGrpSpPr>
      <p:grpSpPr>
        <a:xfrm>
          <a:off x="0" y="0"/>
          <a:ext cx="0" cy="0"/>
          <a:chOff x="0" y="0"/>
          <a:chExt cx="0" cy="0"/>
        </a:xfrm>
      </p:grpSpPr>
      <p:sp>
        <p:nvSpPr>
          <p:cNvPr id="2" name="Skaidrės vaizdo vietos rezervavimo ženklas 1">
            <a:extLst>
              <a:ext uri="{FF2B5EF4-FFF2-40B4-BE49-F238E27FC236}">
                <a16:creationId xmlns:a16="http://schemas.microsoft.com/office/drawing/2014/main" id="{C9925686-8BAF-22D3-2789-7DE1D7726FA6}"/>
              </a:ext>
            </a:extLst>
          </p:cNvPr>
          <p:cNvSpPr>
            <a:spLocks noGrp="1" noRot="1" noChangeAspect="1"/>
          </p:cNvSpPr>
          <p:nvPr>
            <p:ph type="sldImg"/>
          </p:nvPr>
        </p:nvSpPr>
        <p:spPr/>
      </p:sp>
      <p:sp>
        <p:nvSpPr>
          <p:cNvPr id="3" name="Pastabų vietos rezervavimo ženklas 2">
            <a:extLst>
              <a:ext uri="{FF2B5EF4-FFF2-40B4-BE49-F238E27FC236}">
                <a16:creationId xmlns:a16="http://schemas.microsoft.com/office/drawing/2014/main" id="{4574E1EB-5E37-47CF-7135-4357D71C2501}"/>
              </a:ext>
            </a:extLst>
          </p:cNvPr>
          <p:cNvSpPr>
            <a:spLocks noGrp="1"/>
          </p:cNvSpPr>
          <p:nvPr>
            <p:ph type="body" idx="1"/>
          </p:nvPr>
        </p:nvSpPr>
        <p:spPr/>
        <p:txBody>
          <a:bodyPr/>
          <a:lstStyle/>
          <a:p>
            <a:endParaRPr lang="lt-LT" dirty="0"/>
          </a:p>
        </p:txBody>
      </p:sp>
      <p:sp>
        <p:nvSpPr>
          <p:cNvPr id="4" name="Skaidrės numerio vietos rezervavimo ženklas 3">
            <a:extLst>
              <a:ext uri="{FF2B5EF4-FFF2-40B4-BE49-F238E27FC236}">
                <a16:creationId xmlns:a16="http://schemas.microsoft.com/office/drawing/2014/main" id="{6E1AD1A7-723C-5F6C-B1DD-73360F108339}"/>
              </a:ext>
            </a:extLst>
          </p:cNvPr>
          <p:cNvSpPr>
            <a:spLocks noGrp="1"/>
          </p:cNvSpPr>
          <p:nvPr>
            <p:ph type="sldNum" sz="quarter" idx="5"/>
          </p:nvPr>
        </p:nvSpPr>
        <p:spPr/>
        <p:txBody>
          <a:bodyPr/>
          <a:lstStyle/>
          <a:p>
            <a:fld id="{43C2751C-ED95-4C68-867E-B80FFA5E2AE0}" type="slidenum">
              <a:rPr lang="lt-LT" smtClean="0"/>
              <a:t>5</a:t>
            </a:fld>
            <a:endParaRPr lang="lt-LT"/>
          </a:p>
        </p:txBody>
      </p:sp>
    </p:spTree>
    <p:extLst>
      <p:ext uri="{BB962C8B-B14F-4D97-AF65-F5344CB8AC3E}">
        <p14:creationId xmlns:p14="http://schemas.microsoft.com/office/powerpoint/2010/main" val="7645498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t-LT" dirty="0"/>
          </a:p>
        </p:txBody>
      </p:sp>
      <p:sp>
        <p:nvSpPr>
          <p:cNvPr id="4" name="Slide Number Placeholder 3"/>
          <p:cNvSpPr>
            <a:spLocks noGrp="1"/>
          </p:cNvSpPr>
          <p:nvPr>
            <p:ph type="sldNum" sz="quarter" idx="5"/>
          </p:nvPr>
        </p:nvSpPr>
        <p:spPr/>
        <p:txBody>
          <a:bodyPr/>
          <a:lstStyle/>
          <a:p>
            <a:fld id="{43C2751C-ED95-4C68-867E-B80FFA5E2AE0}" type="slidenum">
              <a:rPr lang="lt-LT" smtClean="0"/>
              <a:t>6</a:t>
            </a:fld>
            <a:endParaRPr lang="lt-LT"/>
          </a:p>
        </p:txBody>
      </p:sp>
    </p:spTree>
    <p:extLst>
      <p:ext uri="{BB962C8B-B14F-4D97-AF65-F5344CB8AC3E}">
        <p14:creationId xmlns:p14="http://schemas.microsoft.com/office/powerpoint/2010/main" val="36376388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3BA587-97A8-6CC0-6068-C072ED3CB0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59AAC32-2F94-3AA4-50A5-B35490135DD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59B48F1-9759-08FD-B20E-6B5AC1A80770}"/>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lt-LT" dirty="0"/>
          </a:p>
        </p:txBody>
      </p:sp>
      <p:sp>
        <p:nvSpPr>
          <p:cNvPr id="4" name="Slide Number Placeholder 3">
            <a:extLst>
              <a:ext uri="{FF2B5EF4-FFF2-40B4-BE49-F238E27FC236}">
                <a16:creationId xmlns:a16="http://schemas.microsoft.com/office/drawing/2014/main" id="{8D4C9488-376B-ABC8-1143-7A66AE5AC466}"/>
              </a:ext>
            </a:extLst>
          </p:cNvPr>
          <p:cNvSpPr>
            <a:spLocks noGrp="1"/>
          </p:cNvSpPr>
          <p:nvPr>
            <p:ph type="sldNum" sz="quarter" idx="5"/>
          </p:nvPr>
        </p:nvSpPr>
        <p:spPr/>
        <p:txBody>
          <a:bodyPr/>
          <a:lstStyle/>
          <a:p>
            <a:fld id="{43C2751C-ED95-4C68-867E-B80FFA5E2AE0}" type="slidenum">
              <a:rPr lang="lt-LT" smtClean="0"/>
              <a:t>7</a:t>
            </a:fld>
            <a:endParaRPr lang="lt-LT"/>
          </a:p>
        </p:txBody>
      </p:sp>
    </p:spTree>
    <p:extLst>
      <p:ext uri="{BB962C8B-B14F-4D97-AF65-F5344CB8AC3E}">
        <p14:creationId xmlns:p14="http://schemas.microsoft.com/office/powerpoint/2010/main" val="7605204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7F481B-CDCF-2D29-03B4-F60025D4C51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C5EF023-FDCF-0119-3FCC-88A8C4B283E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52CF7BF-6612-4C36-DD2B-F0552403DF34}"/>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lt-LT" dirty="0"/>
          </a:p>
        </p:txBody>
      </p:sp>
      <p:sp>
        <p:nvSpPr>
          <p:cNvPr id="4" name="Slide Number Placeholder 3">
            <a:extLst>
              <a:ext uri="{FF2B5EF4-FFF2-40B4-BE49-F238E27FC236}">
                <a16:creationId xmlns:a16="http://schemas.microsoft.com/office/drawing/2014/main" id="{E401AC87-21CD-4763-9E93-6E176955B67A}"/>
              </a:ext>
            </a:extLst>
          </p:cNvPr>
          <p:cNvSpPr>
            <a:spLocks noGrp="1"/>
          </p:cNvSpPr>
          <p:nvPr>
            <p:ph type="sldNum" sz="quarter" idx="5"/>
          </p:nvPr>
        </p:nvSpPr>
        <p:spPr/>
        <p:txBody>
          <a:bodyPr/>
          <a:lstStyle/>
          <a:p>
            <a:fld id="{43C2751C-ED95-4C68-867E-B80FFA5E2AE0}" type="slidenum">
              <a:rPr lang="lt-LT" smtClean="0"/>
              <a:t>8</a:t>
            </a:fld>
            <a:endParaRPr lang="lt-LT"/>
          </a:p>
        </p:txBody>
      </p:sp>
    </p:spTree>
    <p:extLst>
      <p:ext uri="{BB962C8B-B14F-4D97-AF65-F5344CB8AC3E}">
        <p14:creationId xmlns:p14="http://schemas.microsoft.com/office/powerpoint/2010/main" val="394874174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1A8273-3B51-9093-51E4-C31351878B1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0926367-4AB4-8133-2600-EB6CB14A142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2CC0D8A-FAF6-69D8-97B7-025FB5E85B20}"/>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lt-LT" sz="1200" kern="1200" dirty="0">
                <a:solidFill>
                  <a:schemeClr val="tx1"/>
                </a:solidFill>
                <a:effectLst/>
                <a:latin typeface="+mn-lt"/>
                <a:ea typeface="+mn-ea"/>
                <a:cs typeface="+mn-cs"/>
              </a:rPr>
              <a:t>URM prašo išbraukti 3.1.4 projektą iš veiksmų plano, nes dėl vykdomos agresijos prieš Ukrainą įvedus sankcijas RF, jos institucijos neišduoda vizų paslaugų teikėjams iš Lietuvos,  komplikuotas priemonių vežimas per valstybės sieną, nebus galimybės sėkmingai įgyvendinti projektą.  </a:t>
            </a:r>
          </a:p>
          <a:p>
            <a:pPr marL="0" marR="0" lvl="0" indent="0" algn="l" defTabSz="914400" rtl="0" eaLnBrk="1" fontAlgn="auto" latinLnBrk="0" hangingPunct="1">
              <a:lnSpc>
                <a:spcPct val="100000"/>
              </a:lnSpc>
              <a:spcBef>
                <a:spcPts val="0"/>
              </a:spcBef>
              <a:spcAft>
                <a:spcPts val="0"/>
              </a:spcAft>
              <a:buClrTx/>
              <a:buSzTx/>
              <a:buFontTx/>
              <a:buNone/>
              <a:tabLst/>
              <a:defRPr/>
            </a:pPr>
            <a:r>
              <a:rPr lang="lt-LT" sz="1200" kern="1200" dirty="0">
                <a:solidFill>
                  <a:schemeClr val="tx1"/>
                </a:solidFill>
                <a:effectLst/>
                <a:latin typeface="+mn-lt"/>
                <a:ea typeface="+mn-ea"/>
                <a:cs typeface="+mn-cs"/>
              </a:rPr>
              <a:t>LTG </a:t>
            </a:r>
            <a:r>
              <a:rPr lang="lt-LT" sz="1200" kern="1200" dirty="0" err="1">
                <a:solidFill>
                  <a:schemeClr val="tx1"/>
                </a:solidFill>
                <a:effectLst/>
                <a:latin typeface="+mn-lt"/>
                <a:ea typeface="+mn-ea"/>
                <a:cs typeface="+mn-cs"/>
              </a:rPr>
              <a:t>Infra</a:t>
            </a:r>
            <a:r>
              <a:rPr lang="lt-LT" sz="1200" kern="1200" dirty="0">
                <a:solidFill>
                  <a:schemeClr val="tx1"/>
                </a:solidFill>
                <a:effectLst/>
                <a:latin typeface="+mn-lt"/>
                <a:ea typeface="+mn-ea"/>
                <a:cs typeface="+mn-cs"/>
              </a:rPr>
              <a:t> prašo nukelti kvietimo terminą į 2026 m. I </a:t>
            </a:r>
            <a:r>
              <a:rPr lang="lt-LT" sz="1200" kern="1200" dirty="0" err="1">
                <a:solidFill>
                  <a:schemeClr val="tx1"/>
                </a:solidFill>
                <a:effectLst/>
                <a:latin typeface="+mn-lt"/>
                <a:ea typeface="+mn-ea"/>
                <a:cs typeface="+mn-cs"/>
              </a:rPr>
              <a:t>ketv</a:t>
            </a:r>
            <a:r>
              <a:rPr lang="lt-LT" sz="1200" kern="1200" dirty="0">
                <a:solidFill>
                  <a:schemeClr val="tx1"/>
                </a:solidFill>
                <a:effectLst/>
                <a:latin typeface="+mn-lt"/>
                <a:ea typeface="+mn-ea"/>
                <a:cs typeface="+mn-cs"/>
              </a:rPr>
              <a:t>. nes po pirminio techninės specifikacijos derinimo buvo gauta CPVA atstovų pastabų ir techninė specifikacija susijusi su esamais LTGI ryšių ir saugos tinklais bei saugumo reikalavimais, jos koregavimas ir derinimas LTG tinkle užtruko.</a:t>
            </a:r>
          </a:p>
          <a:p>
            <a:pPr marL="0" marR="0" lvl="0" indent="0" algn="l" defTabSz="914400" rtl="0" eaLnBrk="1" fontAlgn="auto" latinLnBrk="0" hangingPunct="1">
              <a:lnSpc>
                <a:spcPct val="100000"/>
              </a:lnSpc>
              <a:spcBef>
                <a:spcPts val="0"/>
              </a:spcBef>
              <a:spcAft>
                <a:spcPts val="0"/>
              </a:spcAft>
              <a:buClrTx/>
              <a:buSzTx/>
              <a:buFontTx/>
              <a:buNone/>
              <a:tabLst/>
              <a:defRPr/>
            </a:pPr>
            <a:r>
              <a:rPr lang="lt-LT" sz="1200" kern="1200" dirty="0">
                <a:solidFill>
                  <a:schemeClr val="tx1"/>
                </a:solidFill>
                <a:effectLst/>
                <a:latin typeface="+mn-lt"/>
                <a:ea typeface="+mn-ea"/>
                <a:cs typeface="+mn-cs"/>
              </a:rPr>
              <a:t>PD prašo padidinti skiriamų lėšų sumą 100 000 Eur 3.3.6 projektui, nes preliminari šarvuotų transporto priemonių vertė – 708 950 Eur</a:t>
            </a:r>
            <a:r>
              <a:rPr lang="en-US" sz="1200" kern="1200" dirty="0">
                <a:solidFill>
                  <a:schemeClr val="tx1"/>
                </a:solidFill>
                <a:effectLst/>
                <a:latin typeface="+mn-lt"/>
                <a:ea typeface="+mn-ea"/>
                <a:cs typeface="+mn-cs"/>
              </a:rPr>
              <a:t> </a:t>
            </a:r>
            <a:endParaRPr lang="lt-LT"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lt-LT"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lt-LT" sz="1200" kern="1200" dirty="0">
              <a:solidFill>
                <a:schemeClr val="tx1"/>
              </a:solidFill>
              <a:effectLst/>
              <a:latin typeface="+mn-lt"/>
              <a:ea typeface="+mn-ea"/>
              <a:cs typeface="+mn-cs"/>
            </a:endParaRPr>
          </a:p>
          <a:p>
            <a:endParaRPr lang="lt-LT" dirty="0"/>
          </a:p>
        </p:txBody>
      </p:sp>
      <p:sp>
        <p:nvSpPr>
          <p:cNvPr id="4" name="Slide Number Placeholder 3">
            <a:extLst>
              <a:ext uri="{FF2B5EF4-FFF2-40B4-BE49-F238E27FC236}">
                <a16:creationId xmlns:a16="http://schemas.microsoft.com/office/drawing/2014/main" id="{9F3D2EA1-02D3-EC26-AAD3-21661C99AF75}"/>
              </a:ext>
            </a:extLst>
          </p:cNvPr>
          <p:cNvSpPr>
            <a:spLocks noGrp="1"/>
          </p:cNvSpPr>
          <p:nvPr>
            <p:ph type="sldNum" sz="quarter" idx="5"/>
          </p:nvPr>
        </p:nvSpPr>
        <p:spPr/>
        <p:txBody>
          <a:bodyPr/>
          <a:lstStyle/>
          <a:p>
            <a:fld id="{43C2751C-ED95-4C68-867E-B80FFA5E2AE0}" type="slidenum">
              <a:rPr lang="lt-LT" smtClean="0"/>
              <a:t>9</a:t>
            </a:fld>
            <a:endParaRPr lang="lt-LT"/>
          </a:p>
        </p:txBody>
      </p:sp>
    </p:spTree>
    <p:extLst>
      <p:ext uri="{BB962C8B-B14F-4D97-AF65-F5344CB8AC3E}">
        <p14:creationId xmlns:p14="http://schemas.microsoft.com/office/powerpoint/2010/main" val="305176859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BE5605-54B8-5496-8458-A47DC5278AE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4DE4AC5-FA80-E263-BB2B-A3CF55A7FE7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D29DD18-BAB8-114B-80E3-7B67F7E1604C}"/>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lt-LT" sz="1200" kern="1200" dirty="0">
                <a:solidFill>
                  <a:schemeClr val="tx1"/>
                </a:solidFill>
                <a:effectLst/>
                <a:latin typeface="+mn-lt"/>
                <a:ea typeface="+mn-ea"/>
                <a:cs typeface="+mn-cs"/>
              </a:rPr>
              <a:t>URM raštu informavo, jog dėl sudėtingos geopolitinės situacijos, optimizavus Specialiosios tranzito schemos darbo organizavimą, nuo Projekto įgyvendinimo pradžios patirtos faktinės išlaidos mažesnės nei planuota. </a:t>
            </a:r>
          </a:p>
          <a:p>
            <a:pPr marL="0" marR="0" lvl="0" indent="0" algn="l" defTabSz="914400" rtl="0" eaLnBrk="1" fontAlgn="auto" latinLnBrk="0" hangingPunct="1">
              <a:lnSpc>
                <a:spcPct val="100000"/>
              </a:lnSpc>
              <a:spcBef>
                <a:spcPts val="0"/>
              </a:spcBef>
              <a:spcAft>
                <a:spcPts val="0"/>
              </a:spcAft>
              <a:buClrTx/>
              <a:buSzTx/>
              <a:buFontTx/>
              <a:buNone/>
              <a:tabLst/>
              <a:defRPr/>
            </a:pPr>
            <a:r>
              <a:rPr lang="lt-LT" sz="1200" kern="1200" dirty="0">
                <a:solidFill>
                  <a:schemeClr val="tx1"/>
                </a:solidFill>
                <a:effectLst/>
                <a:latin typeface="+mn-lt"/>
                <a:ea typeface="+mn-ea"/>
                <a:cs typeface="+mn-cs"/>
              </a:rPr>
              <a:t>VSAT raštu informavo, jog iki 2027 m. gruodžio 31 d. patirs ne mažiau nei  45 259 607,98 Eur išlaidų. Projekto sėkmingam įgyvendinimui trūksta apie 4 871 263,69 Eur. (skiriame 88,56</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pra</a:t>
            </a:r>
            <a:r>
              <a:rPr lang="lt-LT" sz="1200" kern="1200" dirty="0" err="1">
                <a:solidFill>
                  <a:schemeClr val="tx1"/>
                </a:solidFill>
                <a:effectLst/>
                <a:latin typeface="+mn-lt"/>
                <a:ea typeface="+mn-ea"/>
                <a:cs typeface="+mn-cs"/>
              </a:rPr>
              <a:t>šomos</a:t>
            </a:r>
            <a:r>
              <a:rPr lang="lt-LT" sz="1200" kern="1200" dirty="0">
                <a:solidFill>
                  <a:schemeClr val="tx1"/>
                </a:solidFill>
                <a:effectLst/>
                <a:latin typeface="+mn-lt"/>
                <a:ea typeface="+mn-ea"/>
                <a:cs typeface="+mn-cs"/>
              </a:rPr>
              <a:t> sumos).</a:t>
            </a:r>
          </a:p>
          <a:p>
            <a:pPr marL="0" marR="0" lvl="0" indent="0" algn="l" defTabSz="914400" rtl="0" eaLnBrk="1" fontAlgn="auto" latinLnBrk="0" hangingPunct="1">
              <a:lnSpc>
                <a:spcPct val="100000"/>
              </a:lnSpc>
              <a:spcBef>
                <a:spcPts val="0"/>
              </a:spcBef>
              <a:spcAft>
                <a:spcPts val="0"/>
              </a:spcAft>
              <a:buClrTx/>
              <a:buSzTx/>
              <a:buFontTx/>
              <a:buNone/>
              <a:tabLst/>
              <a:defRPr/>
            </a:pPr>
            <a:r>
              <a:rPr lang="lt-LT" sz="1200" kern="1200" dirty="0">
                <a:solidFill>
                  <a:schemeClr val="tx1"/>
                </a:solidFill>
                <a:effectLst/>
                <a:latin typeface="+mn-lt"/>
                <a:ea typeface="+mn-ea"/>
                <a:cs typeface="+mn-cs"/>
              </a:rPr>
              <a:t>IRD raštu informavo, jog sėkmingam projekto įgyvendinimui trūksta 846 tūkst. Eur</a:t>
            </a:r>
          </a:p>
          <a:p>
            <a:endParaRPr lang="lt-LT" dirty="0"/>
          </a:p>
        </p:txBody>
      </p:sp>
      <p:sp>
        <p:nvSpPr>
          <p:cNvPr id="4" name="Slide Number Placeholder 3">
            <a:extLst>
              <a:ext uri="{FF2B5EF4-FFF2-40B4-BE49-F238E27FC236}">
                <a16:creationId xmlns:a16="http://schemas.microsoft.com/office/drawing/2014/main" id="{C818C173-0AB3-F3DF-5FBC-0A47D6547DCC}"/>
              </a:ext>
            </a:extLst>
          </p:cNvPr>
          <p:cNvSpPr>
            <a:spLocks noGrp="1"/>
          </p:cNvSpPr>
          <p:nvPr>
            <p:ph type="sldNum" sz="quarter" idx="5"/>
          </p:nvPr>
        </p:nvSpPr>
        <p:spPr/>
        <p:txBody>
          <a:bodyPr/>
          <a:lstStyle/>
          <a:p>
            <a:fld id="{43C2751C-ED95-4C68-867E-B80FFA5E2AE0}" type="slidenum">
              <a:rPr lang="lt-LT" smtClean="0"/>
              <a:t>10</a:t>
            </a:fld>
            <a:endParaRPr lang="lt-LT"/>
          </a:p>
        </p:txBody>
      </p:sp>
    </p:spTree>
    <p:extLst>
      <p:ext uri="{BB962C8B-B14F-4D97-AF65-F5344CB8AC3E}">
        <p14:creationId xmlns:p14="http://schemas.microsoft.com/office/powerpoint/2010/main" val="37856125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t-LT" dirty="0"/>
          </a:p>
        </p:txBody>
      </p:sp>
      <p:sp>
        <p:nvSpPr>
          <p:cNvPr id="4" name="Slide Number Placeholder 3"/>
          <p:cNvSpPr>
            <a:spLocks noGrp="1"/>
          </p:cNvSpPr>
          <p:nvPr>
            <p:ph type="sldNum" sz="quarter" idx="5"/>
          </p:nvPr>
        </p:nvSpPr>
        <p:spPr/>
        <p:txBody>
          <a:bodyPr/>
          <a:lstStyle/>
          <a:p>
            <a:fld id="{43C2751C-ED95-4C68-867E-B80FFA5E2AE0}" type="slidenum">
              <a:rPr lang="lt-LT" smtClean="0"/>
              <a:t>11</a:t>
            </a:fld>
            <a:endParaRPr lang="lt-LT"/>
          </a:p>
        </p:txBody>
      </p:sp>
    </p:spTree>
    <p:extLst>
      <p:ext uri="{BB962C8B-B14F-4D97-AF65-F5344CB8AC3E}">
        <p14:creationId xmlns:p14="http://schemas.microsoft.com/office/powerpoint/2010/main" val="179340854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kaidrės vaizdo vietos rezervavimo ženklas 1"/>
          <p:cNvSpPr>
            <a:spLocks noGrp="1" noRot="1" noChangeAspect="1"/>
          </p:cNvSpPr>
          <p:nvPr>
            <p:ph type="sldImg"/>
          </p:nvPr>
        </p:nvSpPr>
        <p:spPr/>
      </p:sp>
      <p:sp>
        <p:nvSpPr>
          <p:cNvPr id="3" name="Pastabų vietos rezervavimo ženklas 2"/>
          <p:cNvSpPr>
            <a:spLocks noGrp="1"/>
          </p:cNvSpPr>
          <p:nvPr>
            <p:ph type="body" idx="1"/>
          </p:nvPr>
        </p:nvSpPr>
        <p:spPr/>
        <p:txBody>
          <a:bodyPr/>
          <a:lstStyle/>
          <a:p>
            <a:endParaRPr lang="lt-LT" dirty="0"/>
          </a:p>
        </p:txBody>
      </p:sp>
      <p:sp>
        <p:nvSpPr>
          <p:cNvPr id="4" name="Skaidrės numerio vietos rezervavimo ženklas 3"/>
          <p:cNvSpPr>
            <a:spLocks noGrp="1"/>
          </p:cNvSpPr>
          <p:nvPr>
            <p:ph type="sldNum" sz="quarter" idx="5"/>
          </p:nvPr>
        </p:nvSpPr>
        <p:spPr/>
        <p:txBody>
          <a:bodyPr/>
          <a:lstStyle/>
          <a:p>
            <a:fld id="{43C2751C-ED95-4C68-867E-B80FFA5E2AE0}" type="slidenum">
              <a:rPr lang="lt-LT" smtClean="0"/>
              <a:t>13</a:t>
            </a:fld>
            <a:endParaRPr lang="lt-LT"/>
          </a:p>
        </p:txBody>
      </p:sp>
    </p:spTree>
    <p:extLst>
      <p:ext uri="{BB962C8B-B14F-4D97-AF65-F5344CB8AC3E}">
        <p14:creationId xmlns:p14="http://schemas.microsoft.com/office/powerpoint/2010/main" val="11682494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kaidrės vaizdo vietos rezervavimo ženklas 1"/>
          <p:cNvSpPr>
            <a:spLocks noGrp="1" noRot="1" noChangeAspect="1"/>
          </p:cNvSpPr>
          <p:nvPr>
            <p:ph type="sldImg"/>
          </p:nvPr>
        </p:nvSpPr>
        <p:spPr/>
      </p:sp>
      <p:sp>
        <p:nvSpPr>
          <p:cNvPr id="3" name="Pastabų vietos rezervavimo ženklas 2"/>
          <p:cNvSpPr>
            <a:spLocks noGrp="1"/>
          </p:cNvSpPr>
          <p:nvPr>
            <p:ph type="body" idx="1"/>
          </p:nvPr>
        </p:nvSpPr>
        <p:spPr/>
        <p:txBody>
          <a:bodyPr/>
          <a:lstStyle/>
          <a:p>
            <a:endParaRPr lang="lt-LT" dirty="0"/>
          </a:p>
        </p:txBody>
      </p:sp>
      <p:sp>
        <p:nvSpPr>
          <p:cNvPr id="4" name="Skaidrės numerio vietos rezervavimo ženklas 3"/>
          <p:cNvSpPr>
            <a:spLocks noGrp="1"/>
          </p:cNvSpPr>
          <p:nvPr>
            <p:ph type="sldNum" sz="quarter" idx="5"/>
          </p:nvPr>
        </p:nvSpPr>
        <p:spPr/>
        <p:txBody>
          <a:bodyPr/>
          <a:lstStyle/>
          <a:p>
            <a:fld id="{43C2751C-ED95-4C68-867E-B80FFA5E2AE0}" type="slidenum">
              <a:rPr lang="lt-LT" smtClean="0"/>
              <a:t>14</a:t>
            </a:fld>
            <a:endParaRPr lang="lt-LT"/>
          </a:p>
        </p:txBody>
      </p:sp>
    </p:spTree>
    <p:extLst>
      <p:ext uri="{BB962C8B-B14F-4D97-AF65-F5344CB8AC3E}">
        <p14:creationId xmlns:p14="http://schemas.microsoft.com/office/powerpoint/2010/main" val="37432963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t-LT" dirty="0"/>
          </a:p>
        </p:txBody>
      </p:sp>
      <p:sp>
        <p:nvSpPr>
          <p:cNvPr id="4" name="Slide Number Placeholder 3"/>
          <p:cNvSpPr>
            <a:spLocks noGrp="1"/>
          </p:cNvSpPr>
          <p:nvPr>
            <p:ph type="sldNum" sz="quarter" idx="5"/>
          </p:nvPr>
        </p:nvSpPr>
        <p:spPr/>
        <p:txBody>
          <a:bodyPr/>
          <a:lstStyle/>
          <a:p>
            <a:fld id="{43C2751C-ED95-4C68-867E-B80FFA5E2AE0}" type="slidenum">
              <a:rPr lang="lt-LT" smtClean="0"/>
              <a:t>15</a:t>
            </a:fld>
            <a:endParaRPr lang="lt-LT"/>
          </a:p>
        </p:txBody>
      </p:sp>
    </p:spTree>
    <p:extLst>
      <p:ext uri="{BB962C8B-B14F-4D97-AF65-F5344CB8AC3E}">
        <p14:creationId xmlns:p14="http://schemas.microsoft.com/office/powerpoint/2010/main" val="350245838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3C2751C-ED95-4C68-867E-B80FFA5E2AE0}" type="slidenum">
              <a:rPr lang="lt-LT" smtClean="0"/>
              <a:t>16</a:t>
            </a:fld>
            <a:endParaRPr lang="lt-LT"/>
          </a:p>
        </p:txBody>
      </p:sp>
    </p:spTree>
    <p:extLst>
      <p:ext uri="{BB962C8B-B14F-4D97-AF65-F5344CB8AC3E}">
        <p14:creationId xmlns:p14="http://schemas.microsoft.com/office/powerpoint/2010/main" val="37051376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3C2751C-ED95-4C68-867E-B80FFA5E2AE0}" type="slidenum">
              <a:rPr lang="lt-LT" smtClean="0"/>
              <a:t>17</a:t>
            </a:fld>
            <a:endParaRPr lang="lt-LT"/>
          </a:p>
        </p:txBody>
      </p:sp>
    </p:spTree>
    <p:extLst>
      <p:ext uri="{BB962C8B-B14F-4D97-AF65-F5344CB8AC3E}">
        <p14:creationId xmlns:p14="http://schemas.microsoft.com/office/powerpoint/2010/main" val="385613943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B902C1-3945-6340-617E-69E8ACC839E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483A957-BBD1-DF74-41B6-EE42D7D4161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2D24436-1E68-66CA-ABC2-2B2DBC98B65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575CF52-E69C-7F2C-0B83-FA30434BF79D}"/>
              </a:ext>
            </a:extLst>
          </p:cNvPr>
          <p:cNvSpPr>
            <a:spLocks noGrp="1"/>
          </p:cNvSpPr>
          <p:nvPr>
            <p:ph type="sldNum" sz="quarter" idx="5"/>
          </p:nvPr>
        </p:nvSpPr>
        <p:spPr/>
        <p:txBody>
          <a:bodyPr/>
          <a:lstStyle/>
          <a:p>
            <a:fld id="{43C2751C-ED95-4C68-867E-B80FFA5E2AE0}" type="slidenum">
              <a:rPr lang="lt-LT" smtClean="0"/>
              <a:t>18</a:t>
            </a:fld>
            <a:endParaRPr lang="lt-LT"/>
          </a:p>
        </p:txBody>
      </p:sp>
    </p:spTree>
    <p:extLst>
      <p:ext uri="{BB962C8B-B14F-4D97-AF65-F5344CB8AC3E}">
        <p14:creationId xmlns:p14="http://schemas.microsoft.com/office/powerpoint/2010/main" val="286487576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ECCB29-8D36-3A44-2572-B826E288D6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1F07C1E-D5B2-FAD7-5D0C-86C1D0C4EAE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08BE41B-1520-3724-35F7-1ED76DBB2B8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2C57C50-6BA4-E312-4FC9-DFB9131425C6}"/>
              </a:ext>
            </a:extLst>
          </p:cNvPr>
          <p:cNvSpPr>
            <a:spLocks noGrp="1"/>
          </p:cNvSpPr>
          <p:nvPr>
            <p:ph type="sldNum" sz="quarter" idx="5"/>
          </p:nvPr>
        </p:nvSpPr>
        <p:spPr/>
        <p:txBody>
          <a:bodyPr/>
          <a:lstStyle/>
          <a:p>
            <a:fld id="{43C2751C-ED95-4C68-867E-B80FFA5E2AE0}" type="slidenum">
              <a:rPr lang="lt-LT" smtClean="0"/>
              <a:t>19</a:t>
            </a:fld>
            <a:endParaRPr lang="lt-LT"/>
          </a:p>
        </p:txBody>
      </p:sp>
    </p:spTree>
    <p:extLst>
      <p:ext uri="{BB962C8B-B14F-4D97-AF65-F5344CB8AC3E}">
        <p14:creationId xmlns:p14="http://schemas.microsoft.com/office/powerpoint/2010/main" val="314418975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4796A8-360C-9176-8233-5300D028A3A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F062991-89F0-29A1-3894-DB2C702FBBC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2E1C67E-5798-4D85-46B0-2AE9F1A98A14}"/>
              </a:ext>
            </a:extLst>
          </p:cNvPr>
          <p:cNvSpPr>
            <a:spLocks noGrp="1"/>
          </p:cNvSpPr>
          <p:nvPr>
            <p:ph type="body" idx="1"/>
          </p:nvPr>
        </p:nvSpPr>
        <p:spPr/>
        <p:txBody>
          <a:bodyPr/>
          <a:lstStyle/>
          <a:p>
            <a:endParaRPr lang="lt-LT" dirty="0"/>
          </a:p>
        </p:txBody>
      </p:sp>
      <p:sp>
        <p:nvSpPr>
          <p:cNvPr id="4" name="Slide Number Placeholder 3">
            <a:extLst>
              <a:ext uri="{FF2B5EF4-FFF2-40B4-BE49-F238E27FC236}">
                <a16:creationId xmlns:a16="http://schemas.microsoft.com/office/drawing/2014/main" id="{11A3C49E-3A31-B97C-145E-181AEC132C85}"/>
              </a:ext>
            </a:extLst>
          </p:cNvPr>
          <p:cNvSpPr>
            <a:spLocks noGrp="1"/>
          </p:cNvSpPr>
          <p:nvPr>
            <p:ph type="sldNum" sz="quarter" idx="5"/>
          </p:nvPr>
        </p:nvSpPr>
        <p:spPr/>
        <p:txBody>
          <a:bodyPr/>
          <a:lstStyle/>
          <a:p>
            <a:fld id="{43C2751C-ED95-4C68-867E-B80FFA5E2AE0}" type="slidenum">
              <a:rPr lang="lt-LT" smtClean="0"/>
              <a:t>20</a:t>
            </a:fld>
            <a:endParaRPr lang="lt-LT"/>
          </a:p>
        </p:txBody>
      </p:sp>
    </p:spTree>
    <p:extLst>
      <p:ext uri="{BB962C8B-B14F-4D97-AF65-F5344CB8AC3E}">
        <p14:creationId xmlns:p14="http://schemas.microsoft.com/office/powerpoint/2010/main" val="258877382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570B9-E881-61C0-E4D8-9ED98D2A54A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34147CC-12E8-35E8-16C8-74F8437C6CA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686BDCD-7FD6-B9EA-1BD3-8970749825CE}"/>
              </a:ext>
            </a:extLst>
          </p:cNvPr>
          <p:cNvSpPr>
            <a:spLocks noGrp="1"/>
          </p:cNvSpPr>
          <p:nvPr>
            <p:ph type="body" idx="1"/>
          </p:nvPr>
        </p:nvSpPr>
        <p:spPr/>
        <p:txBody>
          <a:bodyPr/>
          <a:lstStyle/>
          <a:p>
            <a:endParaRPr lang="lt-LT" dirty="0"/>
          </a:p>
        </p:txBody>
      </p:sp>
      <p:sp>
        <p:nvSpPr>
          <p:cNvPr id="4" name="Slide Number Placeholder 3">
            <a:extLst>
              <a:ext uri="{FF2B5EF4-FFF2-40B4-BE49-F238E27FC236}">
                <a16:creationId xmlns:a16="http://schemas.microsoft.com/office/drawing/2014/main" id="{119DD44E-6713-F1AB-446E-E50B934C4C22}"/>
              </a:ext>
            </a:extLst>
          </p:cNvPr>
          <p:cNvSpPr>
            <a:spLocks noGrp="1"/>
          </p:cNvSpPr>
          <p:nvPr>
            <p:ph type="sldNum" sz="quarter" idx="5"/>
          </p:nvPr>
        </p:nvSpPr>
        <p:spPr/>
        <p:txBody>
          <a:bodyPr/>
          <a:lstStyle/>
          <a:p>
            <a:fld id="{43C2751C-ED95-4C68-867E-B80FFA5E2AE0}" type="slidenum">
              <a:rPr lang="lt-LT" smtClean="0"/>
              <a:t>21</a:t>
            </a:fld>
            <a:endParaRPr lang="lt-LT"/>
          </a:p>
        </p:txBody>
      </p:sp>
    </p:spTree>
    <p:extLst>
      <p:ext uri="{BB962C8B-B14F-4D97-AF65-F5344CB8AC3E}">
        <p14:creationId xmlns:p14="http://schemas.microsoft.com/office/powerpoint/2010/main" val="179714543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t-LT" dirty="0"/>
          </a:p>
        </p:txBody>
      </p:sp>
      <p:sp>
        <p:nvSpPr>
          <p:cNvPr id="4" name="Slide Number Placeholder 3"/>
          <p:cNvSpPr>
            <a:spLocks noGrp="1"/>
          </p:cNvSpPr>
          <p:nvPr>
            <p:ph type="sldNum" sz="quarter" idx="5"/>
          </p:nvPr>
        </p:nvSpPr>
        <p:spPr/>
        <p:txBody>
          <a:bodyPr/>
          <a:lstStyle/>
          <a:p>
            <a:fld id="{43C2751C-ED95-4C68-867E-B80FFA5E2AE0}" type="slidenum">
              <a:rPr lang="lt-LT" smtClean="0"/>
              <a:t>22</a:t>
            </a:fld>
            <a:endParaRPr lang="lt-LT"/>
          </a:p>
        </p:txBody>
      </p:sp>
    </p:spTree>
    <p:extLst>
      <p:ext uri="{BB962C8B-B14F-4D97-AF65-F5344CB8AC3E}">
        <p14:creationId xmlns:p14="http://schemas.microsoft.com/office/powerpoint/2010/main" val="171079070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B38068-66D0-572B-C249-1C3A14B456B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8FA83CC-4CFD-8FFC-39C3-76F236B1697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CD43739-4244-06AC-2A1B-C8386969756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19E6EA2-056B-E148-6CE3-7D0F0C7926C0}"/>
              </a:ext>
            </a:extLst>
          </p:cNvPr>
          <p:cNvSpPr>
            <a:spLocks noGrp="1"/>
          </p:cNvSpPr>
          <p:nvPr>
            <p:ph type="sldNum" sz="quarter" idx="5"/>
          </p:nvPr>
        </p:nvSpPr>
        <p:spPr/>
        <p:txBody>
          <a:bodyPr/>
          <a:lstStyle/>
          <a:p>
            <a:fld id="{43C2751C-ED95-4C68-867E-B80FFA5E2AE0}" type="slidenum">
              <a:rPr lang="lt-LT" smtClean="0"/>
              <a:t>23</a:t>
            </a:fld>
            <a:endParaRPr lang="lt-LT"/>
          </a:p>
        </p:txBody>
      </p:sp>
    </p:spTree>
    <p:extLst>
      <p:ext uri="{BB962C8B-B14F-4D97-AF65-F5344CB8AC3E}">
        <p14:creationId xmlns:p14="http://schemas.microsoft.com/office/powerpoint/2010/main" val="57571155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7B6429-ACD8-6E8E-3D2F-CBE41DB3D83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0EC3985-E235-5202-AAD2-04ADCD7E74C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71A0655-CCDA-8DD4-26C1-A1832831544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048C85E-E571-BB89-94C2-C6BF21F8235E}"/>
              </a:ext>
            </a:extLst>
          </p:cNvPr>
          <p:cNvSpPr>
            <a:spLocks noGrp="1"/>
          </p:cNvSpPr>
          <p:nvPr>
            <p:ph type="sldNum" sz="quarter" idx="5"/>
          </p:nvPr>
        </p:nvSpPr>
        <p:spPr/>
        <p:txBody>
          <a:bodyPr/>
          <a:lstStyle/>
          <a:p>
            <a:fld id="{43C2751C-ED95-4C68-867E-B80FFA5E2AE0}" type="slidenum">
              <a:rPr lang="lt-LT" smtClean="0"/>
              <a:t>24</a:t>
            </a:fld>
            <a:endParaRPr lang="lt-LT"/>
          </a:p>
        </p:txBody>
      </p:sp>
    </p:spTree>
    <p:extLst>
      <p:ext uri="{BB962C8B-B14F-4D97-AF65-F5344CB8AC3E}">
        <p14:creationId xmlns:p14="http://schemas.microsoft.com/office/powerpoint/2010/main" val="192593856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7CD437-AFE1-9D89-6AB5-D68B5849AC4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B5ECE55-6D2C-F660-EB01-E6192B883DA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212339D-C007-166F-3DCF-66194593454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F27D92D-7427-B21D-F513-4E177DA14466}"/>
              </a:ext>
            </a:extLst>
          </p:cNvPr>
          <p:cNvSpPr>
            <a:spLocks noGrp="1"/>
          </p:cNvSpPr>
          <p:nvPr>
            <p:ph type="sldNum" sz="quarter" idx="5"/>
          </p:nvPr>
        </p:nvSpPr>
        <p:spPr/>
        <p:txBody>
          <a:bodyPr/>
          <a:lstStyle/>
          <a:p>
            <a:fld id="{43C2751C-ED95-4C68-867E-B80FFA5E2AE0}" type="slidenum">
              <a:rPr lang="lt-LT" smtClean="0"/>
              <a:t>25</a:t>
            </a:fld>
            <a:endParaRPr lang="lt-LT"/>
          </a:p>
        </p:txBody>
      </p:sp>
    </p:spTree>
    <p:extLst>
      <p:ext uri="{BB962C8B-B14F-4D97-AF65-F5344CB8AC3E}">
        <p14:creationId xmlns:p14="http://schemas.microsoft.com/office/powerpoint/2010/main" val="369636431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A0BC44-9092-4D4E-6DAB-5475B837867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8055C2B-AC73-73D0-485D-3BCBD202375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47B6EEB-A6F1-CF53-30AD-2ED431E496B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797DDE7-7E32-ABC2-CF56-856B81B960FF}"/>
              </a:ext>
            </a:extLst>
          </p:cNvPr>
          <p:cNvSpPr>
            <a:spLocks noGrp="1"/>
          </p:cNvSpPr>
          <p:nvPr>
            <p:ph type="sldNum" sz="quarter" idx="5"/>
          </p:nvPr>
        </p:nvSpPr>
        <p:spPr/>
        <p:txBody>
          <a:bodyPr/>
          <a:lstStyle/>
          <a:p>
            <a:fld id="{43C2751C-ED95-4C68-867E-B80FFA5E2AE0}" type="slidenum">
              <a:rPr lang="lt-LT" smtClean="0"/>
              <a:t>26</a:t>
            </a:fld>
            <a:endParaRPr lang="lt-LT"/>
          </a:p>
        </p:txBody>
      </p:sp>
    </p:spTree>
    <p:extLst>
      <p:ext uri="{BB962C8B-B14F-4D97-AF65-F5344CB8AC3E}">
        <p14:creationId xmlns:p14="http://schemas.microsoft.com/office/powerpoint/2010/main" val="94672738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CEE95D-C264-C066-57ED-F77E307F684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B7AE902-C93E-5AC5-25A9-1A5D0C1F899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9B79820-BCC7-9712-524E-78B941FEE2F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C53A214-91FC-1C33-1A2B-8997E9148A5D}"/>
              </a:ext>
            </a:extLst>
          </p:cNvPr>
          <p:cNvSpPr>
            <a:spLocks noGrp="1"/>
          </p:cNvSpPr>
          <p:nvPr>
            <p:ph type="sldNum" sz="quarter" idx="5"/>
          </p:nvPr>
        </p:nvSpPr>
        <p:spPr/>
        <p:txBody>
          <a:bodyPr/>
          <a:lstStyle/>
          <a:p>
            <a:fld id="{43C2751C-ED95-4C68-867E-B80FFA5E2AE0}" type="slidenum">
              <a:rPr lang="lt-LT" smtClean="0"/>
              <a:t>27</a:t>
            </a:fld>
            <a:endParaRPr lang="lt-LT"/>
          </a:p>
        </p:txBody>
      </p:sp>
    </p:spTree>
    <p:extLst>
      <p:ext uri="{BB962C8B-B14F-4D97-AF65-F5344CB8AC3E}">
        <p14:creationId xmlns:p14="http://schemas.microsoft.com/office/powerpoint/2010/main" val="27660295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FFE74D-302D-9EF0-15C9-72526448EB9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34BAE928-4D01-09DC-8831-F8D2D41481E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FC792C-ADAE-1D31-120E-AB14319532D3}"/>
              </a:ext>
            </a:extLst>
          </p:cNvPr>
          <p:cNvSpPr>
            <a:spLocks noGrp="1"/>
          </p:cNvSpPr>
          <p:nvPr>
            <p:ph type="dt" sz="half" idx="10"/>
          </p:nvPr>
        </p:nvSpPr>
        <p:spPr/>
        <p:txBody>
          <a:bodyPr/>
          <a:lstStyle/>
          <a:p>
            <a:fld id="{D292C156-66E5-4E2E-8566-40F2D32CE8C5}" type="datetimeFigureOut">
              <a:rPr lang="en-US" smtClean="0"/>
              <a:t>2/12/2026</a:t>
            </a:fld>
            <a:endParaRPr lang="en-US"/>
          </a:p>
        </p:txBody>
      </p:sp>
      <p:sp>
        <p:nvSpPr>
          <p:cNvPr id="5" name="Footer Placeholder 4">
            <a:extLst>
              <a:ext uri="{FF2B5EF4-FFF2-40B4-BE49-F238E27FC236}">
                <a16:creationId xmlns:a16="http://schemas.microsoft.com/office/drawing/2014/main" id="{093BF9C5-62FC-7F8E-2349-87A6DC6E1C5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E7EC1D4-CE51-B017-CC86-ED81BC734843}"/>
              </a:ext>
            </a:extLst>
          </p:cNvPr>
          <p:cNvSpPr>
            <a:spLocks noGrp="1"/>
          </p:cNvSpPr>
          <p:nvPr>
            <p:ph type="sldNum" sz="quarter" idx="12"/>
          </p:nvPr>
        </p:nvSpPr>
        <p:spPr/>
        <p:txBody>
          <a:bodyPr/>
          <a:lstStyle/>
          <a:p>
            <a:fld id="{440B2088-A515-4DFE-AE2B-FFA223CB4BBE}" type="slidenum">
              <a:rPr lang="en-US" smtClean="0"/>
              <a:t>‹#›</a:t>
            </a:fld>
            <a:endParaRPr lang="en-US"/>
          </a:p>
        </p:txBody>
      </p:sp>
    </p:spTree>
    <p:extLst>
      <p:ext uri="{BB962C8B-B14F-4D97-AF65-F5344CB8AC3E}">
        <p14:creationId xmlns:p14="http://schemas.microsoft.com/office/powerpoint/2010/main" val="172937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4ED15C-7966-7F2F-5B34-40D58639AA3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F034370-0BBC-9C4A-5E18-824B484DD7D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C1C3B45-379F-D122-95BB-FF9550027B02}"/>
              </a:ext>
            </a:extLst>
          </p:cNvPr>
          <p:cNvSpPr>
            <a:spLocks noGrp="1"/>
          </p:cNvSpPr>
          <p:nvPr>
            <p:ph type="dt" sz="half" idx="10"/>
          </p:nvPr>
        </p:nvSpPr>
        <p:spPr/>
        <p:txBody>
          <a:bodyPr/>
          <a:lstStyle/>
          <a:p>
            <a:fld id="{D292C156-66E5-4E2E-8566-40F2D32CE8C5}" type="datetimeFigureOut">
              <a:rPr lang="en-US" smtClean="0"/>
              <a:t>2/12/2026</a:t>
            </a:fld>
            <a:endParaRPr lang="en-US"/>
          </a:p>
        </p:txBody>
      </p:sp>
      <p:sp>
        <p:nvSpPr>
          <p:cNvPr id="5" name="Footer Placeholder 4">
            <a:extLst>
              <a:ext uri="{FF2B5EF4-FFF2-40B4-BE49-F238E27FC236}">
                <a16:creationId xmlns:a16="http://schemas.microsoft.com/office/drawing/2014/main" id="{FDDB187F-9F4D-B168-B563-196F0E4A13F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A6099A8-7D89-4D0C-5D8A-42821DB149B9}"/>
              </a:ext>
            </a:extLst>
          </p:cNvPr>
          <p:cNvSpPr>
            <a:spLocks noGrp="1"/>
          </p:cNvSpPr>
          <p:nvPr>
            <p:ph type="sldNum" sz="quarter" idx="12"/>
          </p:nvPr>
        </p:nvSpPr>
        <p:spPr/>
        <p:txBody>
          <a:bodyPr/>
          <a:lstStyle/>
          <a:p>
            <a:fld id="{440B2088-A515-4DFE-AE2B-FFA223CB4BBE}" type="slidenum">
              <a:rPr lang="en-US" smtClean="0"/>
              <a:t>‹#›</a:t>
            </a:fld>
            <a:endParaRPr lang="en-US"/>
          </a:p>
        </p:txBody>
      </p:sp>
    </p:spTree>
    <p:extLst>
      <p:ext uri="{BB962C8B-B14F-4D97-AF65-F5344CB8AC3E}">
        <p14:creationId xmlns:p14="http://schemas.microsoft.com/office/powerpoint/2010/main" val="27298860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3B458E-DFA5-7865-A0C3-5E3D4398E60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0734450E-DCB6-177C-0724-610AC6CFC52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F840111-1D22-89AF-FF3F-75499B32CE69}"/>
              </a:ext>
            </a:extLst>
          </p:cNvPr>
          <p:cNvSpPr>
            <a:spLocks noGrp="1"/>
          </p:cNvSpPr>
          <p:nvPr>
            <p:ph type="dt" sz="half" idx="10"/>
          </p:nvPr>
        </p:nvSpPr>
        <p:spPr/>
        <p:txBody>
          <a:bodyPr/>
          <a:lstStyle/>
          <a:p>
            <a:fld id="{D292C156-66E5-4E2E-8566-40F2D32CE8C5}" type="datetimeFigureOut">
              <a:rPr lang="en-US" smtClean="0"/>
              <a:t>2/12/2026</a:t>
            </a:fld>
            <a:endParaRPr lang="en-US"/>
          </a:p>
        </p:txBody>
      </p:sp>
      <p:sp>
        <p:nvSpPr>
          <p:cNvPr id="5" name="Footer Placeholder 4">
            <a:extLst>
              <a:ext uri="{FF2B5EF4-FFF2-40B4-BE49-F238E27FC236}">
                <a16:creationId xmlns:a16="http://schemas.microsoft.com/office/drawing/2014/main" id="{3D486C95-5EEC-76BF-3B83-5FE74DB2184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10858F3-3465-9AD7-2FAB-F504E87BBEE9}"/>
              </a:ext>
            </a:extLst>
          </p:cNvPr>
          <p:cNvSpPr>
            <a:spLocks noGrp="1"/>
          </p:cNvSpPr>
          <p:nvPr>
            <p:ph type="sldNum" sz="quarter" idx="12"/>
          </p:nvPr>
        </p:nvSpPr>
        <p:spPr/>
        <p:txBody>
          <a:bodyPr/>
          <a:lstStyle/>
          <a:p>
            <a:fld id="{440B2088-A515-4DFE-AE2B-FFA223CB4BBE}" type="slidenum">
              <a:rPr lang="en-US" smtClean="0"/>
              <a:t>‹#›</a:t>
            </a:fld>
            <a:endParaRPr lang="en-US"/>
          </a:p>
        </p:txBody>
      </p:sp>
    </p:spTree>
    <p:extLst>
      <p:ext uri="{BB962C8B-B14F-4D97-AF65-F5344CB8AC3E}">
        <p14:creationId xmlns:p14="http://schemas.microsoft.com/office/powerpoint/2010/main" val="27987320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6BFEB6-303B-6409-2814-475235E46D5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FF076C9-CA61-00FD-4095-DE8C29F3EB1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2FB107C-4B1F-814D-EEBC-CFF06D1DA3E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B48EACD-DF00-9CDB-A3AA-94F41F012732}"/>
              </a:ext>
            </a:extLst>
          </p:cNvPr>
          <p:cNvSpPr>
            <a:spLocks noGrp="1"/>
          </p:cNvSpPr>
          <p:nvPr>
            <p:ph type="dt" sz="half" idx="10"/>
          </p:nvPr>
        </p:nvSpPr>
        <p:spPr/>
        <p:txBody>
          <a:bodyPr/>
          <a:lstStyle/>
          <a:p>
            <a:fld id="{D292C156-66E5-4E2E-8566-40F2D32CE8C5}" type="datetimeFigureOut">
              <a:rPr lang="en-US" smtClean="0"/>
              <a:t>2/12/2026</a:t>
            </a:fld>
            <a:endParaRPr lang="en-US"/>
          </a:p>
        </p:txBody>
      </p:sp>
      <p:sp>
        <p:nvSpPr>
          <p:cNvPr id="6" name="Footer Placeholder 5">
            <a:extLst>
              <a:ext uri="{FF2B5EF4-FFF2-40B4-BE49-F238E27FC236}">
                <a16:creationId xmlns:a16="http://schemas.microsoft.com/office/drawing/2014/main" id="{73BC5B36-34C5-3CA9-6072-4FEEB9B26CE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F8FD52C-D5CA-F390-EC5D-7882AE9AE08B}"/>
              </a:ext>
            </a:extLst>
          </p:cNvPr>
          <p:cNvSpPr>
            <a:spLocks noGrp="1"/>
          </p:cNvSpPr>
          <p:nvPr>
            <p:ph type="sldNum" sz="quarter" idx="12"/>
          </p:nvPr>
        </p:nvSpPr>
        <p:spPr/>
        <p:txBody>
          <a:bodyPr/>
          <a:lstStyle/>
          <a:p>
            <a:fld id="{440B2088-A515-4DFE-AE2B-FFA223CB4BBE}" type="slidenum">
              <a:rPr lang="en-US" smtClean="0"/>
              <a:t>‹#›</a:t>
            </a:fld>
            <a:endParaRPr lang="en-US"/>
          </a:p>
        </p:txBody>
      </p:sp>
    </p:spTree>
    <p:extLst>
      <p:ext uri="{BB962C8B-B14F-4D97-AF65-F5344CB8AC3E}">
        <p14:creationId xmlns:p14="http://schemas.microsoft.com/office/powerpoint/2010/main" val="34403435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A6B2BD-3EAB-99FC-B799-DAC82ED000EC}"/>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00411D14-96B0-AD1F-E86D-F55B11B9193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7DBC737-FB28-90F2-7524-8391B063383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8DE8365-E7C1-43A6-ADD7-8C910B7ADC7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45253F2-D9EB-BC6F-783C-1F70EDCDE87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F55ED5D4-175F-8160-FCE0-F5C1177E151C}"/>
              </a:ext>
            </a:extLst>
          </p:cNvPr>
          <p:cNvSpPr>
            <a:spLocks noGrp="1"/>
          </p:cNvSpPr>
          <p:nvPr>
            <p:ph type="dt" sz="half" idx="10"/>
          </p:nvPr>
        </p:nvSpPr>
        <p:spPr/>
        <p:txBody>
          <a:bodyPr/>
          <a:lstStyle/>
          <a:p>
            <a:fld id="{D292C156-66E5-4E2E-8566-40F2D32CE8C5}" type="datetimeFigureOut">
              <a:rPr lang="en-US" smtClean="0"/>
              <a:t>2/12/2026</a:t>
            </a:fld>
            <a:endParaRPr lang="en-US"/>
          </a:p>
        </p:txBody>
      </p:sp>
      <p:sp>
        <p:nvSpPr>
          <p:cNvPr id="8" name="Footer Placeholder 7">
            <a:extLst>
              <a:ext uri="{FF2B5EF4-FFF2-40B4-BE49-F238E27FC236}">
                <a16:creationId xmlns:a16="http://schemas.microsoft.com/office/drawing/2014/main" id="{98EC320D-E54E-1CEC-C9FA-ABF8B7DFA15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24B5029-68A8-DFF8-BF50-28B13E2A2891}"/>
              </a:ext>
            </a:extLst>
          </p:cNvPr>
          <p:cNvSpPr>
            <a:spLocks noGrp="1"/>
          </p:cNvSpPr>
          <p:nvPr>
            <p:ph type="sldNum" sz="quarter" idx="12"/>
          </p:nvPr>
        </p:nvSpPr>
        <p:spPr/>
        <p:txBody>
          <a:bodyPr/>
          <a:lstStyle/>
          <a:p>
            <a:fld id="{440B2088-A515-4DFE-AE2B-FFA223CB4BBE}" type="slidenum">
              <a:rPr lang="en-US" smtClean="0"/>
              <a:t>‹#›</a:t>
            </a:fld>
            <a:endParaRPr lang="en-US"/>
          </a:p>
        </p:txBody>
      </p:sp>
    </p:spTree>
    <p:extLst>
      <p:ext uri="{BB962C8B-B14F-4D97-AF65-F5344CB8AC3E}">
        <p14:creationId xmlns:p14="http://schemas.microsoft.com/office/powerpoint/2010/main" val="1277734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875D43-3D49-9285-B34A-B8F0ADA35E58}"/>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7E5977D-297E-121D-3CA3-4F292E4448A5}"/>
              </a:ext>
            </a:extLst>
          </p:cNvPr>
          <p:cNvSpPr>
            <a:spLocks noGrp="1"/>
          </p:cNvSpPr>
          <p:nvPr>
            <p:ph type="dt" sz="half" idx="10"/>
          </p:nvPr>
        </p:nvSpPr>
        <p:spPr/>
        <p:txBody>
          <a:bodyPr/>
          <a:lstStyle/>
          <a:p>
            <a:fld id="{D292C156-66E5-4E2E-8566-40F2D32CE8C5}" type="datetimeFigureOut">
              <a:rPr lang="en-US" smtClean="0"/>
              <a:t>2/12/2026</a:t>
            </a:fld>
            <a:endParaRPr lang="en-US"/>
          </a:p>
        </p:txBody>
      </p:sp>
      <p:sp>
        <p:nvSpPr>
          <p:cNvPr id="4" name="Footer Placeholder 3">
            <a:extLst>
              <a:ext uri="{FF2B5EF4-FFF2-40B4-BE49-F238E27FC236}">
                <a16:creationId xmlns:a16="http://schemas.microsoft.com/office/drawing/2014/main" id="{325B9BEE-79FF-AD61-7BFA-58628BC59675}"/>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D3895E3-05D8-719F-C21A-62BD85470728}"/>
              </a:ext>
            </a:extLst>
          </p:cNvPr>
          <p:cNvSpPr>
            <a:spLocks noGrp="1"/>
          </p:cNvSpPr>
          <p:nvPr>
            <p:ph type="sldNum" sz="quarter" idx="12"/>
          </p:nvPr>
        </p:nvSpPr>
        <p:spPr/>
        <p:txBody>
          <a:bodyPr/>
          <a:lstStyle/>
          <a:p>
            <a:fld id="{440B2088-A515-4DFE-AE2B-FFA223CB4BBE}" type="slidenum">
              <a:rPr lang="en-US" smtClean="0"/>
              <a:t>‹#›</a:t>
            </a:fld>
            <a:endParaRPr lang="en-US"/>
          </a:p>
        </p:txBody>
      </p:sp>
    </p:spTree>
    <p:extLst>
      <p:ext uri="{BB962C8B-B14F-4D97-AF65-F5344CB8AC3E}">
        <p14:creationId xmlns:p14="http://schemas.microsoft.com/office/powerpoint/2010/main" val="14127981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E48DA00-17F7-079C-FE0A-F5C12EFCDC17}"/>
              </a:ext>
            </a:extLst>
          </p:cNvPr>
          <p:cNvSpPr>
            <a:spLocks noGrp="1"/>
          </p:cNvSpPr>
          <p:nvPr>
            <p:ph type="dt" sz="half" idx="10"/>
          </p:nvPr>
        </p:nvSpPr>
        <p:spPr/>
        <p:txBody>
          <a:bodyPr/>
          <a:lstStyle/>
          <a:p>
            <a:fld id="{D292C156-66E5-4E2E-8566-40F2D32CE8C5}" type="datetimeFigureOut">
              <a:rPr lang="en-US" smtClean="0"/>
              <a:t>2/12/2026</a:t>
            </a:fld>
            <a:endParaRPr lang="en-US"/>
          </a:p>
        </p:txBody>
      </p:sp>
      <p:sp>
        <p:nvSpPr>
          <p:cNvPr id="3" name="Footer Placeholder 2">
            <a:extLst>
              <a:ext uri="{FF2B5EF4-FFF2-40B4-BE49-F238E27FC236}">
                <a16:creationId xmlns:a16="http://schemas.microsoft.com/office/drawing/2014/main" id="{10E101F9-6AD8-8E99-01C6-38C6165FE856}"/>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7324CDD-28B5-B9FB-8B34-F7F97F7240DF}"/>
              </a:ext>
            </a:extLst>
          </p:cNvPr>
          <p:cNvSpPr>
            <a:spLocks noGrp="1"/>
          </p:cNvSpPr>
          <p:nvPr>
            <p:ph type="sldNum" sz="quarter" idx="12"/>
          </p:nvPr>
        </p:nvSpPr>
        <p:spPr/>
        <p:txBody>
          <a:bodyPr/>
          <a:lstStyle/>
          <a:p>
            <a:fld id="{440B2088-A515-4DFE-AE2B-FFA223CB4BBE}" type="slidenum">
              <a:rPr lang="en-US" smtClean="0"/>
              <a:t>‹#›</a:t>
            </a:fld>
            <a:endParaRPr lang="en-US"/>
          </a:p>
        </p:txBody>
      </p:sp>
    </p:spTree>
    <p:extLst>
      <p:ext uri="{BB962C8B-B14F-4D97-AF65-F5344CB8AC3E}">
        <p14:creationId xmlns:p14="http://schemas.microsoft.com/office/powerpoint/2010/main" val="2297540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E59C53-F30C-3742-CE46-EA763E2D3A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12654C8-96A6-95F8-8EA1-11D9047BF86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577BE29-DF8E-6C61-BA73-109B54E3611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832E0D1-C32B-A134-FE0E-DB6673B93318}"/>
              </a:ext>
            </a:extLst>
          </p:cNvPr>
          <p:cNvSpPr>
            <a:spLocks noGrp="1"/>
          </p:cNvSpPr>
          <p:nvPr>
            <p:ph type="dt" sz="half" idx="10"/>
          </p:nvPr>
        </p:nvSpPr>
        <p:spPr/>
        <p:txBody>
          <a:bodyPr/>
          <a:lstStyle/>
          <a:p>
            <a:fld id="{D292C156-66E5-4E2E-8566-40F2D32CE8C5}" type="datetimeFigureOut">
              <a:rPr lang="en-US" smtClean="0"/>
              <a:t>2/12/2026</a:t>
            </a:fld>
            <a:endParaRPr lang="en-US"/>
          </a:p>
        </p:txBody>
      </p:sp>
      <p:sp>
        <p:nvSpPr>
          <p:cNvPr id="6" name="Footer Placeholder 5">
            <a:extLst>
              <a:ext uri="{FF2B5EF4-FFF2-40B4-BE49-F238E27FC236}">
                <a16:creationId xmlns:a16="http://schemas.microsoft.com/office/drawing/2014/main" id="{136981EC-09D6-416B-83D1-7424E331FA7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0C645C2-0F55-9599-67E0-C79BE05EB525}"/>
              </a:ext>
            </a:extLst>
          </p:cNvPr>
          <p:cNvSpPr>
            <a:spLocks noGrp="1"/>
          </p:cNvSpPr>
          <p:nvPr>
            <p:ph type="sldNum" sz="quarter" idx="12"/>
          </p:nvPr>
        </p:nvSpPr>
        <p:spPr/>
        <p:txBody>
          <a:bodyPr/>
          <a:lstStyle/>
          <a:p>
            <a:fld id="{440B2088-A515-4DFE-AE2B-FFA223CB4BBE}" type="slidenum">
              <a:rPr lang="en-US" smtClean="0"/>
              <a:t>‹#›</a:t>
            </a:fld>
            <a:endParaRPr lang="en-US"/>
          </a:p>
        </p:txBody>
      </p:sp>
    </p:spTree>
    <p:extLst>
      <p:ext uri="{BB962C8B-B14F-4D97-AF65-F5344CB8AC3E}">
        <p14:creationId xmlns:p14="http://schemas.microsoft.com/office/powerpoint/2010/main" val="29543666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F27602-2710-1FAC-0D6D-0AACD3A653C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9731FBEF-A406-9263-27D5-4DB6E993609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279DF1B5-9F97-9B0E-1EAF-4718547D868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943576B-FF8B-2D3F-78C6-BB2F348BE29E}"/>
              </a:ext>
            </a:extLst>
          </p:cNvPr>
          <p:cNvSpPr>
            <a:spLocks noGrp="1"/>
          </p:cNvSpPr>
          <p:nvPr>
            <p:ph type="dt" sz="half" idx="10"/>
          </p:nvPr>
        </p:nvSpPr>
        <p:spPr/>
        <p:txBody>
          <a:bodyPr/>
          <a:lstStyle/>
          <a:p>
            <a:fld id="{D292C156-66E5-4E2E-8566-40F2D32CE8C5}" type="datetimeFigureOut">
              <a:rPr lang="en-US" smtClean="0"/>
              <a:t>2/12/2026</a:t>
            </a:fld>
            <a:endParaRPr lang="en-US"/>
          </a:p>
        </p:txBody>
      </p:sp>
      <p:sp>
        <p:nvSpPr>
          <p:cNvPr id="6" name="Footer Placeholder 5">
            <a:extLst>
              <a:ext uri="{FF2B5EF4-FFF2-40B4-BE49-F238E27FC236}">
                <a16:creationId xmlns:a16="http://schemas.microsoft.com/office/drawing/2014/main" id="{4BAD89D0-8E48-E8E5-7054-B924B1886CC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7A0D4E7-16D0-16EF-14CB-4B35C8B95300}"/>
              </a:ext>
            </a:extLst>
          </p:cNvPr>
          <p:cNvSpPr>
            <a:spLocks noGrp="1"/>
          </p:cNvSpPr>
          <p:nvPr>
            <p:ph type="sldNum" sz="quarter" idx="12"/>
          </p:nvPr>
        </p:nvSpPr>
        <p:spPr/>
        <p:txBody>
          <a:bodyPr/>
          <a:lstStyle/>
          <a:p>
            <a:fld id="{440B2088-A515-4DFE-AE2B-FFA223CB4BBE}" type="slidenum">
              <a:rPr lang="en-US" smtClean="0"/>
              <a:t>‹#›</a:t>
            </a:fld>
            <a:endParaRPr lang="en-US"/>
          </a:p>
        </p:txBody>
      </p:sp>
    </p:spTree>
    <p:extLst>
      <p:ext uri="{BB962C8B-B14F-4D97-AF65-F5344CB8AC3E}">
        <p14:creationId xmlns:p14="http://schemas.microsoft.com/office/powerpoint/2010/main" val="4967626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B18BF9-AE4B-3635-C3FE-7DEAE2F1BE8D}"/>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09AA089-B377-1539-3FD7-5C6638A1058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AB1983B-5420-2B32-98F7-A52ED52065FC}"/>
              </a:ext>
            </a:extLst>
          </p:cNvPr>
          <p:cNvSpPr>
            <a:spLocks noGrp="1"/>
          </p:cNvSpPr>
          <p:nvPr>
            <p:ph type="dt" sz="half" idx="10"/>
          </p:nvPr>
        </p:nvSpPr>
        <p:spPr/>
        <p:txBody>
          <a:bodyPr/>
          <a:lstStyle/>
          <a:p>
            <a:fld id="{D292C156-66E5-4E2E-8566-40F2D32CE8C5}" type="datetimeFigureOut">
              <a:rPr lang="en-US" smtClean="0"/>
              <a:t>2/12/2026</a:t>
            </a:fld>
            <a:endParaRPr lang="en-US"/>
          </a:p>
        </p:txBody>
      </p:sp>
      <p:sp>
        <p:nvSpPr>
          <p:cNvPr id="5" name="Footer Placeholder 4">
            <a:extLst>
              <a:ext uri="{FF2B5EF4-FFF2-40B4-BE49-F238E27FC236}">
                <a16:creationId xmlns:a16="http://schemas.microsoft.com/office/drawing/2014/main" id="{02884109-2FF7-451D-E898-83A2C46F0C8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89F4D9C-553D-1202-BB4B-4A47D8E2BBF4}"/>
              </a:ext>
            </a:extLst>
          </p:cNvPr>
          <p:cNvSpPr>
            <a:spLocks noGrp="1"/>
          </p:cNvSpPr>
          <p:nvPr>
            <p:ph type="sldNum" sz="quarter" idx="12"/>
          </p:nvPr>
        </p:nvSpPr>
        <p:spPr/>
        <p:txBody>
          <a:bodyPr/>
          <a:lstStyle/>
          <a:p>
            <a:fld id="{440B2088-A515-4DFE-AE2B-FFA223CB4BBE}" type="slidenum">
              <a:rPr lang="en-US" smtClean="0"/>
              <a:t>‹#›</a:t>
            </a:fld>
            <a:endParaRPr lang="en-US"/>
          </a:p>
        </p:txBody>
      </p:sp>
    </p:spTree>
    <p:extLst>
      <p:ext uri="{BB962C8B-B14F-4D97-AF65-F5344CB8AC3E}">
        <p14:creationId xmlns:p14="http://schemas.microsoft.com/office/powerpoint/2010/main" val="1479000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22AC32D-9D2E-0D66-6CE8-C71B6109943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E8CB94FF-9A37-911E-A1A3-14EDB8BD059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E842397-CE39-51D5-3F74-70AEDC54C14F}"/>
              </a:ext>
            </a:extLst>
          </p:cNvPr>
          <p:cNvSpPr>
            <a:spLocks noGrp="1"/>
          </p:cNvSpPr>
          <p:nvPr>
            <p:ph type="dt" sz="half" idx="10"/>
          </p:nvPr>
        </p:nvSpPr>
        <p:spPr/>
        <p:txBody>
          <a:bodyPr/>
          <a:lstStyle/>
          <a:p>
            <a:fld id="{D292C156-66E5-4E2E-8566-40F2D32CE8C5}" type="datetimeFigureOut">
              <a:rPr lang="en-US" smtClean="0"/>
              <a:t>2/12/2026</a:t>
            </a:fld>
            <a:endParaRPr lang="en-US"/>
          </a:p>
        </p:txBody>
      </p:sp>
      <p:sp>
        <p:nvSpPr>
          <p:cNvPr id="5" name="Footer Placeholder 4">
            <a:extLst>
              <a:ext uri="{FF2B5EF4-FFF2-40B4-BE49-F238E27FC236}">
                <a16:creationId xmlns:a16="http://schemas.microsoft.com/office/drawing/2014/main" id="{A7F48C25-7E31-820F-3E45-611444B93D4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E1C59F0-666E-24AC-DD44-4600C90AD480}"/>
              </a:ext>
            </a:extLst>
          </p:cNvPr>
          <p:cNvSpPr>
            <a:spLocks noGrp="1"/>
          </p:cNvSpPr>
          <p:nvPr>
            <p:ph type="sldNum" sz="quarter" idx="12"/>
          </p:nvPr>
        </p:nvSpPr>
        <p:spPr/>
        <p:txBody>
          <a:bodyPr/>
          <a:lstStyle/>
          <a:p>
            <a:fld id="{440B2088-A515-4DFE-AE2B-FFA223CB4BBE}" type="slidenum">
              <a:rPr lang="en-US" smtClean="0"/>
              <a:t>‹#›</a:t>
            </a:fld>
            <a:endParaRPr lang="en-US"/>
          </a:p>
        </p:txBody>
      </p:sp>
    </p:spTree>
    <p:extLst>
      <p:ext uri="{BB962C8B-B14F-4D97-AF65-F5344CB8AC3E}">
        <p14:creationId xmlns:p14="http://schemas.microsoft.com/office/powerpoint/2010/main" val="15631030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9C293A8-3380-AD46-75AF-3858249AE40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A3C193ED-3FEE-183B-0AFA-DAC0D77A6E8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9588385-7BC5-621A-A147-429585F4F99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292C156-66E5-4E2E-8566-40F2D32CE8C5}" type="datetimeFigureOut">
              <a:rPr lang="en-US" smtClean="0"/>
              <a:t>2/12/2026</a:t>
            </a:fld>
            <a:endParaRPr lang="en-US"/>
          </a:p>
        </p:txBody>
      </p:sp>
      <p:sp>
        <p:nvSpPr>
          <p:cNvPr id="5" name="Footer Placeholder 4">
            <a:extLst>
              <a:ext uri="{FF2B5EF4-FFF2-40B4-BE49-F238E27FC236}">
                <a16:creationId xmlns:a16="http://schemas.microsoft.com/office/drawing/2014/main" id="{E08B9389-87CD-F460-5373-505716C886E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948625CA-D961-AE85-7740-153437FBD39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40B2088-A515-4DFE-AE2B-FFA223CB4BBE}" type="slidenum">
              <a:rPr lang="en-US" smtClean="0"/>
              <a:t>‹#›</a:t>
            </a:fld>
            <a:endParaRPr lang="en-US"/>
          </a:p>
        </p:txBody>
      </p:sp>
    </p:spTree>
    <p:extLst>
      <p:ext uri="{BB962C8B-B14F-4D97-AF65-F5344CB8AC3E}">
        <p14:creationId xmlns:p14="http://schemas.microsoft.com/office/powerpoint/2010/main" val="287827150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7"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8" Type="http://schemas.openxmlformats.org/officeDocument/2006/relationships/image" Target="../media/image10.png"/><Relationship Id="rId13" Type="http://schemas.openxmlformats.org/officeDocument/2006/relationships/image" Target="../media/image15.svg"/><Relationship Id="rId18" Type="http://schemas.openxmlformats.org/officeDocument/2006/relationships/image" Target="../media/image20.svg"/><Relationship Id="rId3" Type="http://schemas.openxmlformats.org/officeDocument/2006/relationships/image" Target="../media/image1.jpg"/><Relationship Id="rId21" Type="http://schemas.openxmlformats.org/officeDocument/2006/relationships/image" Target="../media/image23.png"/><Relationship Id="rId7" Type="http://schemas.openxmlformats.org/officeDocument/2006/relationships/image" Target="../media/image9.svg"/><Relationship Id="rId12" Type="http://schemas.openxmlformats.org/officeDocument/2006/relationships/image" Target="../media/image14.png"/><Relationship Id="rId17" Type="http://schemas.openxmlformats.org/officeDocument/2006/relationships/image" Target="../media/image19.png"/><Relationship Id="rId2" Type="http://schemas.openxmlformats.org/officeDocument/2006/relationships/notesSlide" Target="../notesSlides/notesSlide4.xml"/><Relationship Id="rId16" Type="http://schemas.openxmlformats.org/officeDocument/2006/relationships/image" Target="../media/image18.png"/><Relationship Id="rId20" Type="http://schemas.openxmlformats.org/officeDocument/2006/relationships/image" Target="../media/image22.svg"/><Relationship Id="rId1" Type="http://schemas.openxmlformats.org/officeDocument/2006/relationships/slideLayout" Target="../slideLayouts/slideLayout7.xml"/><Relationship Id="rId6" Type="http://schemas.openxmlformats.org/officeDocument/2006/relationships/image" Target="../media/image8.png"/><Relationship Id="rId11" Type="http://schemas.openxmlformats.org/officeDocument/2006/relationships/image" Target="../media/image13.svg"/><Relationship Id="rId5" Type="http://schemas.openxmlformats.org/officeDocument/2006/relationships/image" Target="../media/image7.svg"/><Relationship Id="rId15" Type="http://schemas.openxmlformats.org/officeDocument/2006/relationships/image" Target="../media/image17.svg"/><Relationship Id="rId23" Type="http://schemas.openxmlformats.org/officeDocument/2006/relationships/image" Target="../media/image24.png"/><Relationship Id="rId10" Type="http://schemas.openxmlformats.org/officeDocument/2006/relationships/image" Target="../media/image12.png"/><Relationship Id="rId19" Type="http://schemas.openxmlformats.org/officeDocument/2006/relationships/image" Target="../media/image21.png"/><Relationship Id="rId4" Type="http://schemas.openxmlformats.org/officeDocument/2006/relationships/image" Target="../media/image6.png"/><Relationship Id="rId9" Type="http://schemas.openxmlformats.org/officeDocument/2006/relationships/image" Target="../media/image11.svg"/><Relationship Id="rId14" Type="http://schemas.openxmlformats.org/officeDocument/2006/relationships/image" Target="../media/image16.png"/><Relationship Id="rId22" Type="http://schemas.microsoft.com/office/2007/relationships/hdphoto" Target="../media/hdphoto1.wdp"/></Relationships>
</file>

<file path=ppt/slides/_rels/slide5.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32.svg"/><Relationship Id="rId18" Type="http://schemas.openxmlformats.org/officeDocument/2006/relationships/image" Target="../media/image33.png"/><Relationship Id="rId26" Type="http://schemas.openxmlformats.org/officeDocument/2006/relationships/image" Target="../media/image39.png"/><Relationship Id="rId3" Type="http://schemas.openxmlformats.org/officeDocument/2006/relationships/image" Target="../media/image1.jpg"/><Relationship Id="rId21" Type="http://schemas.openxmlformats.org/officeDocument/2006/relationships/image" Target="../media/image13.svg"/><Relationship Id="rId7" Type="http://schemas.openxmlformats.org/officeDocument/2006/relationships/image" Target="../media/image28.svg"/><Relationship Id="rId12" Type="http://schemas.openxmlformats.org/officeDocument/2006/relationships/image" Target="../media/image31.png"/><Relationship Id="rId17" Type="http://schemas.openxmlformats.org/officeDocument/2006/relationships/image" Target="../media/image11.svg"/><Relationship Id="rId25" Type="http://schemas.openxmlformats.org/officeDocument/2006/relationships/image" Target="../media/image38.png"/><Relationship Id="rId2" Type="http://schemas.openxmlformats.org/officeDocument/2006/relationships/notesSlide" Target="../notesSlides/notesSlide5.xml"/><Relationship Id="rId16" Type="http://schemas.openxmlformats.org/officeDocument/2006/relationships/image" Target="../media/image10.png"/><Relationship Id="rId20"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image" Target="../media/image27.png"/><Relationship Id="rId11" Type="http://schemas.openxmlformats.org/officeDocument/2006/relationships/image" Target="../media/image30.svg"/><Relationship Id="rId24" Type="http://schemas.openxmlformats.org/officeDocument/2006/relationships/image" Target="../media/image37.png"/><Relationship Id="rId5" Type="http://schemas.openxmlformats.org/officeDocument/2006/relationships/image" Target="../media/image26.svg"/><Relationship Id="rId15" Type="http://schemas.openxmlformats.org/officeDocument/2006/relationships/image" Target="../media/image9.svg"/><Relationship Id="rId23" Type="http://schemas.openxmlformats.org/officeDocument/2006/relationships/image" Target="../media/image36.svg"/><Relationship Id="rId10" Type="http://schemas.openxmlformats.org/officeDocument/2006/relationships/image" Target="../media/image29.png"/><Relationship Id="rId19" Type="http://schemas.openxmlformats.org/officeDocument/2006/relationships/image" Target="../media/image34.svg"/><Relationship Id="rId4" Type="http://schemas.openxmlformats.org/officeDocument/2006/relationships/image" Target="../media/image25.png"/><Relationship Id="rId9" Type="http://schemas.openxmlformats.org/officeDocument/2006/relationships/image" Target="../media/image7.svg"/><Relationship Id="rId14" Type="http://schemas.openxmlformats.org/officeDocument/2006/relationships/image" Target="../media/image8.png"/><Relationship Id="rId22" Type="http://schemas.openxmlformats.org/officeDocument/2006/relationships/image" Target="../media/image35.svg"/><Relationship Id="rId27" Type="http://schemas.microsoft.com/office/2007/relationships/hdphoto" Target="../media/hdphoto2.wdp"/></Relationships>
</file>

<file path=ppt/slides/_rels/slide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40.png"/></Relationships>
</file>

<file path=ppt/slides/_rels/slide1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40.png"/></Relationships>
</file>

<file path=ppt/slides/_rels/slide1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40.png"/></Relationships>
</file>

<file path=ppt/slides/_rels/slide1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40.png"/></Relationships>
</file>

<file path=ppt/slides/_rels/slide2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1.xml"/><Relationship Id="rId1" Type="http://schemas.openxmlformats.org/officeDocument/2006/relationships/slideLayout" Target="../slideLayouts/slideLayout7.xml"/><Relationship Id="rId5" Type="http://schemas.openxmlformats.org/officeDocument/2006/relationships/hyperlink" Target="https://www.vsfsvvp.lt/" TargetMode="External"/><Relationship Id="rId4" Type="http://schemas.openxmlformats.org/officeDocument/2006/relationships/hyperlink" Target="https://www.vrm.lrv.lt/"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3.xml"/><Relationship Id="rId1" Type="http://schemas.openxmlformats.org/officeDocument/2006/relationships/slideLayout" Target="../slideLayouts/slideLayout7.xml"/><Relationship Id="rId4" Type="http://schemas.openxmlformats.org/officeDocument/2006/relationships/image" Target="../media/image40.png"/></Relationships>
</file>

<file path=ppt/slides/_rels/slide2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4.xml"/><Relationship Id="rId1" Type="http://schemas.openxmlformats.org/officeDocument/2006/relationships/slideLayout" Target="../slideLayouts/slideLayout7.xml"/><Relationship Id="rId4" Type="http://schemas.openxmlformats.org/officeDocument/2006/relationships/image" Target="../media/image40.png"/></Relationships>
</file>

<file path=ppt/slides/_rels/slide2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5.xml"/><Relationship Id="rId1" Type="http://schemas.openxmlformats.org/officeDocument/2006/relationships/slideLayout" Target="../slideLayouts/slideLayout7.xml"/><Relationship Id="rId4" Type="http://schemas.openxmlformats.org/officeDocument/2006/relationships/image" Target="../media/image40.png"/></Relationships>
</file>

<file path=ppt/slides/_rels/slide2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 blue and white background">
            <a:extLst>
              <a:ext uri="{FF2B5EF4-FFF2-40B4-BE49-F238E27FC236}">
                <a16:creationId xmlns:a16="http://schemas.microsoft.com/office/drawing/2014/main" id="{A95CD3DC-C206-7FB8-992E-62D057CBD18D}"/>
              </a:ext>
            </a:extLst>
          </p:cNvPr>
          <p:cNvPicPr>
            <a:picLocks noChangeAspect="1"/>
          </p:cNvPicPr>
          <p:nvPr/>
        </p:nvPicPr>
        <p:blipFill rotWithShape="1">
          <a:blip r:embed="rId3">
            <a:extLst>
              <a:ext uri="{28A0092B-C50C-407E-A947-70E740481C1C}">
                <a14:useLocalDpi xmlns:a14="http://schemas.microsoft.com/office/drawing/2010/main" val="0"/>
              </a:ext>
            </a:extLst>
          </a:blip>
          <a:srcRect l="6110" t="6111" r="6110" b="6111"/>
          <a:stretch/>
        </p:blipFill>
        <p:spPr>
          <a:xfrm>
            <a:off x="0" y="0"/>
            <a:ext cx="12192000" cy="6858000"/>
          </a:xfrm>
          <a:prstGeom prst="rect">
            <a:avLst/>
          </a:prstGeom>
        </p:spPr>
      </p:pic>
      <p:sp>
        <p:nvSpPr>
          <p:cNvPr id="8" name="TextBox 7">
            <a:extLst>
              <a:ext uri="{FF2B5EF4-FFF2-40B4-BE49-F238E27FC236}">
                <a16:creationId xmlns:a16="http://schemas.microsoft.com/office/drawing/2014/main" id="{F559BF46-771D-5090-F9E4-C892062FED85}"/>
              </a:ext>
            </a:extLst>
          </p:cNvPr>
          <p:cNvSpPr txBox="1"/>
          <p:nvPr/>
        </p:nvSpPr>
        <p:spPr>
          <a:xfrm>
            <a:off x="568829" y="1701752"/>
            <a:ext cx="10780736" cy="3944926"/>
          </a:xfrm>
          <a:prstGeom prst="rect">
            <a:avLst/>
          </a:prstGeom>
          <a:noFill/>
        </p:spPr>
        <p:txBody>
          <a:bodyPr wrap="square" rtlCol="0">
            <a:spAutoFit/>
          </a:bodyPr>
          <a:lstStyle/>
          <a:p>
            <a:pPr algn="ctr">
              <a:lnSpc>
                <a:spcPct val="150000"/>
              </a:lnSpc>
            </a:pPr>
            <a:r>
              <a:rPr lang="lt-LT" sz="2800" b="1" dirty="0">
                <a:solidFill>
                  <a:srgbClr val="243E90"/>
                </a:solidFill>
                <a:latin typeface="+mj-lt"/>
                <a:ea typeface="Calibri" panose="020F0502020204030204" pitchFamily="34" charset="0"/>
                <a:cs typeface="Calibri" panose="020F0502020204030204" pitchFamily="34" charset="0"/>
              </a:rPr>
              <a:t>SIENŲ VALDYMO IR VIZŲ POLITIKOS FINANSINĖS PARAMOS PRIEMONĖS, ĮTRAUKTOS Į INTEGRUOTO SIENŲ VALDYMO FONDĄ, IR </a:t>
            </a:r>
          </a:p>
          <a:p>
            <a:pPr algn="ctr">
              <a:lnSpc>
                <a:spcPct val="150000"/>
              </a:lnSpc>
            </a:pPr>
            <a:r>
              <a:rPr lang="lt-LT" sz="2800" b="1" dirty="0">
                <a:solidFill>
                  <a:srgbClr val="243E90"/>
                </a:solidFill>
                <a:latin typeface="+mj-lt"/>
                <a:ea typeface="Calibri" panose="020F0502020204030204" pitchFamily="34" charset="0"/>
                <a:cs typeface="Calibri" panose="020F0502020204030204" pitchFamily="34" charset="0"/>
              </a:rPr>
              <a:t>VIDAUS SAUGUMO FONDO 2021–2027 M. PROGRAMŲ</a:t>
            </a:r>
          </a:p>
          <a:p>
            <a:pPr algn="ctr">
              <a:lnSpc>
                <a:spcPct val="150000"/>
              </a:lnSpc>
            </a:pPr>
            <a:r>
              <a:rPr lang="lt-LT" sz="2800" b="1" dirty="0">
                <a:solidFill>
                  <a:srgbClr val="243E90"/>
                </a:solidFill>
                <a:latin typeface="+mj-lt"/>
                <a:ea typeface="Calibri" panose="020F0502020204030204" pitchFamily="34" charset="0"/>
                <a:cs typeface="Calibri" panose="020F0502020204030204" pitchFamily="34" charset="0"/>
              </a:rPr>
              <a:t>STEBĖSENOS KOMITETO </a:t>
            </a:r>
          </a:p>
          <a:p>
            <a:pPr algn="ctr">
              <a:lnSpc>
                <a:spcPct val="150000"/>
              </a:lnSpc>
            </a:pPr>
            <a:r>
              <a:rPr lang="lt-LT" sz="2800" b="1" dirty="0">
                <a:solidFill>
                  <a:srgbClr val="243E90"/>
                </a:solidFill>
                <a:latin typeface="+mj-lt"/>
                <a:ea typeface="Calibri" panose="020F0502020204030204" pitchFamily="34" charset="0"/>
                <a:cs typeface="Calibri" panose="020F0502020204030204" pitchFamily="34" charset="0"/>
              </a:rPr>
              <a:t>1</a:t>
            </a:r>
            <a:r>
              <a:rPr lang="en-US" sz="2800" b="1" dirty="0">
                <a:solidFill>
                  <a:srgbClr val="243E90"/>
                </a:solidFill>
                <a:latin typeface="+mj-lt"/>
                <a:ea typeface="Calibri" panose="020F0502020204030204" pitchFamily="34" charset="0"/>
                <a:cs typeface="Calibri" panose="020F0502020204030204" pitchFamily="34" charset="0"/>
              </a:rPr>
              <a:t>6</a:t>
            </a:r>
            <a:r>
              <a:rPr lang="lt-LT" sz="2800" b="1" dirty="0">
                <a:solidFill>
                  <a:srgbClr val="243E90"/>
                </a:solidFill>
                <a:latin typeface="+mj-lt"/>
                <a:ea typeface="Calibri" panose="020F0502020204030204" pitchFamily="34" charset="0"/>
                <a:cs typeface="Calibri" panose="020F0502020204030204" pitchFamily="34" charset="0"/>
              </a:rPr>
              <a:t>-ASIS POSĖDIS</a:t>
            </a:r>
          </a:p>
          <a:p>
            <a:pPr algn="ctr">
              <a:lnSpc>
                <a:spcPct val="150000"/>
              </a:lnSpc>
            </a:pPr>
            <a:endParaRPr lang="en-US" sz="3000" dirty="0">
              <a:solidFill>
                <a:srgbClr val="243E90"/>
              </a:solidFill>
              <a:latin typeface="+mj-lt"/>
            </a:endParaRPr>
          </a:p>
        </p:txBody>
      </p:sp>
      <p:sp>
        <p:nvSpPr>
          <p:cNvPr id="3" name="TextBox 2"/>
          <p:cNvSpPr txBox="1"/>
          <p:nvPr/>
        </p:nvSpPr>
        <p:spPr>
          <a:xfrm>
            <a:off x="4889032" y="5201552"/>
            <a:ext cx="2276008" cy="400110"/>
          </a:xfrm>
          <a:prstGeom prst="rect">
            <a:avLst/>
          </a:prstGeom>
          <a:noFill/>
        </p:spPr>
        <p:txBody>
          <a:bodyPr wrap="none" rtlCol="0">
            <a:spAutoFit/>
          </a:bodyPr>
          <a:lstStyle/>
          <a:p>
            <a:r>
              <a:rPr lang="en-GB" sz="2000" dirty="0">
                <a:solidFill>
                  <a:srgbClr val="243E90"/>
                </a:solidFill>
                <a:latin typeface="Nurito"/>
              </a:rPr>
              <a:t>2026 m. </a:t>
            </a:r>
            <a:r>
              <a:rPr lang="en-US" sz="2000" dirty="0" err="1">
                <a:solidFill>
                  <a:srgbClr val="243E90"/>
                </a:solidFill>
                <a:latin typeface="Nurito"/>
              </a:rPr>
              <a:t>vasario</a:t>
            </a:r>
            <a:r>
              <a:rPr lang="lt-LT" sz="2000" dirty="0">
                <a:solidFill>
                  <a:srgbClr val="243E90"/>
                </a:solidFill>
                <a:latin typeface="Nurito"/>
              </a:rPr>
              <a:t> 6 d.</a:t>
            </a:r>
          </a:p>
        </p:txBody>
      </p:sp>
      <p:grpSp>
        <p:nvGrpSpPr>
          <p:cNvPr id="4" name="Group 3">
            <a:extLst>
              <a:ext uri="{FF2B5EF4-FFF2-40B4-BE49-F238E27FC236}">
                <a16:creationId xmlns:a16="http://schemas.microsoft.com/office/drawing/2014/main" id="{F23626BE-E26F-1DF7-D190-549A7467F50E}"/>
              </a:ext>
            </a:extLst>
          </p:cNvPr>
          <p:cNvGrpSpPr/>
          <p:nvPr/>
        </p:nvGrpSpPr>
        <p:grpSpPr>
          <a:xfrm>
            <a:off x="2108077" y="5501182"/>
            <a:ext cx="7608892" cy="1184148"/>
            <a:chOff x="2108077" y="5501182"/>
            <a:chExt cx="7608892" cy="1184148"/>
          </a:xfrm>
        </p:grpSpPr>
        <p:pic>
          <p:nvPicPr>
            <p:cNvPr id="11" name="Paveikslėlis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08077" y="5762158"/>
              <a:ext cx="2222385" cy="483080"/>
            </a:xfrm>
            <a:prstGeom prst="rect">
              <a:avLst/>
            </a:prstGeom>
          </p:spPr>
        </p:pic>
        <p:pic>
          <p:nvPicPr>
            <p:cNvPr id="13" name="Paveikslėlis 12"/>
            <p:cNvPicPr>
              <a:picLocks noChangeAspect="1"/>
            </p:cNvPicPr>
            <p:nvPr/>
          </p:nvPicPr>
          <p:blipFill>
            <a:blip r:embed="rId5" cstate="email">
              <a:extLst>
                <a:ext uri="{28A0092B-C50C-407E-A947-70E740481C1C}">
                  <a14:useLocalDpi xmlns:a14="http://schemas.microsoft.com/office/drawing/2010/main" val="0"/>
                </a:ext>
              </a:extLst>
            </a:blip>
            <a:stretch>
              <a:fillRect/>
            </a:stretch>
          </p:blipFill>
          <p:spPr>
            <a:xfrm>
              <a:off x="6824999" y="5691694"/>
              <a:ext cx="1308695" cy="624009"/>
            </a:xfrm>
            <a:prstGeom prst="rect">
              <a:avLst/>
            </a:prstGeom>
          </p:spPr>
        </p:pic>
        <p:pic>
          <p:nvPicPr>
            <p:cNvPr id="14" name="Paveikslėlis 1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648638" y="5698599"/>
              <a:ext cx="1068331" cy="986731"/>
            </a:xfrm>
            <a:prstGeom prst="rect">
              <a:avLst/>
            </a:prstGeom>
          </p:spPr>
        </p:pic>
        <p:pic>
          <p:nvPicPr>
            <p:cNvPr id="2" name="Picture 1" descr="A logo with text and a picture of a person&#10;&#10;Description automatically generated">
              <a:extLst>
                <a:ext uri="{FF2B5EF4-FFF2-40B4-BE49-F238E27FC236}">
                  <a16:creationId xmlns:a16="http://schemas.microsoft.com/office/drawing/2014/main" id="{AA1BF240-7DBE-295D-FBA9-6EA5DE726517}"/>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492841" y="5501182"/>
              <a:ext cx="2148840" cy="955675"/>
            </a:xfrm>
            <a:prstGeom prst="rect">
              <a:avLst/>
            </a:prstGeom>
            <a:noFill/>
            <a:ln>
              <a:noFill/>
            </a:ln>
          </p:spPr>
        </p:pic>
      </p:grpSp>
    </p:spTree>
    <p:extLst>
      <p:ext uri="{BB962C8B-B14F-4D97-AF65-F5344CB8AC3E}">
        <p14:creationId xmlns:p14="http://schemas.microsoft.com/office/powerpoint/2010/main" val="42176674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blue and white background">
            <a:extLst>
              <a:ext uri="{FF2B5EF4-FFF2-40B4-BE49-F238E27FC236}">
                <a16:creationId xmlns:a16="http://schemas.microsoft.com/office/drawing/2014/main" id="{11FA429A-6ACC-4D58-3F38-700BCE2CB6CA}"/>
              </a:ext>
            </a:extLst>
          </p:cNvPr>
          <p:cNvPicPr>
            <a:picLocks noChangeAspect="1"/>
          </p:cNvPicPr>
          <p:nvPr/>
        </p:nvPicPr>
        <p:blipFill rotWithShape="1">
          <a:blip r:embed="rId3">
            <a:extLst>
              <a:ext uri="{28A0092B-C50C-407E-A947-70E740481C1C}">
                <a14:useLocalDpi xmlns:a14="http://schemas.microsoft.com/office/drawing/2010/main" val="0"/>
              </a:ext>
            </a:extLst>
          </a:blip>
          <a:srcRect b="88889"/>
          <a:stretch/>
        </p:blipFill>
        <p:spPr>
          <a:xfrm>
            <a:off x="0" y="1"/>
            <a:ext cx="12192000" cy="762000"/>
          </a:xfrm>
          <a:prstGeom prst="rect">
            <a:avLst/>
          </a:prstGeom>
        </p:spPr>
      </p:pic>
      <p:sp>
        <p:nvSpPr>
          <p:cNvPr id="25" name="TextBox 24"/>
          <p:cNvSpPr txBox="1"/>
          <p:nvPr/>
        </p:nvSpPr>
        <p:spPr>
          <a:xfrm>
            <a:off x="-258792" y="-323809"/>
            <a:ext cx="12450792" cy="1085810"/>
          </a:xfrm>
          <a:prstGeom prst="rect">
            <a:avLst/>
          </a:prstGeom>
          <a:noFill/>
        </p:spPr>
        <p:txBody>
          <a:bodyPr wrap="square" rtlCol="0">
            <a:spAutoFit/>
          </a:bodyPr>
          <a:lstStyle/>
          <a:p>
            <a:pPr algn="ctr">
              <a:lnSpc>
                <a:spcPct val="150000"/>
              </a:lnSpc>
            </a:pPr>
            <a:r>
              <a:rPr lang="lt-LT" sz="4800" b="1" dirty="0">
                <a:solidFill>
                  <a:schemeClr val="bg1"/>
                </a:solidFill>
                <a:latin typeface="+mj-lt"/>
                <a:cs typeface="Calibri" panose="020F0502020204030204" pitchFamily="34" charset="0"/>
              </a:rPr>
              <a:t>Darbotvarkė</a:t>
            </a:r>
            <a:endParaRPr lang="lt-LT" sz="4800" dirty="0">
              <a:solidFill>
                <a:schemeClr val="bg1"/>
              </a:solidFill>
              <a:latin typeface="+mj-lt"/>
            </a:endParaRPr>
          </a:p>
        </p:txBody>
      </p:sp>
      <p:sp>
        <p:nvSpPr>
          <p:cNvPr id="3" name="TextBox 2">
            <a:extLst>
              <a:ext uri="{FF2B5EF4-FFF2-40B4-BE49-F238E27FC236}">
                <a16:creationId xmlns:a16="http://schemas.microsoft.com/office/drawing/2014/main" id="{4A866426-5F34-735D-807B-AC4934497700}"/>
              </a:ext>
            </a:extLst>
          </p:cNvPr>
          <p:cNvSpPr txBox="1"/>
          <p:nvPr/>
        </p:nvSpPr>
        <p:spPr>
          <a:xfrm>
            <a:off x="26193" y="691795"/>
            <a:ext cx="12139613" cy="5909310"/>
          </a:xfrm>
          <a:prstGeom prst="rect">
            <a:avLst/>
          </a:prstGeom>
          <a:noFill/>
        </p:spPr>
        <p:txBody>
          <a:bodyPr wrap="square" rtlCol="0">
            <a:spAutoFit/>
          </a:bodyPr>
          <a:lstStyle/>
          <a:p>
            <a:pPr marL="742950" indent="-742950" algn="just" rtl="0" eaLnBrk="1" fontAlgn="ctr" latinLnBrk="0" hangingPunct="1">
              <a:spcBef>
                <a:spcPts val="0"/>
              </a:spcBef>
              <a:spcAft>
                <a:spcPts val="0"/>
              </a:spcAft>
              <a:buAutoNum type="arabicPeriod"/>
              <a:tabLst>
                <a:tab pos="3060065" algn="ctr"/>
                <a:tab pos="6120130" algn="r"/>
                <a:tab pos="540385" algn="l"/>
                <a:tab pos="3060065" algn="ctr"/>
                <a:tab pos="6120130" algn="r"/>
              </a:tabLst>
            </a:pPr>
            <a:r>
              <a:rPr lang="lt-LT" sz="2700" dirty="0">
                <a:latin typeface="+mj-lt"/>
                <a:cs typeface="Calibri" panose="020F0502020204030204" pitchFamily="34" charset="0"/>
              </a:rPr>
              <a:t>Įžanginis žodis.</a:t>
            </a:r>
            <a:endParaRPr lang="lt-LT" sz="2700" i="0" u="none" strike="noStrike" kern="1200" dirty="0">
              <a:effectLst/>
              <a:latin typeface="+mj-lt"/>
              <a:cs typeface="Calibri" panose="020F0502020204030204" pitchFamily="34" charset="0"/>
            </a:endParaRPr>
          </a:p>
          <a:p>
            <a:pPr marL="742950" indent="-742950" algn="just" fontAlgn="ctr">
              <a:buAutoNum type="arabicPeriod"/>
              <a:tabLst>
                <a:tab pos="3060065" algn="ctr"/>
                <a:tab pos="6120130" algn="r"/>
                <a:tab pos="540385" algn="l"/>
                <a:tab pos="3060065" algn="ctr"/>
                <a:tab pos="6120130" algn="r"/>
              </a:tabLst>
            </a:pPr>
            <a:r>
              <a:rPr lang="lt-LT" sz="2700" dirty="0">
                <a:latin typeface="+mj-lt"/>
                <a:cs typeface="Calibri" panose="020F0502020204030204" pitchFamily="34" charset="0"/>
              </a:rPr>
              <a:t>Darbotvarkės patvirtinimas.</a:t>
            </a:r>
          </a:p>
          <a:p>
            <a:pPr marL="742950" indent="-742950" algn="just" fontAlgn="ctr">
              <a:buAutoNum type="arabicPeriod"/>
              <a:tabLst>
                <a:tab pos="3060065" algn="ctr"/>
                <a:tab pos="6120130" algn="r"/>
                <a:tab pos="540385" algn="l"/>
                <a:tab pos="3060065" algn="ctr"/>
                <a:tab pos="6120130" algn="r"/>
              </a:tabLst>
            </a:pPr>
            <a:r>
              <a:rPr lang="lt-LT" sz="2700" dirty="0">
                <a:latin typeface="+mj-lt"/>
                <a:cs typeface="Calibri" panose="020F0502020204030204" pitchFamily="34" charset="0"/>
              </a:rPr>
              <a:t>Europos Komisijos Migracijos ir vidaus reikalų generalinio direktorato atstovo kalba.</a:t>
            </a:r>
          </a:p>
          <a:p>
            <a:pPr marL="742950" indent="-742950" algn="just" fontAlgn="ctr">
              <a:buAutoNum type="arabicPeriod"/>
              <a:tabLst>
                <a:tab pos="3060065" algn="ctr"/>
                <a:tab pos="6120130" algn="r"/>
                <a:tab pos="540385" algn="l"/>
                <a:tab pos="3060065" algn="ctr"/>
                <a:tab pos="6120130" algn="r"/>
              </a:tabLst>
            </a:pPr>
            <a:r>
              <a:rPr lang="lt-LT" sz="2700" dirty="0">
                <a:latin typeface="+mj-lt"/>
                <a:cs typeface="Calibri" panose="020F0502020204030204" pitchFamily="34" charset="0"/>
              </a:rPr>
              <a:t>SVVP ir VSF programų įgyvendinimo pažangos pristatymas.</a:t>
            </a:r>
          </a:p>
          <a:p>
            <a:pPr marL="742950" indent="-742950" algn="just" fontAlgn="ctr">
              <a:buAutoNum type="arabicPeriod"/>
              <a:tabLst>
                <a:tab pos="3060065" algn="ctr"/>
                <a:tab pos="6120130" algn="r"/>
                <a:tab pos="540385" algn="l"/>
                <a:tab pos="3060065" algn="ctr"/>
                <a:tab pos="6120130" algn="r"/>
              </a:tabLst>
            </a:pPr>
            <a:r>
              <a:rPr lang="lt-LT" sz="2700" dirty="0">
                <a:latin typeface="+mj-lt"/>
                <a:cs typeface="Calibri" panose="020F0502020204030204" pitchFamily="34" charset="0"/>
              </a:rPr>
              <a:t>Informacijos apie projektų įgyvendinimo planus ir projektų sutarčių pristatymas.</a:t>
            </a:r>
          </a:p>
          <a:p>
            <a:pPr marL="742950" indent="-742950" algn="just" fontAlgn="ctr">
              <a:buAutoNum type="arabicPeriod"/>
              <a:tabLst>
                <a:tab pos="3060065" algn="ctr"/>
                <a:tab pos="6120130" algn="r"/>
                <a:tab pos="540385" algn="l"/>
                <a:tab pos="3060065" algn="ctr"/>
                <a:tab pos="6120130" algn="r"/>
              </a:tabLst>
            </a:pPr>
            <a:r>
              <a:rPr lang="lt-LT" sz="2700" dirty="0">
                <a:latin typeface="+mj-lt"/>
                <a:cs typeface="Calibri" panose="020F0502020204030204" pitchFamily="34" charset="0"/>
              </a:rPr>
              <a:t>SVVP 2021–2027 m. programos veiksmų įgyvendinimo plano keitimų pristatymas ir tvirtinimas.</a:t>
            </a:r>
          </a:p>
          <a:p>
            <a:pPr marL="742950" indent="-742950" algn="just" fontAlgn="ctr">
              <a:buFontTx/>
              <a:buAutoNum type="arabicPeriod"/>
              <a:tabLst>
                <a:tab pos="3060065" algn="ctr"/>
                <a:tab pos="6120130" algn="r"/>
                <a:tab pos="540385" algn="l"/>
                <a:tab pos="3060065" algn="ctr"/>
                <a:tab pos="6120130" algn="r"/>
              </a:tabLst>
            </a:pPr>
            <a:r>
              <a:rPr lang="lt-LT" sz="2700" dirty="0">
                <a:latin typeface="+mj-lt"/>
                <a:cs typeface="Calibri" panose="020F0502020204030204" pitchFamily="34" charset="0"/>
              </a:rPr>
              <a:t>VSF 2021–2027 m. programos veiksmų įgyvendinimo plano keitimų pristatymas ir tvirtinimas.</a:t>
            </a:r>
          </a:p>
          <a:p>
            <a:pPr marL="742950" indent="-742950" algn="just" fontAlgn="ctr">
              <a:buFontTx/>
              <a:buAutoNum type="arabicPeriod"/>
              <a:tabLst>
                <a:tab pos="3060065" algn="ctr"/>
                <a:tab pos="6120130" algn="r"/>
                <a:tab pos="540385" algn="l"/>
                <a:tab pos="3060065" algn="ctr"/>
                <a:tab pos="6120130" algn="r"/>
              </a:tabLst>
            </a:pPr>
            <a:r>
              <a:rPr lang="lt-LT" sz="2700" dirty="0">
                <a:latin typeface="+mj-lt"/>
                <a:cs typeface="Calibri" panose="020F0502020204030204" pitchFamily="34" charset="0"/>
              </a:rPr>
              <a:t>SVVP  metinės veiklos rezultatų ataskaitos pristatymas ir tvirtinimas.</a:t>
            </a:r>
          </a:p>
          <a:p>
            <a:pPr marL="742950" indent="-742950" algn="just" fontAlgn="ctr">
              <a:buFontTx/>
              <a:buAutoNum type="arabicPeriod"/>
              <a:tabLst>
                <a:tab pos="3060065" algn="ctr"/>
                <a:tab pos="6120130" algn="r"/>
                <a:tab pos="540385" algn="l"/>
                <a:tab pos="3060065" algn="ctr"/>
                <a:tab pos="6120130" algn="r"/>
              </a:tabLst>
            </a:pPr>
            <a:r>
              <a:rPr lang="lt-LT" sz="2700" dirty="0">
                <a:latin typeface="+mj-lt"/>
                <a:cs typeface="Calibri" panose="020F0502020204030204" pitchFamily="34" charset="0"/>
              </a:rPr>
              <a:t>VSF metinės veiklos rezultatų ataskaitos pristatymas ir tvirtinimas.</a:t>
            </a:r>
            <a:endParaRPr lang="en-US" sz="2700" dirty="0">
              <a:latin typeface="+mj-lt"/>
              <a:cs typeface="Calibri" panose="020F0502020204030204" pitchFamily="34" charset="0"/>
            </a:endParaRPr>
          </a:p>
          <a:p>
            <a:pPr marL="742950" indent="-742950" algn="just" fontAlgn="ctr">
              <a:buFontTx/>
              <a:buAutoNum type="arabicPeriod"/>
              <a:tabLst>
                <a:tab pos="3060065" algn="ctr"/>
                <a:tab pos="6120130" algn="r"/>
                <a:tab pos="540385" algn="l"/>
                <a:tab pos="3060065" algn="ctr"/>
                <a:tab pos="6120130" algn="r"/>
              </a:tabLst>
            </a:pPr>
            <a:r>
              <a:rPr lang="pt-BR" sz="2700" dirty="0">
                <a:latin typeface="+mj-lt"/>
                <a:cs typeface="Calibri" panose="020F0502020204030204" pitchFamily="34" charset="0"/>
              </a:rPr>
              <a:t>Pasirengimas naujam 2028-2034 m. finansiniam periodui. </a:t>
            </a:r>
            <a:endParaRPr lang="lt-LT" sz="2700" dirty="0">
              <a:latin typeface="+mj-lt"/>
              <a:cs typeface="Calibri" panose="020F0502020204030204" pitchFamily="34" charset="0"/>
            </a:endParaRPr>
          </a:p>
          <a:p>
            <a:pPr marL="742950" indent="-742950" algn="just" fontAlgn="ctr">
              <a:buFontTx/>
              <a:buAutoNum type="arabicPeriod"/>
              <a:tabLst>
                <a:tab pos="3060065" algn="ctr"/>
                <a:tab pos="6120130" algn="r"/>
                <a:tab pos="540385" algn="l"/>
                <a:tab pos="3060065" algn="ctr"/>
                <a:tab pos="6120130" algn="r"/>
              </a:tabLst>
            </a:pPr>
            <a:r>
              <a:rPr lang="lt-LT" sz="2700" dirty="0">
                <a:latin typeface="+mj-lt"/>
                <a:cs typeface="Calibri" panose="020F0502020204030204" pitchFamily="34" charset="0"/>
              </a:rPr>
              <a:t>Kiti klausimai.</a:t>
            </a:r>
          </a:p>
        </p:txBody>
      </p:sp>
    </p:spTree>
    <p:extLst>
      <p:ext uri="{BB962C8B-B14F-4D97-AF65-F5344CB8AC3E}">
        <p14:creationId xmlns:p14="http://schemas.microsoft.com/office/powerpoint/2010/main" val="12860433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blue and white background">
            <a:extLst>
              <a:ext uri="{FF2B5EF4-FFF2-40B4-BE49-F238E27FC236}">
                <a16:creationId xmlns:a16="http://schemas.microsoft.com/office/drawing/2014/main" id="{11FA429A-6ACC-4D58-3F38-700BCE2CB6CA}"/>
              </a:ext>
            </a:extLst>
          </p:cNvPr>
          <p:cNvPicPr>
            <a:picLocks noChangeAspect="1"/>
          </p:cNvPicPr>
          <p:nvPr/>
        </p:nvPicPr>
        <p:blipFill rotWithShape="1">
          <a:blip r:embed="rId3">
            <a:extLst>
              <a:ext uri="{28A0092B-C50C-407E-A947-70E740481C1C}">
                <a14:useLocalDpi xmlns:a14="http://schemas.microsoft.com/office/drawing/2010/main" val="0"/>
              </a:ext>
            </a:extLst>
          </a:blip>
          <a:srcRect b="88889"/>
          <a:stretch/>
        </p:blipFill>
        <p:spPr>
          <a:xfrm>
            <a:off x="0" y="1"/>
            <a:ext cx="12192000" cy="762000"/>
          </a:xfrm>
          <a:prstGeom prst="rect">
            <a:avLst/>
          </a:prstGeom>
        </p:spPr>
      </p:pic>
      <p:sp>
        <p:nvSpPr>
          <p:cNvPr id="25" name="TextBox 24"/>
          <p:cNvSpPr txBox="1"/>
          <p:nvPr/>
        </p:nvSpPr>
        <p:spPr>
          <a:xfrm>
            <a:off x="-258792" y="-180451"/>
            <a:ext cx="12450792" cy="1292662"/>
          </a:xfrm>
          <a:prstGeom prst="rect">
            <a:avLst/>
          </a:prstGeom>
          <a:noFill/>
        </p:spPr>
        <p:txBody>
          <a:bodyPr wrap="square" rtlCol="0">
            <a:spAutoFit/>
          </a:bodyPr>
          <a:lstStyle/>
          <a:p>
            <a:pPr algn="ctr">
              <a:lnSpc>
                <a:spcPct val="150000"/>
              </a:lnSpc>
            </a:pPr>
            <a:r>
              <a:rPr lang="lt-LT" sz="4000" b="1" dirty="0">
                <a:solidFill>
                  <a:schemeClr val="bg1"/>
                </a:solidFill>
                <a:latin typeface="+mj-lt"/>
                <a:cs typeface="Calibri" panose="020F0502020204030204" pitchFamily="34" charset="0"/>
              </a:rPr>
              <a:t>SVVP ir VSF programų įgyvendinimo pažanga</a:t>
            </a:r>
            <a:r>
              <a:rPr lang="en-GB" sz="4000" b="1" dirty="0">
                <a:solidFill>
                  <a:schemeClr val="bg1"/>
                </a:solidFill>
                <a:latin typeface="+mj-lt"/>
                <a:cs typeface="Calibri" panose="020F0502020204030204" pitchFamily="34" charset="0"/>
              </a:rPr>
              <a:t> (1)</a:t>
            </a:r>
            <a:endParaRPr lang="lt-LT" sz="4000" b="1" dirty="0">
              <a:solidFill>
                <a:schemeClr val="bg1"/>
              </a:solidFill>
              <a:latin typeface="+mj-lt"/>
              <a:cs typeface="Calibri" panose="020F0502020204030204" pitchFamily="34" charset="0"/>
            </a:endParaRPr>
          </a:p>
          <a:p>
            <a:endParaRPr lang="lt-LT" dirty="0">
              <a:solidFill>
                <a:schemeClr val="bg1"/>
              </a:solidFill>
              <a:latin typeface="+mj-lt"/>
            </a:endParaRPr>
          </a:p>
        </p:txBody>
      </p:sp>
      <p:graphicFrame>
        <p:nvGraphicFramePr>
          <p:cNvPr id="26" name="Lentelė 25"/>
          <p:cNvGraphicFramePr>
            <a:graphicFrameLocks noGrp="1"/>
          </p:cNvGraphicFramePr>
          <p:nvPr>
            <p:extLst>
              <p:ext uri="{D42A27DB-BD31-4B8C-83A1-F6EECF244321}">
                <p14:modId xmlns:p14="http://schemas.microsoft.com/office/powerpoint/2010/main" val="1065263680"/>
              </p:ext>
            </p:extLst>
          </p:nvPr>
        </p:nvGraphicFramePr>
        <p:xfrm>
          <a:off x="157162" y="942453"/>
          <a:ext cx="11877675" cy="3535680"/>
        </p:xfrm>
        <a:graphic>
          <a:graphicData uri="http://schemas.openxmlformats.org/drawingml/2006/table">
            <a:tbl>
              <a:tblPr firstRow="1" bandRow="1">
                <a:tableStyleId>{5C22544A-7EE6-4342-B048-85BDC9FD1C3A}</a:tableStyleId>
              </a:tblPr>
              <a:tblGrid>
                <a:gridCol w="1009650">
                  <a:extLst>
                    <a:ext uri="{9D8B030D-6E8A-4147-A177-3AD203B41FA5}">
                      <a16:colId xmlns:a16="http://schemas.microsoft.com/office/drawing/2014/main" val="20000"/>
                    </a:ext>
                  </a:extLst>
                </a:gridCol>
                <a:gridCol w="2429144">
                  <a:extLst>
                    <a:ext uri="{9D8B030D-6E8A-4147-A177-3AD203B41FA5}">
                      <a16:colId xmlns:a16="http://schemas.microsoft.com/office/drawing/2014/main" val="20001"/>
                    </a:ext>
                  </a:extLst>
                </a:gridCol>
                <a:gridCol w="3771631">
                  <a:extLst>
                    <a:ext uri="{9D8B030D-6E8A-4147-A177-3AD203B41FA5}">
                      <a16:colId xmlns:a16="http://schemas.microsoft.com/office/drawing/2014/main" val="20002"/>
                    </a:ext>
                  </a:extLst>
                </a:gridCol>
                <a:gridCol w="3609975">
                  <a:extLst>
                    <a:ext uri="{9D8B030D-6E8A-4147-A177-3AD203B41FA5}">
                      <a16:colId xmlns:a16="http://schemas.microsoft.com/office/drawing/2014/main" val="2955551284"/>
                    </a:ext>
                  </a:extLst>
                </a:gridCol>
                <a:gridCol w="1057275">
                  <a:extLst>
                    <a:ext uri="{9D8B030D-6E8A-4147-A177-3AD203B41FA5}">
                      <a16:colId xmlns:a16="http://schemas.microsoft.com/office/drawing/2014/main" val="563381674"/>
                    </a:ext>
                  </a:extLst>
                </a:gridCol>
              </a:tblGrid>
              <a:tr h="370840">
                <a:tc>
                  <a:txBody>
                    <a:bodyPr/>
                    <a:lstStyle/>
                    <a:p>
                      <a:endParaRPr lang="lt-LT" sz="2800" dirty="0">
                        <a:solidFill>
                          <a:schemeClr val="tx1"/>
                        </a:solidFill>
                        <a:latin typeface="+mj-lt"/>
                      </a:endParaRPr>
                    </a:p>
                  </a:txBody>
                  <a:tcPr>
                    <a:noFill/>
                  </a:tcPr>
                </a:tc>
                <a:tc>
                  <a:txBody>
                    <a:bodyPr/>
                    <a:lstStyle/>
                    <a:p>
                      <a:endParaRPr lang="lt-LT" sz="2800" dirty="0">
                        <a:solidFill>
                          <a:schemeClr val="tx1"/>
                        </a:solidFill>
                        <a:latin typeface="+mj-lt"/>
                      </a:endParaRPr>
                    </a:p>
                  </a:txBody>
                  <a:tcPr>
                    <a:noFill/>
                  </a:tcPr>
                </a:tc>
                <a:tc>
                  <a:txBody>
                    <a:bodyPr/>
                    <a:lstStyle/>
                    <a:p>
                      <a:pPr algn="ctr"/>
                      <a:r>
                        <a:rPr lang="lt-LT" sz="2800" dirty="0">
                          <a:solidFill>
                            <a:schemeClr val="tx1"/>
                          </a:solidFill>
                          <a:latin typeface="+mj-lt"/>
                        </a:rPr>
                        <a:t>202</a:t>
                      </a:r>
                      <a:r>
                        <a:rPr lang="en-US" sz="2800" dirty="0">
                          <a:solidFill>
                            <a:schemeClr val="tx1"/>
                          </a:solidFill>
                          <a:latin typeface="+mj-lt"/>
                        </a:rPr>
                        <a:t>6</a:t>
                      </a:r>
                      <a:r>
                        <a:rPr lang="lt-LT" sz="2800" dirty="0">
                          <a:solidFill>
                            <a:schemeClr val="tx1"/>
                          </a:solidFill>
                          <a:latin typeface="+mj-lt"/>
                        </a:rPr>
                        <a:t>-</a:t>
                      </a:r>
                      <a:r>
                        <a:rPr lang="en-GB" sz="2800" dirty="0">
                          <a:solidFill>
                            <a:schemeClr val="tx1"/>
                          </a:solidFill>
                          <a:latin typeface="+mj-lt"/>
                        </a:rPr>
                        <a:t>0</a:t>
                      </a:r>
                      <a:r>
                        <a:rPr lang="lt-LT" sz="2800" dirty="0">
                          <a:solidFill>
                            <a:schemeClr val="tx1"/>
                          </a:solidFill>
                          <a:latin typeface="+mj-lt"/>
                        </a:rPr>
                        <a:t>2-06</a:t>
                      </a:r>
                    </a:p>
                    <a:p>
                      <a:pPr algn="ctr"/>
                      <a:endParaRPr lang="pl-PL" sz="2800" dirty="0">
                        <a:solidFill>
                          <a:schemeClr val="tx1"/>
                        </a:solidFill>
                        <a:latin typeface="+mj-lt"/>
                      </a:endParaRPr>
                    </a:p>
                  </a:txBody>
                  <a:tcPr>
                    <a:noFill/>
                  </a:tcPr>
                </a:tc>
                <a:tc>
                  <a:txBody>
                    <a:bodyPr/>
                    <a:lstStyle/>
                    <a:p>
                      <a:pPr algn="ctr"/>
                      <a:r>
                        <a:rPr lang="lt-LT" sz="2800" dirty="0">
                          <a:solidFill>
                            <a:schemeClr val="tx1"/>
                          </a:solidFill>
                          <a:latin typeface="+mj-lt"/>
                        </a:rPr>
                        <a:t>202</a:t>
                      </a:r>
                      <a:r>
                        <a:rPr lang="en-US" sz="2800" dirty="0">
                          <a:solidFill>
                            <a:schemeClr val="tx1"/>
                          </a:solidFill>
                          <a:latin typeface="+mj-lt"/>
                        </a:rPr>
                        <a:t>5</a:t>
                      </a:r>
                      <a:r>
                        <a:rPr lang="lt-LT" sz="2800" dirty="0">
                          <a:solidFill>
                            <a:schemeClr val="tx1"/>
                          </a:solidFill>
                          <a:latin typeface="+mj-lt"/>
                        </a:rPr>
                        <a:t>-0</a:t>
                      </a:r>
                      <a:r>
                        <a:rPr lang="en-US" sz="2800" dirty="0">
                          <a:solidFill>
                            <a:schemeClr val="tx1"/>
                          </a:solidFill>
                          <a:latin typeface="+mj-lt"/>
                        </a:rPr>
                        <a:t>2</a:t>
                      </a:r>
                      <a:r>
                        <a:rPr lang="lt-LT" sz="2800" dirty="0">
                          <a:solidFill>
                            <a:schemeClr val="tx1"/>
                          </a:solidFill>
                          <a:latin typeface="+mj-lt"/>
                        </a:rPr>
                        <a:t>-</a:t>
                      </a:r>
                      <a:r>
                        <a:rPr lang="en-US" sz="2800" dirty="0">
                          <a:solidFill>
                            <a:schemeClr val="tx1"/>
                          </a:solidFill>
                          <a:latin typeface="+mj-lt"/>
                        </a:rPr>
                        <a:t>12</a:t>
                      </a:r>
                      <a:endParaRPr lang="pl-PL" sz="2800" dirty="0">
                        <a:solidFill>
                          <a:schemeClr val="tx1"/>
                        </a:solidFill>
                        <a:latin typeface="+mj-lt"/>
                      </a:endParaRPr>
                    </a:p>
                  </a:txBody>
                  <a:tcPr>
                    <a:noFill/>
                  </a:tcPr>
                </a:tc>
                <a:tc>
                  <a:txBody>
                    <a:bodyPr/>
                    <a:lstStyle/>
                    <a:p>
                      <a:pPr algn="ctr"/>
                      <a:r>
                        <a:rPr lang="lt-LT" sz="2400" dirty="0">
                          <a:solidFill>
                            <a:srgbClr val="FF0000"/>
                          </a:solidFill>
                          <a:latin typeface="+mj-lt"/>
                        </a:rPr>
                        <a:t>Pokytis</a:t>
                      </a:r>
                      <a:endParaRPr lang="pl-PL" sz="2400" dirty="0">
                        <a:solidFill>
                          <a:srgbClr val="FF0000"/>
                        </a:solidFill>
                        <a:latin typeface="+mj-lt"/>
                      </a:endParaRPr>
                    </a:p>
                  </a:txBody>
                  <a:tcPr>
                    <a:noFill/>
                  </a:tcPr>
                </a:tc>
                <a:extLst>
                  <a:ext uri="{0D108BD9-81ED-4DB2-BD59-A6C34878D82A}">
                    <a16:rowId xmlns:a16="http://schemas.microsoft.com/office/drawing/2014/main" val="4252369585"/>
                  </a:ext>
                </a:extLst>
              </a:tr>
              <a:tr h="370840">
                <a:tc rowSpan="2">
                  <a:txBody>
                    <a:bodyPr/>
                    <a:lstStyle/>
                    <a:p>
                      <a:r>
                        <a:rPr lang="lt-LT" sz="2800" b="1" dirty="0">
                          <a:solidFill>
                            <a:schemeClr val="tx1"/>
                          </a:solidFill>
                          <a:latin typeface="+mj-lt"/>
                        </a:rPr>
                        <a:t>SVVP</a:t>
                      </a:r>
                    </a:p>
                  </a:txBody>
                  <a:tcPr>
                    <a:noFill/>
                  </a:tcPr>
                </a:tc>
                <a:tc>
                  <a:txBody>
                    <a:bodyPr/>
                    <a:lstStyle/>
                    <a:p>
                      <a:r>
                        <a:rPr lang="lt-LT" sz="2800" dirty="0">
                          <a:solidFill>
                            <a:schemeClr val="tx1"/>
                          </a:solidFill>
                          <a:latin typeface="+mj-lt"/>
                        </a:rPr>
                        <a:t>Deklaruota EK</a:t>
                      </a:r>
                    </a:p>
                  </a:txBody>
                  <a:tcPr>
                    <a:noFill/>
                  </a:tcPr>
                </a:tc>
                <a:tc>
                  <a:txBody>
                    <a:bodyPr/>
                    <a:lstStyle/>
                    <a:p>
                      <a:pPr algn="r"/>
                      <a:r>
                        <a:rPr lang="en-US" sz="2800" dirty="0">
                          <a:solidFill>
                            <a:schemeClr val="tx1"/>
                          </a:solidFill>
                          <a:latin typeface="+mj-lt"/>
                        </a:rPr>
                        <a:t>220 865 229,25 </a:t>
                      </a:r>
                      <a:r>
                        <a:rPr lang="lt-LT" sz="2800" dirty="0">
                          <a:solidFill>
                            <a:schemeClr val="tx1"/>
                          </a:solidFill>
                          <a:latin typeface="+mj-lt"/>
                        </a:rPr>
                        <a:t>(53</a:t>
                      </a:r>
                      <a:r>
                        <a:rPr lang="en-US" sz="2800" dirty="0">
                          <a:solidFill>
                            <a:schemeClr val="tx1"/>
                          </a:solidFill>
                          <a:latin typeface="+mj-lt"/>
                        </a:rPr>
                        <a:t> </a:t>
                      </a:r>
                      <a:r>
                        <a:rPr lang="lt-LT" sz="2800" dirty="0">
                          <a:solidFill>
                            <a:schemeClr val="tx1"/>
                          </a:solidFill>
                          <a:latin typeface="+mj-lt"/>
                        </a:rPr>
                        <a:t>%)</a:t>
                      </a:r>
                      <a:endParaRPr lang="pl-PL" sz="2800" dirty="0">
                        <a:solidFill>
                          <a:schemeClr val="tx1"/>
                        </a:solidFill>
                        <a:latin typeface="+mj-lt"/>
                      </a:endParaRPr>
                    </a:p>
                  </a:txBody>
                  <a:tcPr>
                    <a:noFill/>
                  </a:tcPr>
                </a:tc>
                <a:tc>
                  <a:txBody>
                    <a:bodyPr/>
                    <a:lstStyle/>
                    <a:p>
                      <a:pPr algn="r"/>
                      <a:r>
                        <a:rPr lang="lt-LT" sz="2800" kern="1200" dirty="0">
                          <a:solidFill>
                            <a:schemeClr val="tx1"/>
                          </a:solidFill>
                          <a:latin typeface="+mj-lt"/>
                          <a:ea typeface="+mn-ea"/>
                          <a:cs typeface="+mn-cs"/>
                        </a:rPr>
                        <a:t> 152 967 547,02 (45%)</a:t>
                      </a:r>
                      <a:endParaRPr lang="pl-PL" sz="2800" kern="1200" dirty="0">
                        <a:solidFill>
                          <a:schemeClr val="tx1"/>
                        </a:solidFill>
                        <a:latin typeface="+mj-lt"/>
                        <a:ea typeface="+mn-ea"/>
                        <a:cs typeface="+mn-cs"/>
                      </a:endParaRPr>
                    </a:p>
                  </a:txBody>
                  <a:tcPr>
                    <a:noFill/>
                  </a:tcPr>
                </a:tc>
                <a:tc>
                  <a:txBody>
                    <a:bodyPr/>
                    <a:lstStyle/>
                    <a:p>
                      <a:pPr algn="ctr"/>
                      <a:r>
                        <a:rPr lang="en-GB" sz="2400" b="1" dirty="0">
                          <a:solidFill>
                            <a:srgbClr val="FF0000"/>
                          </a:solidFill>
                          <a:latin typeface="+mj-lt"/>
                        </a:rPr>
                        <a:t>+</a:t>
                      </a:r>
                      <a:r>
                        <a:rPr lang="lt-LT" sz="2400" b="1" dirty="0">
                          <a:solidFill>
                            <a:srgbClr val="FF0000"/>
                          </a:solidFill>
                          <a:latin typeface="+mj-lt"/>
                        </a:rPr>
                        <a:t>8</a:t>
                      </a:r>
                      <a:r>
                        <a:rPr lang="en-GB" sz="2400" b="1" dirty="0">
                          <a:solidFill>
                            <a:srgbClr val="FF0000"/>
                          </a:solidFill>
                          <a:latin typeface="+mj-lt"/>
                        </a:rPr>
                        <a:t>%</a:t>
                      </a:r>
                      <a:endParaRPr lang="pl-PL" sz="2400" b="1" dirty="0">
                        <a:solidFill>
                          <a:srgbClr val="FF0000"/>
                        </a:solidFill>
                        <a:latin typeface="+mj-lt"/>
                      </a:endParaRPr>
                    </a:p>
                  </a:txBody>
                  <a:tcPr>
                    <a:noFill/>
                  </a:tcPr>
                </a:tc>
                <a:extLst>
                  <a:ext uri="{0D108BD9-81ED-4DB2-BD59-A6C34878D82A}">
                    <a16:rowId xmlns:a16="http://schemas.microsoft.com/office/drawing/2014/main" val="10000"/>
                  </a:ext>
                </a:extLst>
              </a:tr>
              <a:tr h="370840">
                <a:tc vMerge="1">
                  <a:txBody>
                    <a:bodyPr/>
                    <a:lstStyle/>
                    <a:p>
                      <a:endParaRPr lang="lt-LT" sz="3200" dirty="0"/>
                    </a:p>
                  </a:txBody>
                  <a:tcPr/>
                </a:tc>
                <a:tc>
                  <a:txBody>
                    <a:bodyPr/>
                    <a:lstStyle/>
                    <a:p>
                      <a:r>
                        <a:rPr lang="lt-LT" sz="2800" dirty="0">
                          <a:solidFill>
                            <a:schemeClr val="tx1"/>
                          </a:solidFill>
                          <a:latin typeface="+mj-lt"/>
                        </a:rPr>
                        <a:t>Liko deklaruoti</a:t>
                      </a:r>
                    </a:p>
                  </a:txBody>
                  <a:tcPr>
                    <a:noFill/>
                  </a:tcPr>
                </a:tc>
                <a:tc>
                  <a:txBody>
                    <a:bodyPr/>
                    <a:lstStyle/>
                    <a:p>
                      <a:pPr algn="r"/>
                      <a:r>
                        <a:rPr lang="lt-LT" sz="2800" b="0" kern="1200" dirty="0">
                          <a:solidFill>
                            <a:schemeClr val="tx1"/>
                          </a:solidFill>
                          <a:latin typeface="+mj-lt"/>
                          <a:ea typeface="+mn-ea"/>
                          <a:cs typeface="+mn-cs"/>
                        </a:rPr>
                        <a:t> </a:t>
                      </a:r>
                      <a:r>
                        <a:rPr lang="en-US" sz="2800" b="0" kern="1200" dirty="0">
                          <a:solidFill>
                            <a:schemeClr val="tx1"/>
                          </a:solidFill>
                          <a:latin typeface="+mj-lt"/>
                          <a:ea typeface="+mn-ea"/>
                          <a:cs typeface="+mn-cs"/>
                        </a:rPr>
                        <a:t>194 201 872,15 </a:t>
                      </a:r>
                      <a:r>
                        <a:rPr lang="pl-PL" sz="2800" dirty="0">
                          <a:solidFill>
                            <a:schemeClr val="tx1"/>
                          </a:solidFill>
                          <a:latin typeface="+mj-lt"/>
                        </a:rPr>
                        <a:t>(</a:t>
                      </a:r>
                      <a:r>
                        <a:rPr lang="lt-LT" sz="2800" dirty="0">
                          <a:solidFill>
                            <a:schemeClr val="tx1"/>
                          </a:solidFill>
                          <a:latin typeface="+mj-lt"/>
                        </a:rPr>
                        <a:t>47</a:t>
                      </a:r>
                      <a:r>
                        <a:rPr lang="pl-PL" sz="2800" dirty="0">
                          <a:solidFill>
                            <a:schemeClr val="tx1"/>
                          </a:solidFill>
                          <a:latin typeface="+mj-lt"/>
                        </a:rPr>
                        <a:t> %)</a:t>
                      </a:r>
                      <a:endParaRPr lang="lt-LT" sz="2800" dirty="0">
                        <a:solidFill>
                          <a:schemeClr val="tx1"/>
                        </a:solidFill>
                        <a:latin typeface="+mj-lt"/>
                      </a:endParaRPr>
                    </a:p>
                  </a:txBody>
                  <a:tcPr>
                    <a:noFill/>
                  </a:tcPr>
                </a:tc>
                <a:tc>
                  <a:txBody>
                    <a:bodyPr/>
                    <a:lstStyle/>
                    <a:p>
                      <a:pPr algn="r"/>
                      <a:r>
                        <a:rPr lang="lt-LT" sz="2800" b="0" kern="1200" dirty="0">
                          <a:solidFill>
                            <a:schemeClr val="tx1"/>
                          </a:solidFill>
                          <a:latin typeface="+mj-lt"/>
                          <a:ea typeface="+mn-ea"/>
                          <a:cs typeface="+mn-cs"/>
                        </a:rPr>
                        <a:t>  189 277 316,78 </a:t>
                      </a:r>
                      <a:r>
                        <a:rPr lang="pl-PL" sz="2800" kern="1200" dirty="0">
                          <a:solidFill>
                            <a:schemeClr val="tx1"/>
                          </a:solidFill>
                          <a:latin typeface="+mj-lt"/>
                          <a:ea typeface="+mn-ea"/>
                          <a:cs typeface="+mn-cs"/>
                        </a:rPr>
                        <a:t>(</a:t>
                      </a:r>
                      <a:r>
                        <a:rPr lang="lt-LT" sz="2800" kern="1200" dirty="0">
                          <a:solidFill>
                            <a:schemeClr val="tx1"/>
                          </a:solidFill>
                          <a:latin typeface="+mj-lt"/>
                          <a:ea typeface="+mn-ea"/>
                          <a:cs typeface="+mn-cs"/>
                        </a:rPr>
                        <a:t>55</a:t>
                      </a:r>
                      <a:r>
                        <a:rPr lang="pl-PL" sz="2800" kern="1200" dirty="0">
                          <a:solidFill>
                            <a:schemeClr val="tx1"/>
                          </a:solidFill>
                          <a:latin typeface="+mj-lt"/>
                          <a:ea typeface="+mn-ea"/>
                          <a:cs typeface="+mn-cs"/>
                        </a:rPr>
                        <a:t> %)</a:t>
                      </a:r>
                      <a:endParaRPr lang="lt-LT" sz="2800" kern="1200" dirty="0">
                        <a:solidFill>
                          <a:schemeClr val="tx1"/>
                        </a:solidFill>
                        <a:latin typeface="+mj-lt"/>
                        <a:ea typeface="+mn-ea"/>
                        <a:cs typeface="+mn-cs"/>
                      </a:endParaRPr>
                    </a:p>
                  </a:txBody>
                  <a:tcP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pl-PL" sz="2400" dirty="0">
                        <a:solidFill>
                          <a:schemeClr val="tx1"/>
                        </a:solidFill>
                        <a:latin typeface="+mj-lt"/>
                      </a:endParaRPr>
                    </a:p>
                  </a:txBody>
                  <a:tcPr>
                    <a:noFill/>
                  </a:tcPr>
                </a:tc>
                <a:extLst>
                  <a:ext uri="{0D108BD9-81ED-4DB2-BD59-A6C34878D82A}">
                    <a16:rowId xmlns:a16="http://schemas.microsoft.com/office/drawing/2014/main" val="10001"/>
                  </a:ext>
                </a:extLst>
              </a:tr>
              <a:tr h="370840">
                <a:tc>
                  <a:txBody>
                    <a:bodyPr/>
                    <a:lstStyle/>
                    <a:p>
                      <a:endParaRPr lang="lt-LT" sz="2800" dirty="0">
                        <a:solidFill>
                          <a:schemeClr val="tx1"/>
                        </a:solidFill>
                        <a:latin typeface="+mj-lt"/>
                      </a:endParaRPr>
                    </a:p>
                  </a:txBody>
                  <a:tcPr>
                    <a:noFill/>
                  </a:tcPr>
                </a:tc>
                <a:tc>
                  <a:txBody>
                    <a:bodyPr/>
                    <a:lstStyle/>
                    <a:p>
                      <a:endParaRPr lang="lt-LT" sz="2800" dirty="0">
                        <a:solidFill>
                          <a:schemeClr val="tx1"/>
                        </a:solidFill>
                        <a:latin typeface="+mj-lt"/>
                      </a:endParaRPr>
                    </a:p>
                  </a:txBody>
                  <a:tcPr>
                    <a:noFill/>
                  </a:tcPr>
                </a:tc>
                <a:tc>
                  <a:txBody>
                    <a:bodyPr/>
                    <a:lstStyle/>
                    <a:p>
                      <a:pPr algn="r"/>
                      <a:endParaRPr lang="lt-LT" sz="2800" dirty="0">
                        <a:solidFill>
                          <a:schemeClr val="tx1"/>
                        </a:solidFill>
                        <a:latin typeface="+mj-lt"/>
                      </a:endParaRPr>
                    </a:p>
                  </a:txBody>
                  <a:tcPr>
                    <a:noFill/>
                  </a:tcPr>
                </a:tc>
                <a:tc>
                  <a:txBody>
                    <a:bodyPr/>
                    <a:lstStyle/>
                    <a:p>
                      <a:pPr algn="r"/>
                      <a:endParaRPr lang="lt-LT" sz="2800" dirty="0">
                        <a:solidFill>
                          <a:schemeClr val="tx1"/>
                        </a:solidFill>
                        <a:latin typeface="+mj-lt"/>
                      </a:endParaRPr>
                    </a:p>
                  </a:txBody>
                  <a:tcP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pl-PL" sz="2400" dirty="0">
                        <a:solidFill>
                          <a:schemeClr val="tx1"/>
                        </a:solidFill>
                        <a:latin typeface="+mj-lt"/>
                      </a:endParaRPr>
                    </a:p>
                  </a:txBody>
                  <a:tcPr>
                    <a:noFill/>
                  </a:tcPr>
                </a:tc>
                <a:extLst>
                  <a:ext uri="{0D108BD9-81ED-4DB2-BD59-A6C34878D82A}">
                    <a16:rowId xmlns:a16="http://schemas.microsoft.com/office/drawing/2014/main" val="1063923385"/>
                  </a:ext>
                </a:extLst>
              </a:tr>
              <a:tr h="370840">
                <a:tc rowSpan="2">
                  <a:txBody>
                    <a:bodyPr/>
                    <a:lstStyle/>
                    <a:p>
                      <a:r>
                        <a:rPr lang="lt-LT" sz="2800" b="1" dirty="0">
                          <a:solidFill>
                            <a:schemeClr val="tx1"/>
                          </a:solidFill>
                          <a:latin typeface="+mj-lt"/>
                        </a:rPr>
                        <a:t>VSF</a:t>
                      </a:r>
                    </a:p>
                  </a:txBody>
                  <a:tcPr>
                    <a:noFill/>
                  </a:tcPr>
                </a:tc>
                <a:tc>
                  <a:txBody>
                    <a:bodyPr/>
                    <a:lstStyle/>
                    <a:p>
                      <a:r>
                        <a:rPr lang="lt-LT" sz="2800" b="0" dirty="0">
                          <a:solidFill>
                            <a:schemeClr val="tx1"/>
                          </a:solidFill>
                          <a:latin typeface="+mj-lt"/>
                        </a:rPr>
                        <a:t>Deklaruota EK</a:t>
                      </a:r>
                    </a:p>
                  </a:txBody>
                  <a:tcPr>
                    <a:noFill/>
                  </a:tcPr>
                </a:tc>
                <a:tc>
                  <a:txBody>
                    <a:bodyPr/>
                    <a:lstStyle/>
                    <a:p>
                      <a:pPr algn="r"/>
                      <a:r>
                        <a:rPr lang="en-US" sz="2800" b="0" dirty="0">
                          <a:solidFill>
                            <a:schemeClr val="tx1"/>
                          </a:solidFill>
                          <a:latin typeface="+mj-lt"/>
                        </a:rPr>
                        <a:t>7 820 638,65 (25</a:t>
                      </a:r>
                      <a:r>
                        <a:rPr lang="lt-LT" sz="2800" b="0" dirty="0">
                          <a:solidFill>
                            <a:schemeClr val="tx1"/>
                          </a:solidFill>
                          <a:latin typeface="+mj-lt"/>
                        </a:rPr>
                        <a:t> </a:t>
                      </a:r>
                      <a:r>
                        <a:rPr lang="en-GB" sz="2800" b="0" dirty="0">
                          <a:solidFill>
                            <a:schemeClr val="tx1"/>
                          </a:solidFill>
                          <a:latin typeface="+mj-lt"/>
                        </a:rPr>
                        <a:t>%</a:t>
                      </a:r>
                      <a:r>
                        <a:rPr lang="lt-LT" sz="2800" b="0" dirty="0">
                          <a:solidFill>
                            <a:schemeClr val="tx1"/>
                          </a:solidFill>
                          <a:latin typeface="+mj-lt"/>
                        </a:rPr>
                        <a:t>) </a:t>
                      </a:r>
                    </a:p>
                  </a:txBody>
                  <a:tcPr>
                    <a:no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lt-LT" sz="2800" b="0" kern="1200" dirty="0">
                          <a:solidFill>
                            <a:schemeClr val="tx1"/>
                          </a:solidFill>
                          <a:latin typeface="+mj-lt"/>
                          <a:ea typeface="+mn-ea"/>
                          <a:cs typeface="+mn-cs"/>
                        </a:rPr>
                        <a:t>3 955 972,10 </a:t>
                      </a:r>
                      <a:r>
                        <a:rPr lang="en-US" sz="2800" b="0" kern="1200" dirty="0">
                          <a:solidFill>
                            <a:schemeClr val="tx1"/>
                          </a:solidFill>
                          <a:latin typeface="+mj-lt"/>
                          <a:ea typeface="+mn-ea"/>
                          <a:cs typeface="+mn-cs"/>
                        </a:rPr>
                        <a:t>(</a:t>
                      </a:r>
                      <a:r>
                        <a:rPr lang="lt-LT" sz="2800" b="0" kern="1200" dirty="0">
                          <a:solidFill>
                            <a:schemeClr val="tx1"/>
                          </a:solidFill>
                          <a:latin typeface="+mj-lt"/>
                          <a:ea typeface="+mn-ea"/>
                          <a:cs typeface="+mn-cs"/>
                        </a:rPr>
                        <a:t>13 </a:t>
                      </a:r>
                      <a:r>
                        <a:rPr lang="en-GB" sz="2800" b="0" kern="1200" dirty="0">
                          <a:solidFill>
                            <a:schemeClr val="tx1"/>
                          </a:solidFill>
                          <a:latin typeface="+mj-lt"/>
                          <a:ea typeface="+mn-ea"/>
                          <a:cs typeface="+mn-cs"/>
                        </a:rPr>
                        <a:t>%</a:t>
                      </a:r>
                      <a:r>
                        <a:rPr lang="lt-LT" sz="2800" b="0" kern="1200" dirty="0">
                          <a:solidFill>
                            <a:schemeClr val="tx1"/>
                          </a:solidFill>
                          <a:latin typeface="+mj-lt"/>
                          <a:ea typeface="+mn-ea"/>
                          <a:cs typeface="+mn-cs"/>
                        </a:rPr>
                        <a:t>) </a:t>
                      </a:r>
                    </a:p>
                  </a:txBody>
                  <a:tcPr>
                    <a:noFill/>
                  </a:tcPr>
                </a:tc>
                <a:tc>
                  <a:txBody>
                    <a:bodyPr/>
                    <a:lstStyle/>
                    <a:p>
                      <a:pPr algn="ctr"/>
                      <a:r>
                        <a:rPr lang="lt-LT" sz="2400" b="1" dirty="0">
                          <a:solidFill>
                            <a:srgbClr val="FF0000"/>
                          </a:solidFill>
                          <a:latin typeface="+mj-lt"/>
                        </a:rPr>
                        <a:t>+</a:t>
                      </a:r>
                      <a:r>
                        <a:rPr lang="en-US" sz="2400" b="1" dirty="0">
                          <a:solidFill>
                            <a:srgbClr val="FF0000"/>
                          </a:solidFill>
                          <a:latin typeface="+mj-lt"/>
                        </a:rPr>
                        <a:t>12</a:t>
                      </a:r>
                      <a:r>
                        <a:rPr lang="lt-LT" sz="2400" b="1" dirty="0">
                          <a:solidFill>
                            <a:srgbClr val="FF0000"/>
                          </a:solidFill>
                          <a:latin typeface="+mj-lt"/>
                        </a:rPr>
                        <a:t> </a:t>
                      </a:r>
                      <a:r>
                        <a:rPr lang="en-GB" sz="2400" b="1" dirty="0">
                          <a:solidFill>
                            <a:srgbClr val="FF0000"/>
                          </a:solidFill>
                          <a:latin typeface="+mj-lt"/>
                        </a:rPr>
                        <a:t>%</a:t>
                      </a:r>
                      <a:endParaRPr lang="lt-LT" sz="2400" b="1" dirty="0">
                        <a:solidFill>
                          <a:srgbClr val="FF0000"/>
                        </a:solidFill>
                        <a:latin typeface="+mj-lt"/>
                      </a:endParaRPr>
                    </a:p>
                  </a:txBody>
                  <a:tcPr>
                    <a:noFill/>
                  </a:tcPr>
                </a:tc>
                <a:extLst>
                  <a:ext uri="{0D108BD9-81ED-4DB2-BD59-A6C34878D82A}">
                    <a16:rowId xmlns:a16="http://schemas.microsoft.com/office/drawing/2014/main" val="10002"/>
                  </a:ext>
                </a:extLst>
              </a:tr>
              <a:tr h="370840">
                <a:tc vMerge="1">
                  <a:txBody>
                    <a:bodyPr/>
                    <a:lstStyle/>
                    <a:p>
                      <a:endParaRPr lang="lt-LT" sz="3200" dirty="0"/>
                    </a:p>
                  </a:txBody>
                  <a:tcPr/>
                </a:tc>
                <a:tc>
                  <a:txBody>
                    <a:bodyPr/>
                    <a:lstStyle/>
                    <a:p>
                      <a:r>
                        <a:rPr lang="lt-LT" sz="2800" dirty="0">
                          <a:solidFill>
                            <a:schemeClr val="tx1"/>
                          </a:solidFill>
                          <a:latin typeface="+mj-lt"/>
                        </a:rPr>
                        <a:t>Liko deklaruoti</a:t>
                      </a:r>
                    </a:p>
                  </a:txBody>
                  <a:tcPr>
                    <a:noFill/>
                  </a:tcPr>
                </a:tc>
                <a:tc>
                  <a:txBody>
                    <a:bodyPr/>
                    <a:lstStyle/>
                    <a:p>
                      <a:pPr algn="r"/>
                      <a:r>
                        <a:rPr lang="lt-LT" sz="2800" dirty="0">
                          <a:solidFill>
                            <a:schemeClr val="tx1"/>
                          </a:solidFill>
                          <a:latin typeface="+mj-lt"/>
                        </a:rPr>
                        <a:t> </a:t>
                      </a:r>
                      <a:r>
                        <a:rPr lang="en-US" sz="2800" dirty="0">
                          <a:solidFill>
                            <a:schemeClr val="tx1"/>
                          </a:solidFill>
                          <a:latin typeface="+mj-lt"/>
                        </a:rPr>
                        <a:t>23 797 275,09 </a:t>
                      </a:r>
                      <a:r>
                        <a:rPr lang="pl-PL" sz="2800" dirty="0">
                          <a:solidFill>
                            <a:schemeClr val="tx1"/>
                          </a:solidFill>
                          <a:latin typeface="+mj-lt"/>
                        </a:rPr>
                        <a:t>(</a:t>
                      </a:r>
                      <a:r>
                        <a:rPr lang="en-US" sz="2800" dirty="0">
                          <a:solidFill>
                            <a:schemeClr val="tx1"/>
                          </a:solidFill>
                          <a:latin typeface="+mj-lt"/>
                        </a:rPr>
                        <a:t>75</a:t>
                      </a:r>
                      <a:r>
                        <a:rPr lang="pl-PL" sz="2800" dirty="0">
                          <a:solidFill>
                            <a:schemeClr val="tx1"/>
                          </a:solidFill>
                          <a:latin typeface="+mj-lt"/>
                        </a:rPr>
                        <a:t> </a:t>
                      </a:r>
                      <a:r>
                        <a:rPr lang="en-GB" sz="2800" dirty="0">
                          <a:solidFill>
                            <a:schemeClr val="tx1"/>
                          </a:solidFill>
                          <a:latin typeface="+mj-lt"/>
                        </a:rPr>
                        <a:t>%</a:t>
                      </a:r>
                      <a:r>
                        <a:rPr lang="pl-PL" sz="2800" dirty="0">
                          <a:solidFill>
                            <a:schemeClr val="tx1"/>
                          </a:solidFill>
                          <a:latin typeface="+mj-lt"/>
                        </a:rPr>
                        <a:t>)</a:t>
                      </a:r>
                    </a:p>
                  </a:txBody>
                  <a:tcPr>
                    <a:noFill/>
                  </a:tcPr>
                </a:tc>
                <a:tc>
                  <a:txBody>
                    <a:bodyPr/>
                    <a:lstStyle/>
                    <a:p>
                      <a:pPr algn="r"/>
                      <a:r>
                        <a:rPr lang="lt-LT" sz="2800" kern="1200" dirty="0">
                          <a:solidFill>
                            <a:schemeClr val="tx1"/>
                          </a:solidFill>
                          <a:latin typeface="+mj-lt"/>
                          <a:ea typeface="+mn-ea"/>
                          <a:cs typeface="+mn-cs"/>
                        </a:rPr>
                        <a:t>26 318 370,46 </a:t>
                      </a:r>
                      <a:r>
                        <a:rPr lang="pl-PL" sz="2800" kern="1200" dirty="0">
                          <a:solidFill>
                            <a:schemeClr val="tx1"/>
                          </a:solidFill>
                          <a:latin typeface="+mj-lt"/>
                          <a:ea typeface="+mn-ea"/>
                          <a:cs typeface="+mn-cs"/>
                        </a:rPr>
                        <a:t>(</a:t>
                      </a:r>
                      <a:r>
                        <a:rPr lang="lt-LT" sz="2800" kern="1200" dirty="0">
                          <a:solidFill>
                            <a:schemeClr val="tx1"/>
                          </a:solidFill>
                          <a:latin typeface="+mj-lt"/>
                          <a:ea typeface="+mn-ea"/>
                          <a:cs typeface="+mn-cs"/>
                        </a:rPr>
                        <a:t>87</a:t>
                      </a:r>
                      <a:r>
                        <a:rPr lang="pl-PL" sz="2800" kern="1200" dirty="0">
                          <a:solidFill>
                            <a:schemeClr val="tx1"/>
                          </a:solidFill>
                          <a:latin typeface="+mj-lt"/>
                          <a:ea typeface="+mn-ea"/>
                          <a:cs typeface="+mn-cs"/>
                        </a:rPr>
                        <a:t> </a:t>
                      </a:r>
                      <a:r>
                        <a:rPr lang="en-GB" sz="2800" kern="1200" dirty="0">
                          <a:solidFill>
                            <a:schemeClr val="tx1"/>
                          </a:solidFill>
                          <a:latin typeface="+mj-lt"/>
                          <a:ea typeface="+mn-ea"/>
                          <a:cs typeface="+mn-cs"/>
                        </a:rPr>
                        <a:t>%</a:t>
                      </a:r>
                      <a:r>
                        <a:rPr lang="pl-PL" sz="2800" kern="1200" dirty="0">
                          <a:solidFill>
                            <a:schemeClr val="tx1"/>
                          </a:solidFill>
                          <a:latin typeface="+mj-lt"/>
                          <a:ea typeface="+mn-ea"/>
                          <a:cs typeface="+mn-cs"/>
                        </a:rPr>
                        <a:t>)</a:t>
                      </a:r>
                      <a:endParaRPr lang="pl-PL" sz="2800" dirty="0">
                        <a:solidFill>
                          <a:schemeClr val="tx1"/>
                        </a:solidFill>
                        <a:latin typeface="+mj-lt"/>
                      </a:endParaRPr>
                    </a:p>
                  </a:txBody>
                  <a:tcP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lt-LT" sz="2800" b="1" dirty="0">
                        <a:solidFill>
                          <a:schemeClr val="tx1"/>
                        </a:solidFill>
                        <a:latin typeface="+mj-lt"/>
                      </a:endParaRPr>
                    </a:p>
                  </a:txBody>
                  <a:tcPr>
                    <a:no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39742825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7CC38F-4EEE-B378-DA3E-DCB629A4386C}"/>
            </a:ext>
          </a:extLst>
        </p:cNvPr>
        <p:cNvGrpSpPr/>
        <p:nvPr/>
      </p:nvGrpSpPr>
      <p:grpSpPr>
        <a:xfrm>
          <a:off x="0" y="0"/>
          <a:ext cx="0" cy="0"/>
          <a:chOff x="0" y="0"/>
          <a:chExt cx="0" cy="0"/>
        </a:xfrm>
      </p:grpSpPr>
      <p:pic>
        <p:nvPicPr>
          <p:cNvPr id="2" name="Picture 1" descr="A blue and white background">
            <a:extLst>
              <a:ext uri="{FF2B5EF4-FFF2-40B4-BE49-F238E27FC236}">
                <a16:creationId xmlns:a16="http://schemas.microsoft.com/office/drawing/2014/main" id="{B1274CAF-E34B-55E3-E67A-7EC1E90E72D9}"/>
              </a:ext>
            </a:extLst>
          </p:cNvPr>
          <p:cNvPicPr>
            <a:picLocks noChangeAspect="1"/>
          </p:cNvPicPr>
          <p:nvPr/>
        </p:nvPicPr>
        <p:blipFill rotWithShape="1">
          <a:blip r:embed="rId3">
            <a:extLst>
              <a:ext uri="{28A0092B-C50C-407E-A947-70E740481C1C}">
                <a14:useLocalDpi xmlns:a14="http://schemas.microsoft.com/office/drawing/2010/main" val="0"/>
              </a:ext>
            </a:extLst>
          </a:blip>
          <a:srcRect b="88889"/>
          <a:stretch/>
        </p:blipFill>
        <p:spPr>
          <a:xfrm>
            <a:off x="0" y="1"/>
            <a:ext cx="12192000" cy="762000"/>
          </a:xfrm>
          <a:prstGeom prst="rect">
            <a:avLst/>
          </a:prstGeom>
        </p:spPr>
      </p:pic>
      <p:sp>
        <p:nvSpPr>
          <p:cNvPr id="25" name="TextBox 24">
            <a:extLst>
              <a:ext uri="{FF2B5EF4-FFF2-40B4-BE49-F238E27FC236}">
                <a16:creationId xmlns:a16="http://schemas.microsoft.com/office/drawing/2014/main" id="{A3B3275B-B56D-5283-10E7-91B94F54B7E6}"/>
              </a:ext>
            </a:extLst>
          </p:cNvPr>
          <p:cNvSpPr txBox="1"/>
          <p:nvPr/>
        </p:nvSpPr>
        <p:spPr>
          <a:xfrm>
            <a:off x="-258792" y="-180451"/>
            <a:ext cx="12450792" cy="1323439"/>
          </a:xfrm>
          <a:prstGeom prst="rect">
            <a:avLst/>
          </a:prstGeom>
          <a:noFill/>
        </p:spPr>
        <p:txBody>
          <a:bodyPr wrap="square" rtlCol="0">
            <a:spAutoFit/>
          </a:bodyPr>
          <a:lstStyle/>
          <a:p>
            <a:pPr algn="ctr">
              <a:lnSpc>
                <a:spcPct val="150000"/>
              </a:lnSpc>
            </a:pPr>
            <a:r>
              <a:rPr lang="lt-LT" sz="3200" b="1" dirty="0">
                <a:solidFill>
                  <a:schemeClr val="bg1"/>
                </a:solidFill>
                <a:latin typeface="+mj-lt"/>
                <a:cs typeface="Calibri" panose="020F0502020204030204" pitchFamily="34" charset="0"/>
              </a:rPr>
              <a:t>SVVP ir VSF programų įgyvendinimo pažanga</a:t>
            </a:r>
            <a:r>
              <a:rPr lang="en-GB" sz="3200" b="1" dirty="0">
                <a:solidFill>
                  <a:schemeClr val="bg1"/>
                </a:solidFill>
                <a:latin typeface="+mj-lt"/>
                <a:cs typeface="Calibri" panose="020F0502020204030204" pitchFamily="34" charset="0"/>
              </a:rPr>
              <a:t> (</a:t>
            </a:r>
            <a:r>
              <a:rPr lang="lt-LT" sz="3200" b="1" dirty="0">
                <a:solidFill>
                  <a:schemeClr val="bg1"/>
                </a:solidFill>
                <a:latin typeface="+mj-lt"/>
                <a:cs typeface="Calibri" panose="020F0502020204030204" pitchFamily="34" charset="0"/>
              </a:rPr>
              <a:t>2</a:t>
            </a:r>
            <a:r>
              <a:rPr lang="en-GB" sz="3200" b="1" dirty="0">
                <a:solidFill>
                  <a:schemeClr val="bg1"/>
                </a:solidFill>
                <a:latin typeface="+mj-lt"/>
                <a:cs typeface="Calibri" panose="020F0502020204030204" pitchFamily="34" charset="0"/>
              </a:rPr>
              <a:t>)</a:t>
            </a:r>
            <a:r>
              <a:rPr lang="lt-LT" sz="3200" b="1" dirty="0">
                <a:solidFill>
                  <a:schemeClr val="bg1"/>
                </a:solidFill>
                <a:latin typeface="+mj-lt"/>
                <a:cs typeface="Calibri" panose="020F0502020204030204" pitchFamily="34" charset="0"/>
              </a:rPr>
              <a:t> </a:t>
            </a:r>
            <a:r>
              <a:rPr lang="lt-LT" sz="3200" b="1" noProof="0" dirty="0">
                <a:solidFill>
                  <a:schemeClr val="bg1"/>
                </a:solidFill>
                <a:latin typeface="+mj-lt"/>
                <a:cs typeface="Calibri" panose="020F0502020204030204" pitchFamily="34" charset="0"/>
              </a:rPr>
              <a:t>– </a:t>
            </a:r>
            <a:r>
              <a:rPr lang="en-US" sz="3200" b="1" dirty="0">
                <a:solidFill>
                  <a:schemeClr val="bg1"/>
                </a:solidFill>
                <a:latin typeface="+mj-lt"/>
                <a:cs typeface="Calibri" panose="020F0502020204030204" pitchFamily="34" charset="0"/>
              </a:rPr>
              <a:t>SVVP</a:t>
            </a:r>
            <a:r>
              <a:rPr lang="lt-LT" sz="3200" b="1" noProof="0" dirty="0">
                <a:solidFill>
                  <a:schemeClr val="bg1"/>
                </a:solidFill>
                <a:latin typeface="+mj-lt"/>
                <a:cs typeface="Calibri" panose="020F0502020204030204" pitchFamily="34" charset="0"/>
              </a:rPr>
              <a:t> </a:t>
            </a:r>
            <a:r>
              <a:rPr lang="lt-LT" sz="3200" b="1" dirty="0">
                <a:solidFill>
                  <a:schemeClr val="bg1"/>
                </a:solidFill>
                <a:latin typeface="+mj-lt"/>
                <a:cs typeface="Calibri" panose="020F0502020204030204" pitchFamily="34" charset="0"/>
              </a:rPr>
              <a:t>rodikliai</a:t>
            </a:r>
          </a:p>
          <a:p>
            <a:endParaRPr lang="lt-LT" sz="3200" dirty="0">
              <a:solidFill>
                <a:schemeClr val="bg1"/>
              </a:solidFill>
              <a:latin typeface="+mj-lt"/>
            </a:endParaRPr>
          </a:p>
        </p:txBody>
      </p:sp>
      <p:graphicFrame>
        <p:nvGraphicFramePr>
          <p:cNvPr id="4" name="Table 3">
            <a:extLst>
              <a:ext uri="{FF2B5EF4-FFF2-40B4-BE49-F238E27FC236}">
                <a16:creationId xmlns:a16="http://schemas.microsoft.com/office/drawing/2014/main" id="{8119C223-B060-C85F-6A15-51539D604D88}"/>
              </a:ext>
            </a:extLst>
          </p:cNvPr>
          <p:cNvGraphicFramePr>
            <a:graphicFrameLocks noGrp="1"/>
          </p:cNvGraphicFramePr>
          <p:nvPr>
            <p:extLst>
              <p:ext uri="{D42A27DB-BD31-4B8C-83A1-F6EECF244321}">
                <p14:modId xmlns:p14="http://schemas.microsoft.com/office/powerpoint/2010/main" val="584710540"/>
              </p:ext>
            </p:extLst>
          </p:nvPr>
        </p:nvGraphicFramePr>
        <p:xfrm>
          <a:off x="100165" y="762001"/>
          <a:ext cx="5933595" cy="6198728"/>
        </p:xfrm>
        <a:graphic>
          <a:graphicData uri="http://schemas.openxmlformats.org/drawingml/2006/table">
            <a:tbl>
              <a:tblPr firstRow="1" bandRow="1">
                <a:tableStyleId>{5C22544A-7EE6-4342-B048-85BDC9FD1C3A}</a:tableStyleId>
              </a:tblPr>
              <a:tblGrid>
                <a:gridCol w="873465">
                  <a:extLst>
                    <a:ext uri="{9D8B030D-6E8A-4147-A177-3AD203B41FA5}">
                      <a16:colId xmlns:a16="http://schemas.microsoft.com/office/drawing/2014/main" val="3810676267"/>
                    </a:ext>
                  </a:extLst>
                </a:gridCol>
                <a:gridCol w="5060130">
                  <a:extLst>
                    <a:ext uri="{9D8B030D-6E8A-4147-A177-3AD203B41FA5}">
                      <a16:colId xmlns:a16="http://schemas.microsoft.com/office/drawing/2014/main" val="1315933119"/>
                    </a:ext>
                  </a:extLst>
                </a:gridCol>
              </a:tblGrid>
              <a:tr h="896391">
                <a:tc gridSpan="2">
                  <a:txBody>
                    <a:bodyPr/>
                    <a:lstStyle/>
                    <a:p>
                      <a:pPr algn="ctr"/>
                      <a:r>
                        <a:rPr lang="lt-LT" sz="2400" dirty="0"/>
                        <a:t>Konkretus tikslas Nr. </a:t>
                      </a:r>
                      <a:r>
                        <a:rPr lang="en-US" sz="2400" dirty="0"/>
                        <a:t>1</a:t>
                      </a:r>
                      <a:endParaRPr lang="lt-LT" sz="2400" dirty="0"/>
                    </a:p>
                    <a:p>
                      <a:pPr algn="ctr"/>
                      <a:endParaRPr lang="lt-LT" dirty="0"/>
                    </a:p>
                  </a:txBody>
                  <a:tcPr>
                    <a:solidFill>
                      <a:srgbClr val="006699"/>
                    </a:solidFill>
                  </a:tcPr>
                </a:tc>
                <a:tc hMerge="1">
                  <a:txBody>
                    <a:bodyPr/>
                    <a:lstStyle/>
                    <a:p>
                      <a:endParaRPr lang="lt-LT" dirty="0"/>
                    </a:p>
                  </a:txBody>
                  <a:tcPr/>
                </a:tc>
                <a:extLst>
                  <a:ext uri="{0D108BD9-81ED-4DB2-BD59-A6C34878D82A}">
                    <a16:rowId xmlns:a16="http://schemas.microsoft.com/office/drawing/2014/main" val="2863013189"/>
                  </a:ext>
                </a:extLst>
              </a:tr>
              <a:tr h="747392">
                <a:tc>
                  <a:txBody>
                    <a:bodyPr/>
                    <a:lstStyle/>
                    <a:p>
                      <a:pPr marL="0" indent="0">
                        <a:buFontTx/>
                        <a:buNone/>
                      </a:pPr>
                      <a:endParaRPr lang="lt-LT" dirty="0"/>
                    </a:p>
                  </a:txBody>
                  <a:tcPr>
                    <a:noFill/>
                  </a:tcPr>
                </a:tc>
                <a:tc>
                  <a:txBody>
                    <a:bodyPr/>
                    <a:lstStyle/>
                    <a:p>
                      <a:r>
                        <a:rPr lang="lt-LT" noProof="0" dirty="0"/>
                        <a:t>Įranga – 1099; Transporto priemonės – 155 </a:t>
                      </a:r>
                    </a:p>
                    <a:p>
                      <a:r>
                        <a:rPr lang="lt-LT" noProof="0" dirty="0"/>
                        <a:t>Orlaiviai – 18 (iš jų – 17 bepiločių orlaivių) </a:t>
                      </a:r>
                    </a:p>
                    <a:p>
                      <a:endParaRPr lang="lt-LT" noProof="0" dirty="0"/>
                    </a:p>
                    <a:p>
                      <a:r>
                        <a:rPr lang="lt-LT" noProof="0" dirty="0"/>
                        <a:t>Mokymo veiklos dalyviai – 775</a:t>
                      </a:r>
                    </a:p>
                  </a:txBody>
                  <a:tcPr>
                    <a:noFill/>
                  </a:tcPr>
                </a:tc>
                <a:extLst>
                  <a:ext uri="{0D108BD9-81ED-4DB2-BD59-A6C34878D82A}">
                    <a16:rowId xmlns:a16="http://schemas.microsoft.com/office/drawing/2014/main" val="1976905595"/>
                  </a:ext>
                </a:extLst>
              </a:tr>
              <a:tr h="717463">
                <a:tc>
                  <a:txBody>
                    <a:bodyPr/>
                    <a:lstStyle/>
                    <a:p>
                      <a:endParaRPr lang="lt-LT" dirty="0"/>
                    </a:p>
                    <a:p>
                      <a:endParaRPr lang="lt-LT" dirty="0"/>
                    </a:p>
                  </a:txBody>
                  <a:tcPr>
                    <a:noFill/>
                  </a:tcPr>
                </a:tc>
                <a:tc>
                  <a:txBody>
                    <a:bodyPr/>
                    <a:lstStyle/>
                    <a:p>
                      <a:endParaRPr lang="lt-LT" noProof="0" dirty="0"/>
                    </a:p>
                    <a:p>
                      <a:pPr marL="0" marR="0" lvl="0" indent="0" algn="l" defTabSz="914400" rtl="0" eaLnBrk="1" fontAlgn="auto" latinLnBrk="0" hangingPunct="1">
                        <a:lnSpc>
                          <a:spcPct val="100000"/>
                        </a:lnSpc>
                        <a:spcBef>
                          <a:spcPts val="0"/>
                        </a:spcBef>
                        <a:spcAft>
                          <a:spcPts val="0"/>
                        </a:spcAft>
                        <a:buClrTx/>
                        <a:buSzTx/>
                        <a:buFontTx/>
                        <a:buNone/>
                        <a:tabLst/>
                        <a:defRPr/>
                      </a:pPr>
                      <a:r>
                        <a:rPr lang="lt-LT" noProof="0" dirty="0"/>
                        <a:t>IT funkcionalumai – 9</a:t>
                      </a:r>
                    </a:p>
                    <a:p>
                      <a:pPr marL="0" marR="0" lvl="0" indent="0" algn="l" defTabSz="914400" rtl="0" eaLnBrk="1" fontAlgn="auto" latinLnBrk="0" hangingPunct="1">
                        <a:lnSpc>
                          <a:spcPct val="100000"/>
                        </a:lnSpc>
                        <a:spcBef>
                          <a:spcPts val="0"/>
                        </a:spcBef>
                        <a:spcAft>
                          <a:spcPts val="0"/>
                        </a:spcAft>
                        <a:buClrTx/>
                        <a:buSzTx/>
                        <a:buFontTx/>
                        <a:buNone/>
                        <a:tabLst/>
                        <a:defRPr/>
                      </a:pPr>
                      <a:r>
                        <a:rPr lang="lt-LT" noProof="0" dirty="0"/>
                        <a:t>Didelės apimties IT sistemos – 3</a:t>
                      </a:r>
                    </a:p>
                    <a:p>
                      <a:pPr marL="0" marR="0" lvl="0" indent="0" algn="l" defTabSz="914400" rtl="0" eaLnBrk="1" fontAlgn="auto" latinLnBrk="0" hangingPunct="1">
                        <a:lnSpc>
                          <a:spcPct val="100000"/>
                        </a:lnSpc>
                        <a:spcBef>
                          <a:spcPts val="0"/>
                        </a:spcBef>
                        <a:spcAft>
                          <a:spcPts val="0"/>
                        </a:spcAft>
                        <a:buClrTx/>
                        <a:buSzTx/>
                        <a:buFontTx/>
                        <a:buNone/>
                        <a:tabLst/>
                        <a:defRPr/>
                      </a:pPr>
                      <a:endParaRPr lang="lt-LT" noProof="0" dirty="0"/>
                    </a:p>
                    <a:p>
                      <a:pPr marL="0" marR="0" lvl="0" indent="0" algn="l" defTabSz="914400" rtl="0" eaLnBrk="1" fontAlgn="auto" latinLnBrk="0" hangingPunct="1">
                        <a:lnSpc>
                          <a:spcPct val="100000"/>
                        </a:lnSpc>
                        <a:spcBef>
                          <a:spcPts val="0"/>
                        </a:spcBef>
                        <a:spcAft>
                          <a:spcPts val="0"/>
                        </a:spcAft>
                        <a:buClrTx/>
                        <a:buSzTx/>
                        <a:buFontTx/>
                        <a:buNone/>
                        <a:tabLst/>
                        <a:defRPr/>
                      </a:pPr>
                      <a:r>
                        <a:rPr lang="lt-LT" noProof="0" dirty="0"/>
                        <a:t>Dalyviai, kurie po 3 mėn. naudojasi mokymuose įgytais įgūdžiais – 218</a:t>
                      </a:r>
                    </a:p>
                    <a:p>
                      <a:pPr marL="0" marR="0" lvl="0" indent="0" algn="l" defTabSz="914400" rtl="0" eaLnBrk="1" fontAlgn="auto" latinLnBrk="0" hangingPunct="1">
                        <a:lnSpc>
                          <a:spcPct val="100000"/>
                        </a:lnSpc>
                        <a:spcBef>
                          <a:spcPts val="0"/>
                        </a:spcBef>
                        <a:spcAft>
                          <a:spcPts val="0"/>
                        </a:spcAft>
                        <a:buClrTx/>
                        <a:buSzTx/>
                        <a:buFontTx/>
                        <a:buNone/>
                        <a:tabLst/>
                        <a:defRPr/>
                      </a:pPr>
                      <a:endParaRPr lang="lt-LT" noProof="0" dirty="0"/>
                    </a:p>
                    <a:p>
                      <a:pPr marL="0" marR="0" lvl="0" indent="0" algn="l" defTabSz="914400" rtl="0" eaLnBrk="1" fontAlgn="auto" latinLnBrk="0" hangingPunct="1">
                        <a:lnSpc>
                          <a:spcPct val="100000"/>
                        </a:lnSpc>
                        <a:spcBef>
                          <a:spcPts val="0"/>
                        </a:spcBef>
                        <a:spcAft>
                          <a:spcPts val="0"/>
                        </a:spcAft>
                        <a:buClrTx/>
                        <a:buSzTx/>
                        <a:buFontTx/>
                        <a:buNone/>
                        <a:tabLst/>
                        <a:defRPr/>
                      </a:pPr>
                      <a:r>
                        <a:rPr lang="lt-LT" noProof="0" dirty="0"/>
                        <a:t>Įranga, užregistruota </a:t>
                      </a:r>
                      <a:r>
                        <a:rPr lang="lt-LT" noProof="0" dirty="0" err="1"/>
                        <a:t>Frontex</a:t>
                      </a:r>
                      <a:r>
                        <a:rPr lang="lt-LT" noProof="0" dirty="0"/>
                        <a:t> rezerve – 301</a:t>
                      </a:r>
                    </a:p>
                    <a:p>
                      <a:pPr marL="0" marR="0" lvl="0" indent="0" algn="l" defTabSz="914400" rtl="0" eaLnBrk="1" fontAlgn="auto" latinLnBrk="0" hangingPunct="1">
                        <a:lnSpc>
                          <a:spcPct val="100000"/>
                        </a:lnSpc>
                        <a:spcBef>
                          <a:spcPts val="0"/>
                        </a:spcBef>
                        <a:spcAft>
                          <a:spcPts val="0"/>
                        </a:spcAft>
                        <a:buClrTx/>
                        <a:buSzTx/>
                        <a:buFontTx/>
                        <a:buNone/>
                        <a:tabLst/>
                        <a:defRPr/>
                      </a:pPr>
                      <a:r>
                        <a:rPr lang="lt-LT" noProof="0" dirty="0"/>
                        <a:t>Įranga, kuria gali naudotis </a:t>
                      </a:r>
                      <a:r>
                        <a:rPr lang="lt-LT" noProof="0" dirty="0" err="1"/>
                        <a:t>Frontex</a:t>
                      </a:r>
                      <a:r>
                        <a:rPr lang="lt-LT" noProof="0" dirty="0"/>
                        <a:t> – 289</a:t>
                      </a:r>
                    </a:p>
                    <a:p>
                      <a:endParaRPr lang="lt-LT" noProof="0" dirty="0"/>
                    </a:p>
                    <a:p>
                      <a:pPr marL="0" marR="0" lvl="0" indent="0" algn="l" defTabSz="914400" rtl="0" eaLnBrk="1" fontAlgn="auto" latinLnBrk="0" hangingPunct="1">
                        <a:lnSpc>
                          <a:spcPct val="100000"/>
                        </a:lnSpc>
                        <a:spcBef>
                          <a:spcPts val="0"/>
                        </a:spcBef>
                        <a:spcAft>
                          <a:spcPts val="0"/>
                        </a:spcAft>
                        <a:buClrTx/>
                        <a:buSzTx/>
                        <a:buFontTx/>
                        <a:buNone/>
                        <a:tabLst/>
                        <a:defRPr/>
                      </a:pPr>
                      <a:r>
                        <a:rPr lang="lt-LT" noProof="0" dirty="0"/>
                        <a:t>Infrastruktūros objektai – 1</a:t>
                      </a:r>
                    </a:p>
                    <a:p>
                      <a:endParaRPr lang="lt-LT" noProof="0" dirty="0"/>
                    </a:p>
                  </a:txBody>
                  <a:tcPr>
                    <a:noFill/>
                  </a:tcPr>
                </a:tc>
                <a:extLst>
                  <a:ext uri="{0D108BD9-81ED-4DB2-BD59-A6C34878D82A}">
                    <a16:rowId xmlns:a16="http://schemas.microsoft.com/office/drawing/2014/main" val="2881068593"/>
                  </a:ext>
                </a:extLst>
              </a:tr>
              <a:tr h="730337">
                <a:tc>
                  <a:txBody>
                    <a:bodyPr/>
                    <a:lstStyle/>
                    <a:p>
                      <a:endParaRPr lang="lt-LT" dirty="0"/>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lt-LT" noProof="0" dirty="0"/>
                        <a:t>Įgyvendinta rekomendacijų po Šengeno vertinimų</a:t>
                      </a:r>
                      <a:r>
                        <a:rPr lang="en-US" noProof="0" dirty="0"/>
                        <a:t> – </a:t>
                      </a:r>
                      <a:r>
                        <a:rPr lang="en-US" sz="1600" noProof="0" dirty="0"/>
                        <a:t>17 %</a:t>
                      </a:r>
                      <a:endParaRPr lang="lt-LT" noProof="0" dirty="0"/>
                    </a:p>
                  </a:txBody>
                  <a:tcPr>
                    <a:noFill/>
                  </a:tcPr>
                </a:tc>
                <a:extLst>
                  <a:ext uri="{0D108BD9-81ED-4DB2-BD59-A6C34878D82A}">
                    <a16:rowId xmlns:a16="http://schemas.microsoft.com/office/drawing/2014/main" val="1774805099"/>
                  </a:ext>
                </a:extLst>
              </a:tr>
            </a:tbl>
          </a:graphicData>
        </a:graphic>
      </p:graphicFrame>
      <p:graphicFrame>
        <p:nvGraphicFramePr>
          <p:cNvPr id="5" name="Table 4">
            <a:extLst>
              <a:ext uri="{FF2B5EF4-FFF2-40B4-BE49-F238E27FC236}">
                <a16:creationId xmlns:a16="http://schemas.microsoft.com/office/drawing/2014/main" id="{55E0124E-9CE5-C600-D169-99E15FB44753}"/>
              </a:ext>
            </a:extLst>
          </p:cNvPr>
          <p:cNvGraphicFramePr>
            <a:graphicFrameLocks noGrp="1"/>
          </p:cNvGraphicFramePr>
          <p:nvPr>
            <p:extLst>
              <p:ext uri="{D42A27DB-BD31-4B8C-83A1-F6EECF244321}">
                <p14:modId xmlns:p14="http://schemas.microsoft.com/office/powerpoint/2010/main" val="1847760465"/>
              </p:ext>
            </p:extLst>
          </p:nvPr>
        </p:nvGraphicFramePr>
        <p:xfrm>
          <a:off x="7405588" y="778947"/>
          <a:ext cx="4530512" cy="6164835"/>
        </p:xfrm>
        <a:graphic>
          <a:graphicData uri="http://schemas.openxmlformats.org/drawingml/2006/table">
            <a:tbl>
              <a:tblPr firstRow="1" bandRow="1">
                <a:tableStyleId>{5C22544A-7EE6-4342-B048-85BDC9FD1C3A}</a:tableStyleId>
              </a:tblPr>
              <a:tblGrid>
                <a:gridCol w="1046434">
                  <a:extLst>
                    <a:ext uri="{9D8B030D-6E8A-4147-A177-3AD203B41FA5}">
                      <a16:colId xmlns:a16="http://schemas.microsoft.com/office/drawing/2014/main" val="3810676267"/>
                    </a:ext>
                  </a:extLst>
                </a:gridCol>
                <a:gridCol w="3484078">
                  <a:extLst>
                    <a:ext uri="{9D8B030D-6E8A-4147-A177-3AD203B41FA5}">
                      <a16:colId xmlns:a16="http://schemas.microsoft.com/office/drawing/2014/main" val="1315933119"/>
                    </a:ext>
                  </a:extLst>
                </a:gridCol>
              </a:tblGrid>
              <a:tr h="891830">
                <a:tc gridSpan="2">
                  <a:txBody>
                    <a:bodyPr/>
                    <a:lstStyle/>
                    <a:p>
                      <a:pPr algn="ctr"/>
                      <a:r>
                        <a:rPr lang="lt-LT" sz="2400" dirty="0"/>
                        <a:t>Konkretus tikslas Nr. </a:t>
                      </a:r>
                      <a:r>
                        <a:rPr lang="en-US" sz="2400" dirty="0"/>
                        <a:t>2</a:t>
                      </a:r>
                      <a:endParaRPr lang="lt-LT" sz="2400" dirty="0"/>
                    </a:p>
                  </a:txBody>
                  <a:tcPr>
                    <a:solidFill>
                      <a:srgbClr val="006699"/>
                    </a:solidFill>
                  </a:tcPr>
                </a:tc>
                <a:tc hMerge="1">
                  <a:txBody>
                    <a:bodyPr/>
                    <a:lstStyle/>
                    <a:p>
                      <a:endParaRPr lang="lt-LT" dirty="0"/>
                    </a:p>
                  </a:txBody>
                  <a:tcPr/>
                </a:tc>
                <a:extLst>
                  <a:ext uri="{0D108BD9-81ED-4DB2-BD59-A6C34878D82A}">
                    <a16:rowId xmlns:a16="http://schemas.microsoft.com/office/drawing/2014/main" val="2863013189"/>
                  </a:ext>
                </a:extLst>
              </a:tr>
              <a:tr h="717093">
                <a:tc>
                  <a:txBody>
                    <a:bodyPr/>
                    <a:lstStyle/>
                    <a:p>
                      <a:endParaRPr lang="lt-LT" dirty="0"/>
                    </a:p>
                  </a:txBody>
                  <a:tcPr>
                    <a:noFill/>
                  </a:tcPr>
                </a:tc>
                <a:tc>
                  <a:txBody>
                    <a:bodyPr/>
                    <a:lstStyle/>
                    <a:p>
                      <a:r>
                        <a:rPr lang="lt-LT" dirty="0"/>
                        <a:t>Mokymo veiklos dalyvi</a:t>
                      </a:r>
                      <a:r>
                        <a:rPr lang="en-US" dirty="0"/>
                        <a:t>ai </a:t>
                      </a:r>
                      <a:r>
                        <a:rPr lang="lt-LT" noProof="0" dirty="0"/>
                        <a:t>–</a:t>
                      </a:r>
                      <a:r>
                        <a:rPr lang="lt-LT" dirty="0"/>
                        <a:t> 53</a:t>
                      </a:r>
                    </a:p>
                  </a:txBody>
                  <a:tcPr>
                    <a:noFill/>
                  </a:tcPr>
                </a:tc>
                <a:extLst>
                  <a:ext uri="{0D108BD9-81ED-4DB2-BD59-A6C34878D82A}">
                    <a16:rowId xmlns:a16="http://schemas.microsoft.com/office/drawing/2014/main" val="1976905595"/>
                  </a:ext>
                </a:extLst>
              </a:tr>
              <a:tr h="989752">
                <a:tc>
                  <a:txBody>
                    <a:bodyPr/>
                    <a:lstStyle/>
                    <a:p>
                      <a:endParaRPr lang="lt-LT" dirty="0"/>
                    </a:p>
                  </a:txBody>
                  <a:tcPr>
                    <a:noFill/>
                  </a:tcPr>
                </a:tc>
                <a:tc>
                  <a:txBody>
                    <a:bodyPr/>
                    <a:lstStyle/>
                    <a:p>
                      <a:pPr marL="0" marR="0" indent="0" algn="l">
                        <a:lnSpc>
                          <a:spcPct val="107000"/>
                        </a:lnSpc>
                        <a:spcBef>
                          <a:spcPts val="0"/>
                        </a:spcBef>
                        <a:spcAft>
                          <a:spcPts val="0"/>
                        </a:spcAft>
                        <a:buFontTx/>
                        <a:buNone/>
                      </a:pPr>
                      <a:r>
                        <a:rPr lang="lt-LT" sz="1800" kern="100" dirty="0">
                          <a:effectLst/>
                          <a:latin typeface="+mn-lt"/>
                          <a:ea typeface="Aptos" panose="020B0004020202020204" pitchFamily="34" charset="0"/>
                          <a:cs typeface="Times New Roman" panose="02020603050405020304" pitchFamily="18" charset="0"/>
                        </a:rPr>
                        <a:t>Konsulatuose išlaikomi darbuotojai – 8 (iš jų – 4 vizų tvarkymo tikslais)</a:t>
                      </a:r>
                    </a:p>
                  </a:txBody>
                  <a:tcPr>
                    <a:noFill/>
                  </a:tcPr>
                </a:tc>
                <a:extLst>
                  <a:ext uri="{0D108BD9-81ED-4DB2-BD59-A6C34878D82A}">
                    <a16:rowId xmlns:a16="http://schemas.microsoft.com/office/drawing/2014/main" val="2881068593"/>
                  </a:ext>
                </a:extLst>
              </a:tr>
              <a:tr h="1051708">
                <a:tc>
                  <a:txBody>
                    <a:bodyPr/>
                    <a:lstStyle/>
                    <a:p>
                      <a:endParaRPr lang="lt-LT" dirty="0"/>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lt-LT" sz="1800" kern="100" noProof="0" dirty="0">
                          <a:effectLst/>
                          <a:latin typeface="+mn-lt"/>
                          <a:ea typeface="Aptos" panose="020B0004020202020204" pitchFamily="34" charset="0"/>
                          <a:cs typeface="Times New Roman" panose="02020603050405020304" pitchFamily="18" charset="0"/>
                        </a:rPr>
                        <a:t>Pagerintas aptarnavimas konsulatuose – 25</a:t>
                      </a:r>
                    </a:p>
                    <a:p>
                      <a:pPr marL="0" marR="0" lvl="0" indent="0" algn="l" defTabSz="914400" rtl="0" eaLnBrk="1" fontAlgn="auto" latinLnBrk="0" hangingPunct="1">
                        <a:lnSpc>
                          <a:spcPct val="100000"/>
                        </a:lnSpc>
                        <a:spcBef>
                          <a:spcPts val="0"/>
                        </a:spcBef>
                        <a:spcAft>
                          <a:spcPts val="0"/>
                        </a:spcAft>
                        <a:buClrTx/>
                        <a:buSzTx/>
                        <a:buFontTx/>
                        <a:buNone/>
                        <a:tabLst/>
                        <a:defRPr/>
                      </a:pPr>
                      <a:endParaRPr lang="lt-LT" sz="1800" kern="100" noProof="0" dirty="0">
                        <a:effectLst/>
                        <a:latin typeface="+mn-lt"/>
                        <a:ea typeface="Aptos" panose="020B000402020202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lt-LT" sz="1800" kern="100" dirty="0">
                          <a:effectLst/>
                          <a:latin typeface="+mn-lt"/>
                          <a:ea typeface="Aptos" panose="020B0004020202020204" pitchFamily="34" charset="0"/>
                          <a:cs typeface="Times New Roman" panose="02020603050405020304" pitchFamily="18" charset="0"/>
                        </a:rPr>
                        <a:t>Patobulintos bendradarbiavimo vizų tvarkymo srityje formos – 3</a:t>
                      </a:r>
                    </a:p>
                  </a:txBody>
                  <a:tcPr>
                    <a:noFill/>
                  </a:tcPr>
                </a:tc>
                <a:extLst>
                  <a:ext uri="{0D108BD9-81ED-4DB2-BD59-A6C34878D82A}">
                    <a16:rowId xmlns:a16="http://schemas.microsoft.com/office/drawing/2014/main" val="1774805099"/>
                  </a:ext>
                </a:extLst>
              </a:tr>
              <a:tr h="1002390">
                <a:tc>
                  <a:txBody>
                    <a:bodyPr/>
                    <a:lstStyle/>
                    <a:p>
                      <a:endParaRPr lang="lt-LT" dirty="0"/>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lt-LT" dirty="0"/>
                    </a:p>
                    <a:p>
                      <a:pPr marL="0" marR="0" lvl="0" indent="0" algn="l" defTabSz="914400" rtl="0" eaLnBrk="1" fontAlgn="auto" latinLnBrk="0" hangingPunct="1">
                        <a:lnSpc>
                          <a:spcPct val="100000"/>
                        </a:lnSpc>
                        <a:spcBef>
                          <a:spcPts val="0"/>
                        </a:spcBef>
                        <a:spcAft>
                          <a:spcPts val="0"/>
                        </a:spcAft>
                        <a:buClrTx/>
                        <a:buSzTx/>
                        <a:buFontTx/>
                        <a:buNone/>
                        <a:tabLst/>
                        <a:defRPr/>
                      </a:pPr>
                      <a:r>
                        <a:rPr lang="lt-LT" dirty="0"/>
                        <a:t>Dalyviai, kurie po 3 mėn. </a:t>
                      </a:r>
                      <a:r>
                        <a:rPr lang="lt-LT" noProof="0" dirty="0"/>
                        <a:t>naudojasi mokymuose įgytais įgūdžiais – 53</a:t>
                      </a:r>
                      <a:endParaRPr lang="lt-LT"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lt-LT" dirty="0"/>
                    </a:p>
                  </a:txBody>
                  <a:tcPr>
                    <a:noFill/>
                  </a:tcPr>
                </a:tc>
                <a:extLst>
                  <a:ext uri="{0D108BD9-81ED-4DB2-BD59-A6C34878D82A}">
                    <a16:rowId xmlns:a16="http://schemas.microsoft.com/office/drawing/2014/main" val="427507512"/>
                  </a:ext>
                </a:extLst>
              </a:tr>
              <a:tr h="659575">
                <a:tc>
                  <a:txBody>
                    <a:bodyPr/>
                    <a:lstStyle/>
                    <a:p>
                      <a:endParaRPr lang="lt-LT" dirty="0"/>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lt-LT" noProof="0" dirty="0"/>
                        <a:t>Įgyvendinta rekomendacijų po Šengeno vertinimų</a:t>
                      </a:r>
                      <a:r>
                        <a:rPr lang="en-US" noProof="0" dirty="0"/>
                        <a:t> – </a:t>
                      </a:r>
                      <a:r>
                        <a:rPr lang="en-US" sz="1600" noProof="0" dirty="0"/>
                        <a:t>1</a:t>
                      </a:r>
                      <a:r>
                        <a:rPr lang="lt-LT" sz="1600" noProof="0" dirty="0"/>
                        <a:t>00</a:t>
                      </a:r>
                      <a:r>
                        <a:rPr lang="en-US" sz="1600" noProof="0" dirty="0"/>
                        <a:t> %</a:t>
                      </a:r>
                      <a:endParaRPr lang="lt-LT" noProof="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lt-LT" dirty="0"/>
                    </a:p>
                  </a:txBody>
                  <a:tcPr>
                    <a:noFill/>
                  </a:tcPr>
                </a:tc>
                <a:extLst>
                  <a:ext uri="{0D108BD9-81ED-4DB2-BD59-A6C34878D82A}">
                    <a16:rowId xmlns:a16="http://schemas.microsoft.com/office/drawing/2014/main" val="4276444797"/>
                  </a:ext>
                </a:extLst>
              </a:tr>
            </a:tbl>
          </a:graphicData>
        </a:graphic>
      </p:graphicFrame>
      <p:pic>
        <p:nvPicPr>
          <p:cNvPr id="14" name="Graphic 13" descr="Security camera with solid fill">
            <a:extLst>
              <a:ext uri="{FF2B5EF4-FFF2-40B4-BE49-F238E27FC236}">
                <a16:creationId xmlns:a16="http://schemas.microsoft.com/office/drawing/2014/main" id="{FF336C01-0127-9CD8-4649-F64824688EAC}"/>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0119" y="1677434"/>
            <a:ext cx="654612" cy="654612"/>
          </a:xfrm>
          <a:prstGeom prst="rect">
            <a:avLst/>
          </a:prstGeom>
        </p:spPr>
      </p:pic>
      <p:pic>
        <p:nvPicPr>
          <p:cNvPr id="18" name="Graphic 17" descr="Building with solid fill">
            <a:extLst>
              <a:ext uri="{FF2B5EF4-FFF2-40B4-BE49-F238E27FC236}">
                <a16:creationId xmlns:a16="http://schemas.microsoft.com/office/drawing/2014/main" id="{4DB0C6DB-AF94-DBCB-68F2-0FB0FB8B272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7455960" y="3303948"/>
            <a:ext cx="829316" cy="829316"/>
          </a:xfrm>
          <a:prstGeom prst="rect">
            <a:avLst/>
          </a:prstGeom>
        </p:spPr>
      </p:pic>
      <p:pic>
        <p:nvPicPr>
          <p:cNvPr id="19" name="Graphic 18" descr="Office worker male with solid fill">
            <a:extLst>
              <a:ext uri="{FF2B5EF4-FFF2-40B4-BE49-F238E27FC236}">
                <a16:creationId xmlns:a16="http://schemas.microsoft.com/office/drawing/2014/main" id="{B1B575C2-9643-32B8-46AB-F920727A81F5}"/>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7455960" y="2407175"/>
            <a:ext cx="783753" cy="783753"/>
          </a:xfrm>
          <a:prstGeom prst="rect">
            <a:avLst/>
          </a:prstGeom>
        </p:spPr>
      </p:pic>
      <p:sp>
        <p:nvSpPr>
          <p:cNvPr id="26" name="TextBox 25">
            <a:extLst>
              <a:ext uri="{FF2B5EF4-FFF2-40B4-BE49-F238E27FC236}">
                <a16:creationId xmlns:a16="http://schemas.microsoft.com/office/drawing/2014/main" id="{2901FF07-6C02-AD30-E6A6-3D234508CE86}"/>
              </a:ext>
            </a:extLst>
          </p:cNvPr>
          <p:cNvSpPr txBox="1"/>
          <p:nvPr/>
        </p:nvSpPr>
        <p:spPr>
          <a:xfrm>
            <a:off x="5799284" y="1699289"/>
            <a:ext cx="1606304" cy="707886"/>
          </a:xfrm>
          <a:prstGeom prst="rect">
            <a:avLst/>
          </a:prstGeom>
          <a:noFill/>
        </p:spPr>
        <p:txBody>
          <a:bodyPr wrap="square" rtlCol="0">
            <a:spAutoFit/>
          </a:bodyPr>
          <a:lstStyle/>
          <a:p>
            <a:pPr algn="ctr"/>
            <a:r>
              <a:rPr lang="lt-LT" sz="2000" b="1" noProof="0" dirty="0">
                <a:solidFill>
                  <a:schemeClr val="accent1">
                    <a:lumMod val="50000"/>
                  </a:schemeClr>
                </a:solidFill>
              </a:rPr>
              <a:t>Pasiekta iki </a:t>
            </a:r>
          </a:p>
          <a:p>
            <a:pPr algn="ctr"/>
            <a:r>
              <a:rPr lang="lt-LT" sz="2000" b="1" noProof="0" dirty="0">
                <a:solidFill>
                  <a:schemeClr val="accent1">
                    <a:lumMod val="50000"/>
                  </a:schemeClr>
                </a:solidFill>
              </a:rPr>
              <a:t>202</a:t>
            </a:r>
            <a:r>
              <a:rPr lang="en-US" sz="2000" b="1" noProof="0" dirty="0">
                <a:solidFill>
                  <a:schemeClr val="accent1">
                    <a:lumMod val="50000"/>
                  </a:schemeClr>
                </a:solidFill>
              </a:rPr>
              <a:t>5</a:t>
            </a:r>
            <a:r>
              <a:rPr lang="lt-LT" sz="2000" b="1" noProof="0" dirty="0">
                <a:solidFill>
                  <a:schemeClr val="accent1">
                    <a:lumMod val="50000"/>
                  </a:schemeClr>
                </a:solidFill>
              </a:rPr>
              <a:t>-12-31</a:t>
            </a:r>
          </a:p>
        </p:txBody>
      </p:sp>
      <p:pic>
        <p:nvPicPr>
          <p:cNvPr id="28" name="Graphic 27" descr="Stopwatch with solid fill">
            <a:extLst>
              <a:ext uri="{FF2B5EF4-FFF2-40B4-BE49-F238E27FC236}">
                <a16:creationId xmlns:a16="http://schemas.microsoft.com/office/drawing/2014/main" id="{8D1AE310-2EAA-5EDC-126E-44860DD7BE3E}"/>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158241" y="788922"/>
            <a:ext cx="914400" cy="914400"/>
          </a:xfrm>
          <a:prstGeom prst="rect">
            <a:avLst/>
          </a:prstGeom>
        </p:spPr>
      </p:pic>
      <p:pic>
        <p:nvPicPr>
          <p:cNvPr id="22" name="Graphic 21" descr="Classroom with solid fill">
            <a:extLst>
              <a:ext uri="{FF2B5EF4-FFF2-40B4-BE49-F238E27FC236}">
                <a16:creationId xmlns:a16="http://schemas.microsoft.com/office/drawing/2014/main" id="{B8A429B7-6C5D-BD9E-7024-1F729BA27766}"/>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100119" y="2407175"/>
            <a:ext cx="616462" cy="616462"/>
          </a:xfrm>
          <a:prstGeom prst="rect">
            <a:avLst/>
          </a:prstGeom>
        </p:spPr>
      </p:pic>
      <p:pic>
        <p:nvPicPr>
          <p:cNvPr id="29" name="Graphic 28" descr="Computer with solid fill">
            <a:extLst>
              <a:ext uri="{FF2B5EF4-FFF2-40B4-BE49-F238E27FC236}">
                <a16:creationId xmlns:a16="http://schemas.microsoft.com/office/drawing/2014/main" id="{F13229BF-6DDA-D9CC-764E-2D8630DE1976}"/>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117997" y="3125758"/>
            <a:ext cx="636734" cy="636734"/>
          </a:xfrm>
          <a:prstGeom prst="rect">
            <a:avLst/>
          </a:prstGeom>
        </p:spPr>
      </p:pic>
      <p:pic>
        <p:nvPicPr>
          <p:cNvPr id="34" name="Picture 33" descr="A logo on a blue background&#10;&#10;Description automatically generated">
            <a:extLst>
              <a:ext uri="{FF2B5EF4-FFF2-40B4-BE49-F238E27FC236}">
                <a16:creationId xmlns:a16="http://schemas.microsoft.com/office/drawing/2014/main" id="{2CC81910-8162-52FB-E3CB-ADBAABBBD1A2}"/>
              </a:ext>
            </a:extLst>
          </p:cNvPr>
          <p:cNvPicPr>
            <a:picLocks noChangeAspect="1"/>
          </p:cNvPicPr>
          <p:nvPr/>
        </p:nvPicPr>
        <p:blipFill>
          <a:blip r:embed="rId16"/>
          <a:stretch>
            <a:fillRect/>
          </a:stretch>
        </p:blipFill>
        <p:spPr>
          <a:xfrm>
            <a:off x="118966" y="4787324"/>
            <a:ext cx="636735" cy="534857"/>
          </a:xfrm>
          <a:prstGeom prst="rect">
            <a:avLst/>
          </a:prstGeom>
        </p:spPr>
      </p:pic>
      <p:pic>
        <p:nvPicPr>
          <p:cNvPr id="36" name="Graphic 35" descr="Artificial Intelligence with solid fill">
            <a:extLst>
              <a:ext uri="{FF2B5EF4-FFF2-40B4-BE49-F238E27FC236}">
                <a16:creationId xmlns:a16="http://schemas.microsoft.com/office/drawing/2014/main" id="{AF142CBB-FD4A-F743-65D4-216B1DE65C99}"/>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79846" y="3919469"/>
            <a:ext cx="636735" cy="636735"/>
          </a:xfrm>
          <a:prstGeom prst="rect">
            <a:avLst/>
          </a:prstGeom>
        </p:spPr>
      </p:pic>
      <p:pic>
        <p:nvPicPr>
          <p:cNvPr id="37" name="Graphic 36" descr="Classroom with solid fill">
            <a:extLst>
              <a:ext uri="{FF2B5EF4-FFF2-40B4-BE49-F238E27FC236}">
                <a16:creationId xmlns:a16="http://schemas.microsoft.com/office/drawing/2014/main" id="{C2D92F21-2EAB-9A68-4924-A2B3F839FB41}"/>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475036" y="1677434"/>
            <a:ext cx="745602" cy="745602"/>
          </a:xfrm>
          <a:prstGeom prst="rect">
            <a:avLst/>
          </a:prstGeom>
        </p:spPr>
      </p:pic>
      <p:pic>
        <p:nvPicPr>
          <p:cNvPr id="39" name="Graphic 38" descr="Shuffle with solid fill">
            <a:extLst>
              <a:ext uri="{FF2B5EF4-FFF2-40B4-BE49-F238E27FC236}">
                <a16:creationId xmlns:a16="http://schemas.microsoft.com/office/drawing/2014/main" id="{B3E3CB64-BCE2-AC8E-4A6B-30A21A0BF5A9}"/>
              </a:ext>
            </a:extLst>
          </p:cNvPr>
          <p:cNvPicPr>
            <a:picLocks noChangeAspect="1"/>
          </p:cNvPicPr>
          <p:nvPr/>
        </p:nvPicPr>
        <p:blipFill>
          <a:blip r:embed="rId19">
            <a:extLst>
              <a:ext uri="{96DAC541-7B7A-43D3-8B79-37D633B846F1}">
                <asvg:svgBlip xmlns:asvg="http://schemas.microsoft.com/office/drawing/2016/SVG/main" r:embed="rId20"/>
              </a:ext>
            </a:extLst>
          </a:blip>
          <a:stretch>
            <a:fillRect/>
          </a:stretch>
        </p:blipFill>
        <p:spPr>
          <a:xfrm>
            <a:off x="7548403" y="4271000"/>
            <a:ext cx="783752" cy="783752"/>
          </a:xfrm>
          <a:prstGeom prst="rect">
            <a:avLst/>
          </a:prstGeom>
        </p:spPr>
      </p:pic>
      <p:pic>
        <p:nvPicPr>
          <p:cNvPr id="41" name="Graphic 40" descr="Artificial Intelligence with solid fill">
            <a:extLst>
              <a:ext uri="{FF2B5EF4-FFF2-40B4-BE49-F238E27FC236}">
                <a16:creationId xmlns:a16="http://schemas.microsoft.com/office/drawing/2014/main" id="{0CB66408-6907-3A45-BCDB-D9A443123D67}"/>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7497160" y="5051908"/>
            <a:ext cx="783753" cy="783753"/>
          </a:xfrm>
          <a:prstGeom prst="rect">
            <a:avLst/>
          </a:prstGeom>
        </p:spPr>
      </p:pic>
      <p:pic>
        <p:nvPicPr>
          <p:cNvPr id="9" name="Paveikslėlis 8">
            <a:extLst>
              <a:ext uri="{FF2B5EF4-FFF2-40B4-BE49-F238E27FC236}">
                <a16:creationId xmlns:a16="http://schemas.microsoft.com/office/drawing/2014/main" id="{9153634D-3876-E68B-5D7F-1F15B2D0FEB8}"/>
              </a:ext>
            </a:extLst>
          </p:cNvPr>
          <p:cNvPicPr>
            <a:picLocks noChangeAspect="1"/>
          </p:cNvPicPr>
          <p:nvPr/>
        </p:nvPicPr>
        <p:blipFill>
          <a:blip r:embed="rId21">
            <a:extLst>
              <a:ext uri="{BEBA8EAE-BF5A-486C-A8C5-ECC9F3942E4B}">
                <a14:imgProps xmlns:a14="http://schemas.microsoft.com/office/drawing/2010/main">
                  <a14:imgLayer r:embed="rId22">
                    <a14:imgEffect>
                      <a14:saturation sat="33000"/>
                    </a14:imgEffect>
                  </a14:imgLayer>
                </a14:imgProps>
              </a:ext>
            </a:extLst>
          </a:blip>
          <a:stretch>
            <a:fillRect/>
          </a:stretch>
        </p:blipFill>
        <p:spPr>
          <a:xfrm>
            <a:off x="145593" y="5431035"/>
            <a:ext cx="634039" cy="695004"/>
          </a:xfrm>
          <a:prstGeom prst="rect">
            <a:avLst/>
          </a:prstGeom>
        </p:spPr>
      </p:pic>
      <p:pic>
        <p:nvPicPr>
          <p:cNvPr id="12" name="Paveikslėlis 11">
            <a:extLst>
              <a:ext uri="{FF2B5EF4-FFF2-40B4-BE49-F238E27FC236}">
                <a16:creationId xmlns:a16="http://schemas.microsoft.com/office/drawing/2014/main" id="{2366A167-1563-D66C-E5B6-70FA69CD03B5}"/>
              </a:ext>
            </a:extLst>
          </p:cNvPr>
          <p:cNvPicPr>
            <a:picLocks noChangeAspect="1"/>
          </p:cNvPicPr>
          <p:nvPr/>
        </p:nvPicPr>
        <p:blipFill>
          <a:blip r:embed="rId23"/>
          <a:stretch>
            <a:fillRect/>
          </a:stretch>
        </p:blipFill>
        <p:spPr>
          <a:xfrm>
            <a:off x="7610985" y="5971438"/>
            <a:ext cx="609653" cy="695004"/>
          </a:xfrm>
          <a:prstGeom prst="rect">
            <a:avLst/>
          </a:prstGeom>
        </p:spPr>
      </p:pic>
      <p:pic>
        <p:nvPicPr>
          <p:cNvPr id="13" name="Paveikslėlis 12">
            <a:extLst>
              <a:ext uri="{FF2B5EF4-FFF2-40B4-BE49-F238E27FC236}">
                <a16:creationId xmlns:a16="http://schemas.microsoft.com/office/drawing/2014/main" id="{2583F2D6-2032-6C77-4AF8-D0F02F7DF658}"/>
              </a:ext>
            </a:extLst>
          </p:cNvPr>
          <p:cNvPicPr>
            <a:picLocks noChangeAspect="1"/>
          </p:cNvPicPr>
          <p:nvPr/>
        </p:nvPicPr>
        <p:blipFill>
          <a:blip r:embed="rId23"/>
          <a:stretch>
            <a:fillRect/>
          </a:stretch>
        </p:blipFill>
        <p:spPr>
          <a:xfrm>
            <a:off x="157787" y="6181531"/>
            <a:ext cx="609653" cy="695004"/>
          </a:xfrm>
          <a:prstGeom prst="rect">
            <a:avLst/>
          </a:prstGeom>
        </p:spPr>
      </p:pic>
    </p:spTree>
    <p:extLst>
      <p:ext uri="{BB962C8B-B14F-4D97-AF65-F5344CB8AC3E}">
        <p14:creationId xmlns:p14="http://schemas.microsoft.com/office/powerpoint/2010/main" val="958082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26F000-B7CF-00B5-FC78-CE67994D2E05}"/>
            </a:ext>
          </a:extLst>
        </p:cNvPr>
        <p:cNvGrpSpPr/>
        <p:nvPr/>
      </p:nvGrpSpPr>
      <p:grpSpPr>
        <a:xfrm>
          <a:off x="0" y="0"/>
          <a:ext cx="0" cy="0"/>
          <a:chOff x="0" y="0"/>
          <a:chExt cx="0" cy="0"/>
        </a:xfrm>
      </p:grpSpPr>
      <p:pic>
        <p:nvPicPr>
          <p:cNvPr id="2" name="Picture 1" descr="A blue and white background">
            <a:extLst>
              <a:ext uri="{FF2B5EF4-FFF2-40B4-BE49-F238E27FC236}">
                <a16:creationId xmlns:a16="http://schemas.microsoft.com/office/drawing/2014/main" id="{CFF9AEB4-1E6E-0944-D713-44A5CD03C3AC}"/>
              </a:ext>
            </a:extLst>
          </p:cNvPr>
          <p:cNvPicPr>
            <a:picLocks noChangeAspect="1"/>
          </p:cNvPicPr>
          <p:nvPr/>
        </p:nvPicPr>
        <p:blipFill rotWithShape="1">
          <a:blip r:embed="rId3">
            <a:extLst>
              <a:ext uri="{28A0092B-C50C-407E-A947-70E740481C1C}">
                <a14:useLocalDpi xmlns:a14="http://schemas.microsoft.com/office/drawing/2010/main" val="0"/>
              </a:ext>
            </a:extLst>
          </a:blip>
          <a:srcRect b="88889"/>
          <a:stretch/>
        </p:blipFill>
        <p:spPr>
          <a:xfrm>
            <a:off x="0" y="1"/>
            <a:ext cx="12192000" cy="762000"/>
          </a:xfrm>
          <a:prstGeom prst="rect">
            <a:avLst/>
          </a:prstGeom>
        </p:spPr>
      </p:pic>
      <p:sp>
        <p:nvSpPr>
          <p:cNvPr id="25" name="TextBox 24">
            <a:extLst>
              <a:ext uri="{FF2B5EF4-FFF2-40B4-BE49-F238E27FC236}">
                <a16:creationId xmlns:a16="http://schemas.microsoft.com/office/drawing/2014/main" id="{57877B33-9E52-F979-7C5F-3D98304309E3}"/>
              </a:ext>
            </a:extLst>
          </p:cNvPr>
          <p:cNvSpPr txBox="1"/>
          <p:nvPr/>
        </p:nvSpPr>
        <p:spPr>
          <a:xfrm>
            <a:off x="-258792" y="-180451"/>
            <a:ext cx="12450792" cy="1323439"/>
          </a:xfrm>
          <a:prstGeom prst="rect">
            <a:avLst/>
          </a:prstGeom>
          <a:noFill/>
        </p:spPr>
        <p:txBody>
          <a:bodyPr wrap="square" rtlCol="0">
            <a:spAutoFit/>
          </a:bodyPr>
          <a:lstStyle/>
          <a:p>
            <a:pPr algn="ctr">
              <a:lnSpc>
                <a:spcPct val="150000"/>
              </a:lnSpc>
            </a:pPr>
            <a:r>
              <a:rPr lang="lt-LT" sz="3200" b="1" dirty="0">
                <a:solidFill>
                  <a:schemeClr val="bg1"/>
                </a:solidFill>
                <a:latin typeface="+mj-lt"/>
                <a:cs typeface="Calibri" panose="020F0502020204030204" pitchFamily="34" charset="0"/>
              </a:rPr>
              <a:t>SVVP ir VSF programų įgyvendinimo pažanga</a:t>
            </a:r>
            <a:r>
              <a:rPr lang="en-GB" sz="3200" b="1" dirty="0">
                <a:solidFill>
                  <a:schemeClr val="bg1"/>
                </a:solidFill>
                <a:latin typeface="+mj-lt"/>
                <a:cs typeface="Calibri" panose="020F0502020204030204" pitchFamily="34" charset="0"/>
              </a:rPr>
              <a:t> (3)</a:t>
            </a:r>
            <a:r>
              <a:rPr lang="lt-LT" sz="3200" b="1" dirty="0">
                <a:solidFill>
                  <a:schemeClr val="bg1"/>
                </a:solidFill>
                <a:latin typeface="+mj-lt"/>
                <a:cs typeface="Calibri" panose="020F0502020204030204" pitchFamily="34" charset="0"/>
              </a:rPr>
              <a:t> </a:t>
            </a:r>
            <a:r>
              <a:rPr lang="lt-LT" sz="3200" b="1" noProof="0" dirty="0">
                <a:solidFill>
                  <a:schemeClr val="bg1"/>
                </a:solidFill>
                <a:latin typeface="+mj-lt"/>
                <a:cs typeface="Calibri" panose="020F0502020204030204" pitchFamily="34" charset="0"/>
              </a:rPr>
              <a:t>– VSF </a:t>
            </a:r>
            <a:r>
              <a:rPr lang="lt-LT" sz="3200" b="1" dirty="0">
                <a:solidFill>
                  <a:schemeClr val="bg1"/>
                </a:solidFill>
                <a:latin typeface="+mj-lt"/>
                <a:cs typeface="Calibri" panose="020F0502020204030204" pitchFamily="34" charset="0"/>
              </a:rPr>
              <a:t>rodikliai</a:t>
            </a:r>
          </a:p>
          <a:p>
            <a:endParaRPr lang="lt-LT" sz="3200" dirty="0">
              <a:solidFill>
                <a:schemeClr val="bg1"/>
              </a:solidFill>
              <a:latin typeface="+mj-lt"/>
            </a:endParaRPr>
          </a:p>
        </p:txBody>
      </p:sp>
      <p:graphicFrame>
        <p:nvGraphicFramePr>
          <p:cNvPr id="4" name="Table 3">
            <a:extLst>
              <a:ext uri="{FF2B5EF4-FFF2-40B4-BE49-F238E27FC236}">
                <a16:creationId xmlns:a16="http://schemas.microsoft.com/office/drawing/2014/main" id="{22B0447C-819F-80F1-6BD9-31CE8A1199E3}"/>
              </a:ext>
            </a:extLst>
          </p:cNvPr>
          <p:cNvGraphicFramePr>
            <a:graphicFrameLocks noGrp="1"/>
          </p:cNvGraphicFramePr>
          <p:nvPr>
            <p:extLst>
              <p:ext uri="{D42A27DB-BD31-4B8C-83A1-F6EECF244321}">
                <p14:modId xmlns:p14="http://schemas.microsoft.com/office/powerpoint/2010/main" val="777694037"/>
              </p:ext>
            </p:extLst>
          </p:nvPr>
        </p:nvGraphicFramePr>
        <p:xfrm>
          <a:off x="267778" y="842904"/>
          <a:ext cx="3721504" cy="5515493"/>
        </p:xfrm>
        <a:graphic>
          <a:graphicData uri="http://schemas.openxmlformats.org/drawingml/2006/table">
            <a:tbl>
              <a:tblPr firstRow="1" bandRow="1">
                <a:tableStyleId>{5C22544A-7EE6-4342-B048-85BDC9FD1C3A}</a:tableStyleId>
              </a:tblPr>
              <a:tblGrid>
                <a:gridCol w="1860752">
                  <a:extLst>
                    <a:ext uri="{9D8B030D-6E8A-4147-A177-3AD203B41FA5}">
                      <a16:colId xmlns:a16="http://schemas.microsoft.com/office/drawing/2014/main" val="3810676267"/>
                    </a:ext>
                  </a:extLst>
                </a:gridCol>
                <a:gridCol w="1860752">
                  <a:extLst>
                    <a:ext uri="{9D8B030D-6E8A-4147-A177-3AD203B41FA5}">
                      <a16:colId xmlns:a16="http://schemas.microsoft.com/office/drawing/2014/main" val="1315933119"/>
                    </a:ext>
                  </a:extLst>
                </a:gridCol>
              </a:tblGrid>
              <a:tr h="723149">
                <a:tc gridSpan="2">
                  <a:txBody>
                    <a:bodyPr/>
                    <a:lstStyle/>
                    <a:p>
                      <a:pPr algn="ctr"/>
                      <a:r>
                        <a:rPr lang="lt-LT" sz="2400" dirty="0"/>
                        <a:t>Konkretus tikslas Nr. </a:t>
                      </a:r>
                      <a:r>
                        <a:rPr lang="en-US" sz="2400" dirty="0"/>
                        <a:t>1</a:t>
                      </a:r>
                      <a:endParaRPr lang="lt-LT" sz="2400" dirty="0"/>
                    </a:p>
                    <a:p>
                      <a:pPr algn="ctr"/>
                      <a:endParaRPr lang="lt-LT" dirty="0"/>
                    </a:p>
                  </a:txBody>
                  <a:tcPr>
                    <a:solidFill>
                      <a:srgbClr val="006699"/>
                    </a:solidFill>
                  </a:tcPr>
                </a:tc>
                <a:tc hMerge="1">
                  <a:txBody>
                    <a:bodyPr/>
                    <a:lstStyle/>
                    <a:p>
                      <a:endParaRPr lang="lt-LT" dirty="0"/>
                    </a:p>
                  </a:txBody>
                  <a:tcPr/>
                </a:tc>
                <a:extLst>
                  <a:ext uri="{0D108BD9-81ED-4DB2-BD59-A6C34878D82A}">
                    <a16:rowId xmlns:a16="http://schemas.microsoft.com/office/drawing/2014/main" val="2863013189"/>
                  </a:ext>
                </a:extLst>
              </a:tr>
              <a:tr h="1034933">
                <a:tc>
                  <a:txBody>
                    <a:bodyPr/>
                    <a:lstStyle/>
                    <a:p>
                      <a:pPr marL="0" indent="0">
                        <a:buFontTx/>
                        <a:buNone/>
                      </a:pPr>
                      <a:endParaRPr lang="lt-LT" dirty="0"/>
                    </a:p>
                  </a:txBody>
                  <a:tcPr>
                    <a:noFill/>
                  </a:tcPr>
                </a:tc>
                <a:tc>
                  <a:txBody>
                    <a:bodyPr/>
                    <a:lstStyle/>
                    <a:p>
                      <a:r>
                        <a:rPr lang="lt-LT" dirty="0"/>
                        <a:t>Įranga </a:t>
                      </a:r>
                      <a:r>
                        <a:rPr lang="lt-LT" noProof="0" dirty="0"/>
                        <a:t>–</a:t>
                      </a:r>
                      <a:r>
                        <a:rPr lang="lt-LT" dirty="0"/>
                        <a:t> 196</a:t>
                      </a:r>
                      <a:endParaRPr lang="en-US" dirty="0"/>
                    </a:p>
                    <a:p>
                      <a:endParaRPr lang="lt-LT" dirty="0"/>
                    </a:p>
                  </a:txBody>
                  <a:tcPr>
                    <a:noFill/>
                  </a:tcPr>
                </a:tc>
                <a:extLst>
                  <a:ext uri="{0D108BD9-81ED-4DB2-BD59-A6C34878D82A}">
                    <a16:rowId xmlns:a16="http://schemas.microsoft.com/office/drawing/2014/main" val="1976905595"/>
                  </a:ext>
                </a:extLst>
              </a:tr>
              <a:tr h="1092200">
                <a:tc>
                  <a:txBody>
                    <a:bodyPr/>
                    <a:lstStyle/>
                    <a:p>
                      <a:endParaRPr lang="lt-LT" dirty="0"/>
                    </a:p>
                  </a:txBody>
                  <a:tcPr>
                    <a:noFill/>
                  </a:tcPr>
                </a:tc>
                <a:tc>
                  <a:txBody>
                    <a:bodyPr/>
                    <a:lstStyle/>
                    <a:p>
                      <a:r>
                        <a:rPr lang="lt-LT" dirty="0"/>
                        <a:t>IT sistemos </a:t>
                      </a:r>
                      <a:r>
                        <a:rPr lang="lt-LT" noProof="0" dirty="0"/>
                        <a:t>–</a:t>
                      </a:r>
                      <a:r>
                        <a:rPr lang="lt-LT" dirty="0"/>
                        <a:t> 3</a:t>
                      </a:r>
                      <a:endParaRPr lang="en-US" dirty="0"/>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lt-LT" dirty="0"/>
                        <a:t>IT sistemos, kurios tapo sąveikios – 3</a:t>
                      </a:r>
                    </a:p>
                    <a:p>
                      <a:endParaRPr lang="lt-LT" dirty="0"/>
                    </a:p>
                  </a:txBody>
                  <a:tcPr>
                    <a:noFill/>
                  </a:tcPr>
                </a:tc>
                <a:extLst>
                  <a:ext uri="{0D108BD9-81ED-4DB2-BD59-A6C34878D82A}">
                    <a16:rowId xmlns:a16="http://schemas.microsoft.com/office/drawing/2014/main" val="2881068593"/>
                  </a:ext>
                </a:extLst>
              </a:tr>
              <a:tr h="1841282">
                <a:tc>
                  <a:txBody>
                    <a:bodyPr/>
                    <a:lstStyle/>
                    <a:p>
                      <a:endParaRPr lang="lt-LT" dirty="0"/>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lt-LT" dirty="0"/>
                        <a:t>Ekspertų susitikimai </a:t>
                      </a:r>
                      <a:r>
                        <a:rPr lang="lt-LT" noProof="0" dirty="0"/>
                        <a:t>–</a:t>
                      </a:r>
                      <a:r>
                        <a:rPr lang="lt-LT" dirty="0"/>
                        <a:t>1</a:t>
                      </a:r>
                    </a:p>
                    <a:p>
                      <a:pPr marL="0" marR="0" lvl="0" indent="0" algn="l" defTabSz="914400" rtl="0" eaLnBrk="1" fontAlgn="auto" latinLnBrk="0" hangingPunct="1">
                        <a:lnSpc>
                          <a:spcPct val="100000"/>
                        </a:lnSpc>
                        <a:spcBef>
                          <a:spcPts val="0"/>
                        </a:spcBef>
                        <a:spcAft>
                          <a:spcPts val="0"/>
                        </a:spcAft>
                        <a:buClrTx/>
                        <a:buSzTx/>
                        <a:buFontTx/>
                        <a:buNone/>
                        <a:tabLst/>
                        <a:defRPr/>
                      </a:pPr>
                      <a:endParaRPr lang="lt-LT" dirty="0"/>
                    </a:p>
                    <a:p>
                      <a:pPr marL="0" marR="0" lvl="0" indent="0" algn="l" defTabSz="914400" rtl="0" eaLnBrk="1" fontAlgn="auto" latinLnBrk="0" hangingPunct="1">
                        <a:lnSpc>
                          <a:spcPct val="100000"/>
                        </a:lnSpc>
                        <a:spcBef>
                          <a:spcPts val="0"/>
                        </a:spcBef>
                        <a:spcAft>
                          <a:spcPts val="0"/>
                        </a:spcAft>
                        <a:buClrTx/>
                        <a:buSzTx/>
                        <a:buFontTx/>
                        <a:buNone/>
                        <a:tabLst/>
                        <a:defRPr/>
                      </a:pPr>
                      <a:r>
                        <a:rPr lang="lt-LT" dirty="0"/>
                        <a:t>Administraciniai vienetai </a:t>
                      </a:r>
                      <a:r>
                        <a:rPr lang="lt-LT" noProof="0" dirty="0"/>
                        <a:t>–</a:t>
                      </a:r>
                      <a:r>
                        <a:rPr lang="lt-LT" dirty="0"/>
                        <a:t> 2</a:t>
                      </a:r>
                    </a:p>
                    <a:p>
                      <a:pPr marL="0" marR="0" lvl="0" indent="0" algn="l" defTabSz="914400" rtl="0" eaLnBrk="1" fontAlgn="auto" latinLnBrk="0" hangingPunct="1">
                        <a:lnSpc>
                          <a:spcPct val="100000"/>
                        </a:lnSpc>
                        <a:spcBef>
                          <a:spcPts val="0"/>
                        </a:spcBef>
                        <a:spcAft>
                          <a:spcPts val="0"/>
                        </a:spcAft>
                        <a:buClrTx/>
                        <a:buSzTx/>
                        <a:buFontTx/>
                        <a:buNone/>
                        <a:tabLst/>
                        <a:defRPr/>
                      </a:pPr>
                      <a:endParaRPr lang="lt-LT"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lt-LT" dirty="0"/>
                    </a:p>
                  </a:txBody>
                  <a:tcPr>
                    <a:noFill/>
                  </a:tcPr>
                </a:tc>
                <a:extLst>
                  <a:ext uri="{0D108BD9-81ED-4DB2-BD59-A6C34878D82A}">
                    <a16:rowId xmlns:a16="http://schemas.microsoft.com/office/drawing/2014/main" val="1774805099"/>
                  </a:ext>
                </a:extLst>
              </a:tr>
            </a:tbl>
          </a:graphicData>
        </a:graphic>
      </p:graphicFrame>
      <p:graphicFrame>
        <p:nvGraphicFramePr>
          <p:cNvPr id="5" name="Table 4">
            <a:extLst>
              <a:ext uri="{FF2B5EF4-FFF2-40B4-BE49-F238E27FC236}">
                <a16:creationId xmlns:a16="http://schemas.microsoft.com/office/drawing/2014/main" id="{7E6D1222-CFDD-5342-3350-DB53D1388B02}"/>
              </a:ext>
            </a:extLst>
          </p:cNvPr>
          <p:cNvGraphicFramePr>
            <a:graphicFrameLocks noGrp="1"/>
          </p:cNvGraphicFramePr>
          <p:nvPr>
            <p:extLst>
              <p:ext uri="{D42A27DB-BD31-4B8C-83A1-F6EECF244321}">
                <p14:modId xmlns:p14="http://schemas.microsoft.com/office/powerpoint/2010/main" val="2821550477"/>
              </p:ext>
            </p:extLst>
          </p:nvPr>
        </p:nvGraphicFramePr>
        <p:xfrm>
          <a:off x="4308021" y="850602"/>
          <a:ext cx="3721504" cy="6017510"/>
        </p:xfrm>
        <a:graphic>
          <a:graphicData uri="http://schemas.openxmlformats.org/drawingml/2006/table">
            <a:tbl>
              <a:tblPr firstRow="1" bandRow="1">
                <a:tableStyleId>{5C22544A-7EE6-4342-B048-85BDC9FD1C3A}</a:tableStyleId>
              </a:tblPr>
              <a:tblGrid>
                <a:gridCol w="1871137">
                  <a:extLst>
                    <a:ext uri="{9D8B030D-6E8A-4147-A177-3AD203B41FA5}">
                      <a16:colId xmlns:a16="http://schemas.microsoft.com/office/drawing/2014/main" val="3810676267"/>
                    </a:ext>
                  </a:extLst>
                </a:gridCol>
                <a:gridCol w="1850367">
                  <a:extLst>
                    <a:ext uri="{9D8B030D-6E8A-4147-A177-3AD203B41FA5}">
                      <a16:colId xmlns:a16="http://schemas.microsoft.com/office/drawing/2014/main" val="1315933119"/>
                    </a:ext>
                  </a:extLst>
                </a:gridCol>
              </a:tblGrid>
              <a:tr h="722755">
                <a:tc gridSpan="2">
                  <a:txBody>
                    <a:bodyPr/>
                    <a:lstStyle/>
                    <a:p>
                      <a:pPr algn="ctr"/>
                      <a:r>
                        <a:rPr lang="lt-LT" sz="2400" dirty="0"/>
                        <a:t>Konkretus tikslas Nr. </a:t>
                      </a:r>
                      <a:r>
                        <a:rPr lang="en-US" sz="2400" dirty="0"/>
                        <a:t>2</a:t>
                      </a:r>
                      <a:endParaRPr lang="lt-LT" sz="2400" dirty="0"/>
                    </a:p>
                  </a:txBody>
                  <a:tcPr>
                    <a:solidFill>
                      <a:srgbClr val="006699"/>
                    </a:solidFill>
                  </a:tcPr>
                </a:tc>
                <a:tc hMerge="1">
                  <a:txBody>
                    <a:bodyPr/>
                    <a:lstStyle/>
                    <a:p>
                      <a:endParaRPr lang="lt-LT" dirty="0"/>
                    </a:p>
                  </a:txBody>
                  <a:tcPr/>
                </a:tc>
                <a:extLst>
                  <a:ext uri="{0D108BD9-81ED-4DB2-BD59-A6C34878D82A}">
                    <a16:rowId xmlns:a16="http://schemas.microsoft.com/office/drawing/2014/main" val="2863013189"/>
                  </a:ext>
                </a:extLst>
              </a:tr>
              <a:tr h="615798">
                <a:tc>
                  <a:txBody>
                    <a:bodyPr/>
                    <a:lstStyle/>
                    <a:p>
                      <a:endParaRPr lang="lt-LT" dirty="0"/>
                    </a:p>
                  </a:txBody>
                  <a:tcPr>
                    <a:noFill/>
                  </a:tcPr>
                </a:tc>
                <a:tc>
                  <a:txBody>
                    <a:bodyPr/>
                    <a:lstStyle/>
                    <a:p>
                      <a:r>
                        <a:rPr lang="lt-LT" dirty="0"/>
                        <a:t>Tarpvalstybinės operacijos </a:t>
                      </a:r>
                      <a:r>
                        <a:rPr lang="lt-LT" noProof="0" dirty="0"/>
                        <a:t>–</a:t>
                      </a:r>
                      <a:r>
                        <a:rPr lang="lt-LT" dirty="0"/>
                        <a:t> </a:t>
                      </a:r>
                      <a:r>
                        <a:rPr lang="en-US" dirty="0"/>
                        <a:t>1</a:t>
                      </a:r>
                      <a:endParaRPr lang="lt-LT" dirty="0"/>
                    </a:p>
                  </a:txBody>
                  <a:tcPr>
                    <a:noFill/>
                  </a:tcPr>
                </a:tc>
                <a:extLst>
                  <a:ext uri="{0D108BD9-81ED-4DB2-BD59-A6C34878D82A}">
                    <a16:rowId xmlns:a16="http://schemas.microsoft.com/office/drawing/2014/main" val="1976905595"/>
                  </a:ext>
                </a:extLst>
              </a:tr>
              <a:tr h="615798">
                <a:tc>
                  <a:txBody>
                    <a:bodyPr/>
                    <a:lstStyle/>
                    <a:p>
                      <a:endParaRPr lang="lt-LT" dirty="0"/>
                    </a:p>
                  </a:txBody>
                  <a:tcPr>
                    <a:noFill/>
                  </a:tcPr>
                </a:tc>
                <a:tc>
                  <a:txBody>
                    <a:bodyPr/>
                    <a:lstStyle/>
                    <a:p>
                      <a:endParaRPr lang="lt-LT" dirty="0"/>
                    </a:p>
                    <a:p>
                      <a:r>
                        <a:rPr lang="lt-LT" dirty="0"/>
                        <a:t>Ekspertų susitikimai </a:t>
                      </a:r>
                      <a:r>
                        <a:rPr lang="lt-LT" noProof="0" dirty="0"/>
                        <a:t>–</a:t>
                      </a:r>
                      <a:r>
                        <a:rPr lang="lt-LT" dirty="0"/>
                        <a:t> 12</a:t>
                      </a:r>
                    </a:p>
                  </a:txBody>
                  <a:tcPr>
                    <a:noFill/>
                  </a:tcPr>
                </a:tc>
                <a:extLst>
                  <a:ext uri="{0D108BD9-81ED-4DB2-BD59-A6C34878D82A}">
                    <a16:rowId xmlns:a16="http://schemas.microsoft.com/office/drawing/2014/main" val="2881068593"/>
                  </a:ext>
                </a:extLst>
              </a:tr>
              <a:tr h="879712">
                <a:tc>
                  <a:txBody>
                    <a:bodyPr/>
                    <a:lstStyle/>
                    <a:p>
                      <a:endParaRPr lang="lt-LT" dirty="0"/>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lt-LT" dirty="0"/>
                    </a:p>
                    <a:p>
                      <a:pPr marL="0" marR="0" lvl="0" indent="0" algn="l" defTabSz="914400" rtl="0" eaLnBrk="1" fontAlgn="auto" latinLnBrk="0" hangingPunct="1">
                        <a:lnSpc>
                          <a:spcPct val="100000"/>
                        </a:lnSpc>
                        <a:spcBef>
                          <a:spcPts val="0"/>
                        </a:spcBef>
                        <a:spcAft>
                          <a:spcPts val="0"/>
                        </a:spcAft>
                        <a:buClrTx/>
                        <a:buSzTx/>
                        <a:buFontTx/>
                        <a:buNone/>
                        <a:tabLst/>
                        <a:defRPr/>
                      </a:pPr>
                      <a:r>
                        <a:rPr lang="lt-LT" dirty="0"/>
                        <a:t>Įranga </a:t>
                      </a:r>
                      <a:r>
                        <a:rPr lang="lt-LT" noProof="0" dirty="0"/>
                        <a:t>–</a:t>
                      </a:r>
                      <a:r>
                        <a:rPr lang="lt-LT" dirty="0"/>
                        <a:t> 61</a:t>
                      </a:r>
                    </a:p>
                    <a:p>
                      <a:endParaRPr lang="lt-LT" dirty="0"/>
                    </a:p>
                  </a:txBody>
                  <a:tcPr>
                    <a:noFill/>
                  </a:tcPr>
                </a:tc>
                <a:extLst>
                  <a:ext uri="{0D108BD9-81ED-4DB2-BD59-A6C34878D82A}">
                    <a16:rowId xmlns:a16="http://schemas.microsoft.com/office/drawing/2014/main" val="1774805099"/>
                  </a:ext>
                </a:extLst>
              </a:tr>
              <a:tr h="722755">
                <a:tc>
                  <a:txBody>
                    <a:bodyPr/>
                    <a:lstStyle/>
                    <a:p>
                      <a:endParaRPr lang="lt-LT" dirty="0"/>
                    </a:p>
                  </a:txBody>
                  <a:tcPr>
                    <a:noFill/>
                  </a:tcPr>
                </a:tc>
                <a:tc>
                  <a:txBody>
                    <a:bodyPr/>
                    <a:lstStyle/>
                    <a:p>
                      <a:r>
                        <a:rPr lang="lt-LT" dirty="0"/>
                        <a:t>Įšaldytas turtas </a:t>
                      </a:r>
                      <a:r>
                        <a:rPr lang="lt-LT" noProof="0" dirty="0"/>
                        <a:t>–</a:t>
                      </a:r>
                      <a:r>
                        <a:rPr lang="lt-LT" dirty="0"/>
                        <a:t> 4,59 mln. Eur</a:t>
                      </a:r>
                      <a:endParaRPr lang="en-US" dirty="0"/>
                    </a:p>
                    <a:p>
                      <a:endParaRPr lang="lt-LT" dirty="0"/>
                    </a:p>
                  </a:txBody>
                  <a:tcPr>
                    <a:noFill/>
                  </a:tcPr>
                </a:tc>
                <a:extLst>
                  <a:ext uri="{0D108BD9-81ED-4DB2-BD59-A6C34878D82A}">
                    <a16:rowId xmlns:a16="http://schemas.microsoft.com/office/drawing/2014/main" val="427507512"/>
                  </a:ext>
                </a:extLst>
              </a:tr>
              <a:tr h="722755">
                <a:tc>
                  <a:txBody>
                    <a:bodyPr/>
                    <a:lstStyle/>
                    <a:p>
                      <a:endParaRPr lang="lt-LT" dirty="0"/>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lt-LT" dirty="0"/>
                        <a:t>Administraciniai vienetai </a:t>
                      </a:r>
                      <a:r>
                        <a:rPr lang="lt-LT" noProof="0" dirty="0"/>
                        <a:t>–</a:t>
                      </a:r>
                      <a:r>
                        <a:rPr lang="lt-LT" dirty="0"/>
                        <a:t> </a:t>
                      </a:r>
                      <a:r>
                        <a:rPr lang="en-US" dirty="0"/>
                        <a:t>1</a:t>
                      </a:r>
                      <a:endParaRPr lang="lt-LT" dirty="0"/>
                    </a:p>
                  </a:txBody>
                  <a:tcPr>
                    <a:noFill/>
                  </a:tcPr>
                </a:tc>
                <a:extLst>
                  <a:ext uri="{0D108BD9-81ED-4DB2-BD59-A6C34878D82A}">
                    <a16:rowId xmlns:a16="http://schemas.microsoft.com/office/drawing/2014/main" val="4276444797"/>
                  </a:ext>
                </a:extLst>
              </a:tr>
              <a:tr h="1143625">
                <a:tc>
                  <a:txBody>
                    <a:bodyPr/>
                    <a:lstStyle/>
                    <a:p>
                      <a:endParaRPr lang="lt-LT" dirty="0"/>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lt-LT" dirty="0"/>
                        <a:t>Darbuotojai, dalyvavę tarpvalstybinėse operacijose </a:t>
                      </a:r>
                      <a:r>
                        <a:rPr lang="lt-LT" noProof="0" dirty="0"/>
                        <a:t>–</a:t>
                      </a:r>
                      <a:r>
                        <a:rPr lang="en-US" dirty="0"/>
                        <a:t> </a:t>
                      </a:r>
                      <a:r>
                        <a:rPr lang="lt-LT" dirty="0"/>
                        <a:t>1</a:t>
                      </a:r>
                    </a:p>
                  </a:txBody>
                  <a:tcPr>
                    <a:noFill/>
                  </a:tcPr>
                </a:tc>
                <a:extLst>
                  <a:ext uri="{0D108BD9-81ED-4DB2-BD59-A6C34878D82A}">
                    <a16:rowId xmlns:a16="http://schemas.microsoft.com/office/drawing/2014/main" val="3190889230"/>
                  </a:ext>
                </a:extLst>
              </a:tr>
            </a:tbl>
          </a:graphicData>
        </a:graphic>
      </p:graphicFrame>
      <p:graphicFrame>
        <p:nvGraphicFramePr>
          <p:cNvPr id="6" name="Table 5">
            <a:extLst>
              <a:ext uri="{FF2B5EF4-FFF2-40B4-BE49-F238E27FC236}">
                <a16:creationId xmlns:a16="http://schemas.microsoft.com/office/drawing/2014/main" id="{9C4B8A1A-D17D-B857-67CC-3975B829B8E4}"/>
              </a:ext>
            </a:extLst>
          </p:cNvPr>
          <p:cNvGraphicFramePr>
            <a:graphicFrameLocks noGrp="1"/>
          </p:cNvGraphicFramePr>
          <p:nvPr>
            <p:extLst>
              <p:ext uri="{D42A27DB-BD31-4B8C-83A1-F6EECF244321}">
                <p14:modId xmlns:p14="http://schemas.microsoft.com/office/powerpoint/2010/main" val="3074511221"/>
              </p:ext>
            </p:extLst>
          </p:nvPr>
        </p:nvGraphicFramePr>
        <p:xfrm>
          <a:off x="8202720" y="842904"/>
          <a:ext cx="3925549" cy="4616651"/>
        </p:xfrm>
        <a:graphic>
          <a:graphicData uri="http://schemas.openxmlformats.org/drawingml/2006/table">
            <a:tbl>
              <a:tblPr firstRow="1" bandRow="1">
                <a:tableStyleId>{5C22544A-7EE6-4342-B048-85BDC9FD1C3A}</a:tableStyleId>
              </a:tblPr>
              <a:tblGrid>
                <a:gridCol w="965023">
                  <a:extLst>
                    <a:ext uri="{9D8B030D-6E8A-4147-A177-3AD203B41FA5}">
                      <a16:colId xmlns:a16="http://schemas.microsoft.com/office/drawing/2014/main" val="3810676267"/>
                    </a:ext>
                  </a:extLst>
                </a:gridCol>
                <a:gridCol w="2960526">
                  <a:extLst>
                    <a:ext uri="{9D8B030D-6E8A-4147-A177-3AD203B41FA5}">
                      <a16:colId xmlns:a16="http://schemas.microsoft.com/office/drawing/2014/main" val="1315933119"/>
                    </a:ext>
                  </a:extLst>
                </a:gridCol>
              </a:tblGrid>
              <a:tr h="745691">
                <a:tc gridSpan="2">
                  <a:txBody>
                    <a:bodyPr/>
                    <a:lstStyle/>
                    <a:p>
                      <a:pPr algn="ctr"/>
                      <a:r>
                        <a:rPr lang="lt-LT" sz="2400" dirty="0"/>
                        <a:t>Konkretus tikslas Nr. </a:t>
                      </a:r>
                      <a:r>
                        <a:rPr lang="en-US" sz="2400" dirty="0"/>
                        <a:t>3</a:t>
                      </a:r>
                      <a:endParaRPr lang="lt-LT" sz="2400" dirty="0"/>
                    </a:p>
                  </a:txBody>
                  <a:tcPr>
                    <a:solidFill>
                      <a:srgbClr val="006699"/>
                    </a:solidFill>
                  </a:tcPr>
                </a:tc>
                <a:tc hMerge="1">
                  <a:txBody>
                    <a:bodyPr/>
                    <a:lstStyle/>
                    <a:p>
                      <a:endParaRPr lang="lt-LT" dirty="0"/>
                    </a:p>
                  </a:txBody>
                  <a:tcPr/>
                </a:tc>
                <a:extLst>
                  <a:ext uri="{0D108BD9-81ED-4DB2-BD59-A6C34878D82A}">
                    <a16:rowId xmlns:a16="http://schemas.microsoft.com/office/drawing/2014/main" val="2863013189"/>
                  </a:ext>
                </a:extLst>
              </a:tr>
              <a:tr h="745691">
                <a:tc>
                  <a:txBody>
                    <a:bodyPr/>
                    <a:lstStyle/>
                    <a:p>
                      <a:endParaRPr lang="lt-LT" dirty="0"/>
                    </a:p>
                  </a:txBody>
                  <a:tcPr>
                    <a:noFill/>
                  </a:tcPr>
                </a:tc>
                <a:tc>
                  <a:txBody>
                    <a:bodyPr/>
                    <a:lstStyle/>
                    <a:p>
                      <a:r>
                        <a:rPr lang="lt-LT" dirty="0"/>
                        <a:t>Įranga – 106</a:t>
                      </a:r>
                    </a:p>
                    <a:p>
                      <a:endParaRPr lang="lt-LT" dirty="0"/>
                    </a:p>
                    <a:p>
                      <a:endParaRPr lang="lt-LT" dirty="0"/>
                    </a:p>
                    <a:p>
                      <a:r>
                        <a:rPr lang="lt-LT" dirty="0"/>
                        <a:t>Mokymo veiklos dalyviai – 136 </a:t>
                      </a:r>
                      <a:r>
                        <a:rPr lang="lt-LT" sz="1400" dirty="0"/>
                        <a:t>(iš jų 135 manančių, kad mokymas yra naudingas jų darbui) </a:t>
                      </a:r>
                    </a:p>
                    <a:p>
                      <a:endParaRPr lang="lt-LT" dirty="0"/>
                    </a:p>
                    <a:p>
                      <a:r>
                        <a:rPr lang="lt-LT" dirty="0"/>
                        <a:t>Mainų programos, seminarai, pažintiniai vizitai – 12</a:t>
                      </a:r>
                    </a:p>
                    <a:p>
                      <a:endParaRPr lang="lt-LT" dirty="0"/>
                    </a:p>
                    <a:p>
                      <a:endParaRPr lang="lt-LT" dirty="0"/>
                    </a:p>
                    <a:p>
                      <a:r>
                        <a:rPr lang="lt-LT" dirty="0"/>
                        <a:t>Transporto priemonės </a:t>
                      </a:r>
                      <a:r>
                        <a:rPr lang="lt-LT" noProof="0" dirty="0"/>
                        <a:t>–</a:t>
                      </a:r>
                      <a:r>
                        <a:rPr lang="lt-LT" dirty="0"/>
                        <a:t> 3</a:t>
                      </a:r>
                    </a:p>
                    <a:p>
                      <a:endParaRPr lang="lt-LT" dirty="0"/>
                    </a:p>
                    <a:p>
                      <a:endParaRPr lang="lt-LT" dirty="0"/>
                    </a:p>
                  </a:txBody>
                  <a:tcPr>
                    <a:noFill/>
                  </a:tcPr>
                </a:tc>
                <a:extLst>
                  <a:ext uri="{0D108BD9-81ED-4DB2-BD59-A6C34878D82A}">
                    <a16:rowId xmlns:a16="http://schemas.microsoft.com/office/drawing/2014/main" val="1976905595"/>
                  </a:ext>
                </a:extLst>
              </a:tr>
            </a:tbl>
          </a:graphicData>
        </a:graphic>
      </p:graphicFrame>
      <p:pic>
        <p:nvPicPr>
          <p:cNvPr id="9" name="Graphic 8" descr="Laptop with solid fill">
            <a:extLst>
              <a:ext uri="{FF2B5EF4-FFF2-40B4-BE49-F238E27FC236}">
                <a16:creationId xmlns:a16="http://schemas.microsoft.com/office/drawing/2014/main" id="{80CC029B-264C-93A0-4B89-C89F5FFE57C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8645" y="2249919"/>
            <a:ext cx="914400" cy="914400"/>
          </a:xfrm>
          <a:prstGeom prst="rect">
            <a:avLst/>
          </a:prstGeom>
        </p:spPr>
      </p:pic>
      <p:grpSp>
        <p:nvGrpSpPr>
          <p:cNvPr id="24" name="Group 23">
            <a:extLst>
              <a:ext uri="{FF2B5EF4-FFF2-40B4-BE49-F238E27FC236}">
                <a16:creationId xmlns:a16="http://schemas.microsoft.com/office/drawing/2014/main" id="{9E36314D-51A6-2F14-1D59-B8A97EBD8F8A}"/>
              </a:ext>
            </a:extLst>
          </p:cNvPr>
          <p:cNvGrpSpPr/>
          <p:nvPr/>
        </p:nvGrpSpPr>
        <p:grpSpPr>
          <a:xfrm>
            <a:off x="188645" y="3208959"/>
            <a:ext cx="1108814" cy="783753"/>
            <a:chOff x="477306" y="4131580"/>
            <a:chExt cx="1449588" cy="934704"/>
          </a:xfrm>
        </p:grpSpPr>
        <p:pic>
          <p:nvPicPr>
            <p:cNvPr id="10" name="Graphic 9" descr="Laptop with solid fill">
              <a:extLst>
                <a:ext uri="{FF2B5EF4-FFF2-40B4-BE49-F238E27FC236}">
                  <a16:creationId xmlns:a16="http://schemas.microsoft.com/office/drawing/2014/main" id="{DD548CB0-A050-10EC-0622-010813C59D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77306" y="4131580"/>
              <a:ext cx="529191" cy="529191"/>
            </a:xfrm>
            <a:prstGeom prst="rect">
              <a:avLst/>
            </a:prstGeom>
          </p:spPr>
        </p:pic>
        <p:pic>
          <p:nvPicPr>
            <p:cNvPr id="12" name="Graphic 11" descr="Laptop with solid fill">
              <a:extLst>
                <a:ext uri="{FF2B5EF4-FFF2-40B4-BE49-F238E27FC236}">
                  <a16:creationId xmlns:a16="http://schemas.microsoft.com/office/drawing/2014/main" id="{CECD2754-D494-F7C5-CF2C-9043BA300CA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397703" y="4537093"/>
              <a:ext cx="529191" cy="529191"/>
            </a:xfrm>
            <a:prstGeom prst="rect">
              <a:avLst/>
            </a:prstGeom>
          </p:spPr>
        </p:pic>
        <p:pic>
          <p:nvPicPr>
            <p:cNvPr id="13" name="Graphic 12" descr="Connected with solid fill">
              <a:extLst>
                <a:ext uri="{FF2B5EF4-FFF2-40B4-BE49-F238E27FC236}">
                  <a16:creationId xmlns:a16="http://schemas.microsoft.com/office/drawing/2014/main" id="{8559DF1F-9E16-7C33-DFD3-A976EDE49921}"/>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9182" y="4445518"/>
              <a:ext cx="620766" cy="620766"/>
            </a:xfrm>
            <a:prstGeom prst="rect">
              <a:avLst/>
            </a:prstGeom>
          </p:spPr>
        </p:pic>
      </p:grpSp>
      <p:pic>
        <p:nvPicPr>
          <p:cNvPr id="14" name="Graphic 13" descr="Security camera with solid fill">
            <a:extLst>
              <a:ext uri="{FF2B5EF4-FFF2-40B4-BE49-F238E27FC236}">
                <a16:creationId xmlns:a16="http://schemas.microsoft.com/office/drawing/2014/main" id="{C320A26D-5EDA-06B6-F98C-BACCF6713682}"/>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02724" y="1496931"/>
            <a:ext cx="783753" cy="783753"/>
          </a:xfrm>
          <a:prstGeom prst="rect">
            <a:avLst/>
          </a:prstGeom>
        </p:spPr>
      </p:pic>
      <p:pic>
        <p:nvPicPr>
          <p:cNvPr id="15" name="Graphic 14" descr="Meeting with solid fill">
            <a:extLst>
              <a:ext uri="{FF2B5EF4-FFF2-40B4-BE49-F238E27FC236}">
                <a16:creationId xmlns:a16="http://schemas.microsoft.com/office/drawing/2014/main" id="{4E26ED0F-8420-2F8E-E9DD-CE3EF63C0EA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4526637" y="2268677"/>
            <a:ext cx="827314" cy="827314"/>
          </a:xfrm>
          <a:prstGeom prst="rect">
            <a:avLst/>
          </a:prstGeom>
        </p:spPr>
      </p:pic>
      <p:pic>
        <p:nvPicPr>
          <p:cNvPr id="3" name="Graphic 2" descr="Security camera with solid fill">
            <a:extLst>
              <a:ext uri="{FF2B5EF4-FFF2-40B4-BE49-F238E27FC236}">
                <a16:creationId xmlns:a16="http://schemas.microsoft.com/office/drawing/2014/main" id="{DBB24DF9-9C39-767A-7D49-4E2003643092}"/>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8315622" y="1550533"/>
            <a:ext cx="783753" cy="783753"/>
          </a:xfrm>
          <a:prstGeom prst="rect">
            <a:avLst/>
          </a:prstGeom>
        </p:spPr>
      </p:pic>
      <p:pic>
        <p:nvPicPr>
          <p:cNvPr id="7" name="Graphic 6" descr="Security camera with solid fill">
            <a:extLst>
              <a:ext uri="{FF2B5EF4-FFF2-40B4-BE49-F238E27FC236}">
                <a16:creationId xmlns:a16="http://schemas.microsoft.com/office/drawing/2014/main" id="{BC5B70A4-AF79-5C51-01C0-07DF74E41E12}"/>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4582878" y="3208959"/>
            <a:ext cx="783753" cy="783753"/>
          </a:xfrm>
          <a:prstGeom prst="rect">
            <a:avLst/>
          </a:prstGeom>
        </p:spPr>
      </p:pic>
      <p:pic>
        <p:nvPicPr>
          <p:cNvPr id="16" name="Graphic 15" descr="Transfer1 with solid fill">
            <a:extLst>
              <a:ext uri="{FF2B5EF4-FFF2-40B4-BE49-F238E27FC236}">
                <a16:creationId xmlns:a16="http://schemas.microsoft.com/office/drawing/2014/main" id="{C94F16CE-5F1E-EAE8-7DFC-2C1A6713752D}"/>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4452231" y="3895158"/>
            <a:ext cx="914400" cy="914400"/>
          </a:xfrm>
          <a:prstGeom prst="rect">
            <a:avLst/>
          </a:prstGeom>
        </p:spPr>
      </p:pic>
      <p:pic>
        <p:nvPicPr>
          <p:cNvPr id="18" name="Graphic 17" descr="Building with solid fill">
            <a:extLst>
              <a:ext uri="{FF2B5EF4-FFF2-40B4-BE49-F238E27FC236}">
                <a16:creationId xmlns:a16="http://schemas.microsoft.com/office/drawing/2014/main" id="{76548B6C-CA1F-A52F-311E-510C236EE9E7}"/>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4582878" y="4898159"/>
            <a:ext cx="783753" cy="783753"/>
          </a:xfrm>
          <a:prstGeom prst="rect">
            <a:avLst/>
          </a:prstGeom>
        </p:spPr>
      </p:pic>
      <p:pic>
        <p:nvPicPr>
          <p:cNvPr id="19" name="Graphic 18" descr="Office worker male with solid fill">
            <a:extLst>
              <a:ext uri="{FF2B5EF4-FFF2-40B4-BE49-F238E27FC236}">
                <a16:creationId xmlns:a16="http://schemas.microsoft.com/office/drawing/2014/main" id="{CB1B53B6-3CA5-9DDD-AE52-3490FD65C75A}"/>
              </a:ext>
            </a:extLst>
          </p:cNvPr>
          <p:cNvPicPr>
            <a:picLocks noChangeAspect="1"/>
          </p:cNvPicPr>
          <p:nvPr/>
        </p:nvPicPr>
        <p:blipFill>
          <a:blip r:embed="rId16">
            <a:extLst>
              <a:ext uri="{96DAC541-7B7A-43D3-8B79-37D633B846F1}">
                <asvg:svgBlip xmlns:asvg="http://schemas.microsoft.com/office/drawing/2016/SVG/main" r:embed="rId17"/>
              </a:ext>
            </a:extLst>
          </a:blip>
          <a:stretch>
            <a:fillRect/>
          </a:stretch>
        </p:blipFill>
        <p:spPr>
          <a:xfrm>
            <a:off x="4582878" y="5841643"/>
            <a:ext cx="783753" cy="783753"/>
          </a:xfrm>
          <a:prstGeom prst="rect">
            <a:avLst/>
          </a:prstGeom>
        </p:spPr>
      </p:pic>
      <p:pic>
        <p:nvPicPr>
          <p:cNvPr id="23" name="Graphic 22" descr="Earth globe: Africa and Europe with solid fill">
            <a:extLst>
              <a:ext uri="{FF2B5EF4-FFF2-40B4-BE49-F238E27FC236}">
                <a16:creationId xmlns:a16="http://schemas.microsoft.com/office/drawing/2014/main" id="{BD50DA1C-B842-8123-CA87-A2ADD8135515}"/>
              </a:ext>
            </a:extLst>
          </p:cNvPr>
          <p:cNvPicPr>
            <a:picLocks noChangeAspect="1"/>
          </p:cNvPicPr>
          <p:nvPr/>
        </p:nvPicPr>
        <p:blipFill>
          <a:blip r:embed="rId18">
            <a:extLst>
              <a:ext uri="{96DAC541-7B7A-43D3-8B79-37D633B846F1}">
                <asvg:svgBlip xmlns:asvg="http://schemas.microsoft.com/office/drawing/2016/SVG/main" r:embed="rId19"/>
              </a:ext>
            </a:extLst>
          </a:blip>
          <a:stretch>
            <a:fillRect/>
          </a:stretch>
        </p:blipFill>
        <p:spPr>
          <a:xfrm>
            <a:off x="4512140" y="1537214"/>
            <a:ext cx="827314" cy="827314"/>
          </a:xfrm>
          <a:prstGeom prst="rect">
            <a:avLst/>
          </a:prstGeom>
        </p:spPr>
      </p:pic>
      <p:sp>
        <p:nvSpPr>
          <p:cNvPr id="26" name="TextBox 25">
            <a:extLst>
              <a:ext uri="{FF2B5EF4-FFF2-40B4-BE49-F238E27FC236}">
                <a16:creationId xmlns:a16="http://schemas.microsoft.com/office/drawing/2014/main" id="{2DB3C230-8CC0-2ADA-7584-20D4FEDBB325}"/>
              </a:ext>
            </a:extLst>
          </p:cNvPr>
          <p:cNvSpPr txBox="1"/>
          <p:nvPr/>
        </p:nvSpPr>
        <p:spPr>
          <a:xfrm>
            <a:off x="9403418" y="6298843"/>
            <a:ext cx="2605413" cy="400110"/>
          </a:xfrm>
          <a:prstGeom prst="rect">
            <a:avLst/>
          </a:prstGeom>
          <a:noFill/>
        </p:spPr>
        <p:txBody>
          <a:bodyPr wrap="square" rtlCol="0">
            <a:spAutoFit/>
          </a:bodyPr>
          <a:lstStyle/>
          <a:p>
            <a:r>
              <a:rPr lang="lt-LT" sz="2000" noProof="0" dirty="0">
                <a:solidFill>
                  <a:schemeClr val="accent1">
                    <a:lumMod val="50000"/>
                  </a:schemeClr>
                </a:solidFill>
              </a:rPr>
              <a:t>Pasiekta iki 202</a:t>
            </a:r>
            <a:r>
              <a:rPr lang="en-US" sz="2000" noProof="0" dirty="0">
                <a:solidFill>
                  <a:schemeClr val="accent1">
                    <a:lumMod val="50000"/>
                  </a:schemeClr>
                </a:solidFill>
              </a:rPr>
              <a:t>5</a:t>
            </a:r>
            <a:r>
              <a:rPr lang="lt-LT" sz="2000" noProof="0" dirty="0">
                <a:solidFill>
                  <a:schemeClr val="accent1">
                    <a:lumMod val="50000"/>
                  </a:schemeClr>
                </a:solidFill>
              </a:rPr>
              <a:t>-12-31</a:t>
            </a:r>
          </a:p>
        </p:txBody>
      </p:sp>
      <p:pic>
        <p:nvPicPr>
          <p:cNvPr id="28" name="Graphic 27" descr="Stopwatch with solid fill">
            <a:extLst>
              <a:ext uri="{FF2B5EF4-FFF2-40B4-BE49-F238E27FC236}">
                <a16:creationId xmlns:a16="http://schemas.microsoft.com/office/drawing/2014/main" id="{13AAA25D-87FB-24BA-38EF-C8B5F1D34962}"/>
              </a:ext>
            </a:extLst>
          </p:cNvPr>
          <p:cNvPicPr>
            <a:picLocks noChangeAspect="1"/>
          </p:cNvPicPr>
          <p:nvPr/>
        </p:nvPicPr>
        <p:blipFill>
          <a:blip r:embed="rId20">
            <a:extLst>
              <a:ext uri="{96DAC541-7B7A-43D3-8B79-37D633B846F1}">
                <asvg:svgBlip xmlns:asvg="http://schemas.microsoft.com/office/drawing/2016/SVG/main" r:embed="rId21"/>
              </a:ext>
            </a:extLst>
          </a:blip>
          <a:stretch>
            <a:fillRect/>
          </a:stretch>
        </p:blipFill>
        <p:spPr>
          <a:xfrm>
            <a:off x="10080494" y="5384443"/>
            <a:ext cx="914400" cy="914400"/>
          </a:xfrm>
          <a:prstGeom prst="rect">
            <a:avLst/>
          </a:prstGeom>
        </p:spPr>
      </p:pic>
      <p:pic>
        <p:nvPicPr>
          <p:cNvPr id="8" name="Graphic 14" descr="Meeting with solid fill">
            <a:extLst>
              <a:ext uri="{FF2B5EF4-FFF2-40B4-BE49-F238E27FC236}">
                <a16:creationId xmlns:a16="http://schemas.microsoft.com/office/drawing/2014/main" id="{0D896A15-DCA4-3CB6-BC28-79490EE58D59}"/>
              </a:ext>
            </a:extLst>
          </p:cNvPr>
          <p:cNvPicPr>
            <a:picLocks noChangeAspect="1"/>
          </p:cNvPicPr>
          <p:nvPr/>
        </p:nvPicPr>
        <p:blipFill>
          <a:blip r:embed="rId10">
            <a:extLst>
              <a:ext uri="{96DAC541-7B7A-43D3-8B79-37D633B846F1}">
                <asvg:svgBlip xmlns:asvg="http://schemas.microsoft.com/office/drawing/2016/SVG/main" r:embed="rId22"/>
              </a:ext>
            </a:extLst>
          </a:blip>
          <a:stretch>
            <a:fillRect/>
          </a:stretch>
        </p:blipFill>
        <p:spPr>
          <a:xfrm>
            <a:off x="232188" y="4198370"/>
            <a:ext cx="827314" cy="827314"/>
          </a:xfrm>
          <a:prstGeom prst="rect">
            <a:avLst/>
          </a:prstGeom>
        </p:spPr>
      </p:pic>
      <p:pic>
        <p:nvPicPr>
          <p:cNvPr id="11" name="Graphic 17" descr="Building with solid fill">
            <a:extLst>
              <a:ext uri="{FF2B5EF4-FFF2-40B4-BE49-F238E27FC236}">
                <a16:creationId xmlns:a16="http://schemas.microsoft.com/office/drawing/2014/main" id="{AD98B460-33BE-A7BD-1A30-D9918FB609CD}"/>
              </a:ext>
            </a:extLst>
          </p:cNvPr>
          <p:cNvPicPr>
            <a:picLocks noChangeAspect="1"/>
          </p:cNvPicPr>
          <p:nvPr/>
        </p:nvPicPr>
        <p:blipFill>
          <a:blip r:embed="rId14">
            <a:extLst>
              <a:ext uri="{96DAC541-7B7A-43D3-8B79-37D633B846F1}">
                <asvg:svgBlip xmlns:asvg="http://schemas.microsoft.com/office/drawing/2016/SVG/main" r:embed="rId23"/>
              </a:ext>
            </a:extLst>
          </a:blip>
          <a:stretch>
            <a:fillRect/>
          </a:stretch>
        </p:blipFill>
        <p:spPr>
          <a:xfrm>
            <a:off x="232188" y="5231343"/>
            <a:ext cx="783753" cy="783753"/>
          </a:xfrm>
          <a:prstGeom prst="rect">
            <a:avLst/>
          </a:prstGeom>
        </p:spPr>
      </p:pic>
      <p:pic>
        <p:nvPicPr>
          <p:cNvPr id="34" name="Paveikslėlis 33">
            <a:extLst>
              <a:ext uri="{FF2B5EF4-FFF2-40B4-BE49-F238E27FC236}">
                <a16:creationId xmlns:a16="http://schemas.microsoft.com/office/drawing/2014/main" id="{EA2CC9A4-AB45-6C20-2C29-46E6F9DA0B8E}"/>
              </a:ext>
            </a:extLst>
          </p:cNvPr>
          <p:cNvPicPr>
            <a:picLocks noChangeAspect="1"/>
          </p:cNvPicPr>
          <p:nvPr/>
        </p:nvPicPr>
        <p:blipFill>
          <a:blip r:embed="rId24"/>
          <a:stretch>
            <a:fillRect/>
          </a:stretch>
        </p:blipFill>
        <p:spPr>
          <a:xfrm>
            <a:off x="8348264" y="4272957"/>
            <a:ext cx="780356" cy="786452"/>
          </a:xfrm>
          <a:prstGeom prst="rect">
            <a:avLst/>
          </a:prstGeom>
        </p:spPr>
      </p:pic>
      <p:pic>
        <p:nvPicPr>
          <p:cNvPr id="35" name="Paveikslėlis 34">
            <a:extLst>
              <a:ext uri="{FF2B5EF4-FFF2-40B4-BE49-F238E27FC236}">
                <a16:creationId xmlns:a16="http://schemas.microsoft.com/office/drawing/2014/main" id="{1AEBAAEC-8D01-3266-30CE-DCB21F1CB365}"/>
              </a:ext>
            </a:extLst>
          </p:cNvPr>
          <p:cNvPicPr>
            <a:picLocks noChangeAspect="1"/>
          </p:cNvPicPr>
          <p:nvPr/>
        </p:nvPicPr>
        <p:blipFill>
          <a:blip r:embed="rId25"/>
          <a:stretch>
            <a:fillRect/>
          </a:stretch>
        </p:blipFill>
        <p:spPr>
          <a:xfrm>
            <a:off x="8287327" y="2464674"/>
            <a:ext cx="743776" cy="743776"/>
          </a:xfrm>
          <a:prstGeom prst="rect">
            <a:avLst/>
          </a:prstGeom>
        </p:spPr>
      </p:pic>
      <p:pic>
        <p:nvPicPr>
          <p:cNvPr id="38" name="Paveikslėlis 37">
            <a:extLst>
              <a:ext uri="{FF2B5EF4-FFF2-40B4-BE49-F238E27FC236}">
                <a16:creationId xmlns:a16="http://schemas.microsoft.com/office/drawing/2014/main" id="{25BC7528-2782-BE42-34BD-F436D1D67C3C}"/>
              </a:ext>
            </a:extLst>
          </p:cNvPr>
          <p:cNvPicPr>
            <a:picLocks noChangeAspect="1"/>
          </p:cNvPicPr>
          <p:nvPr/>
        </p:nvPicPr>
        <p:blipFill>
          <a:blip r:embed="rId26">
            <a:extLst>
              <a:ext uri="{BEBA8EAE-BF5A-486C-A8C5-ECC9F3942E4B}">
                <a14:imgProps xmlns:a14="http://schemas.microsoft.com/office/drawing/2010/main">
                  <a14:imgLayer r:embed="rId27">
                    <a14:imgEffect>
                      <a14:saturation sat="400000"/>
                    </a14:imgEffect>
                  </a14:imgLayer>
                </a14:imgProps>
              </a:ext>
            </a:extLst>
          </a:blip>
          <a:stretch>
            <a:fillRect/>
          </a:stretch>
        </p:blipFill>
        <p:spPr>
          <a:xfrm>
            <a:off x="8330002" y="3441634"/>
            <a:ext cx="658425" cy="658425"/>
          </a:xfrm>
          <a:prstGeom prst="rect">
            <a:avLst/>
          </a:prstGeom>
        </p:spPr>
      </p:pic>
    </p:spTree>
    <p:extLst>
      <p:ext uri="{BB962C8B-B14F-4D97-AF65-F5344CB8AC3E}">
        <p14:creationId xmlns:p14="http://schemas.microsoft.com/office/powerpoint/2010/main" val="13685752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blue and white background">
            <a:extLst>
              <a:ext uri="{FF2B5EF4-FFF2-40B4-BE49-F238E27FC236}">
                <a16:creationId xmlns:a16="http://schemas.microsoft.com/office/drawing/2014/main" id="{11FA429A-6ACC-4D58-3F38-700BCE2CB6CA}"/>
              </a:ext>
            </a:extLst>
          </p:cNvPr>
          <p:cNvPicPr>
            <a:picLocks noChangeAspect="1"/>
          </p:cNvPicPr>
          <p:nvPr/>
        </p:nvPicPr>
        <p:blipFill rotWithShape="1">
          <a:blip r:embed="rId3">
            <a:extLst>
              <a:ext uri="{28A0092B-C50C-407E-A947-70E740481C1C}">
                <a14:useLocalDpi xmlns:a14="http://schemas.microsoft.com/office/drawing/2010/main" val="0"/>
              </a:ext>
            </a:extLst>
          </a:blip>
          <a:srcRect b="88889"/>
          <a:stretch/>
        </p:blipFill>
        <p:spPr>
          <a:xfrm>
            <a:off x="0" y="-36574"/>
            <a:ext cx="12192000" cy="519286"/>
          </a:xfrm>
          <a:prstGeom prst="rect">
            <a:avLst/>
          </a:prstGeom>
        </p:spPr>
      </p:pic>
      <p:sp>
        <p:nvSpPr>
          <p:cNvPr id="62" name="TextBox 61"/>
          <p:cNvSpPr txBox="1"/>
          <p:nvPr/>
        </p:nvSpPr>
        <p:spPr>
          <a:xfrm>
            <a:off x="0" y="-40509"/>
            <a:ext cx="12338649" cy="523220"/>
          </a:xfrm>
          <a:prstGeom prst="rect">
            <a:avLst/>
          </a:prstGeom>
          <a:noFill/>
        </p:spPr>
        <p:txBody>
          <a:bodyPr wrap="square" rtlCol="0">
            <a:spAutoFit/>
          </a:bodyPr>
          <a:lstStyle/>
          <a:p>
            <a:pPr algn="ctr"/>
            <a:r>
              <a:rPr lang="lt-LT" sz="2800" b="1" dirty="0">
                <a:solidFill>
                  <a:schemeClr val="bg1"/>
                </a:solidFill>
                <a:latin typeface="+mj-lt"/>
                <a:cs typeface="Calibri" panose="020F0502020204030204" pitchFamily="34" charset="0"/>
              </a:rPr>
              <a:t>SVVP 2021–2027 m. programos veiksmų įgyvendinimo plano keitimo pristatymas (1)</a:t>
            </a:r>
            <a:endParaRPr lang="lt-LT" sz="2800" b="1" dirty="0">
              <a:solidFill>
                <a:schemeClr val="bg1"/>
              </a:solidFill>
              <a:latin typeface="+mj-lt"/>
            </a:endParaRPr>
          </a:p>
        </p:txBody>
      </p:sp>
      <p:sp>
        <p:nvSpPr>
          <p:cNvPr id="7" name="Rectangle 1">
            <a:extLst>
              <a:ext uri="{FF2B5EF4-FFF2-40B4-BE49-F238E27FC236}">
                <a16:creationId xmlns:a16="http://schemas.microsoft.com/office/drawing/2014/main" id="{D90A28A8-706A-CD87-9200-791A6D0E27BE}"/>
              </a:ext>
            </a:extLst>
          </p:cNvPr>
          <p:cNvSpPr>
            <a:spLocks noChangeArrowheads="1"/>
          </p:cNvSpPr>
          <p:nvPr/>
        </p:nvSpPr>
        <p:spPr bwMode="auto">
          <a:xfrm>
            <a:off x="66675" y="452107"/>
            <a:ext cx="12125325" cy="1384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539750" algn="l"/>
              </a:tabLst>
              <a:defRPr>
                <a:solidFill>
                  <a:schemeClr val="tx1"/>
                </a:solidFill>
                <a:latin typeface="Arial" panose="020B0604020202020204" pitchFamily="34" charset="0"/>
              </a:defRPr>
            </a:lvl1pPr>
            <a:lvl2pPr eaLnBrk="0" fontAlgn="base" hangingPunct="0">
              <a:spcBef>
                <a:spcPct val="0"/>
              </a:spcBef>
              <a:spcAft>
                <a:spcPct val="0"/>
              </a:spcAft>
              <a:tabLst>
                <a:tab pos="539750" algn="l"/>
              </a:tabLst>
              <a:defRPr>
                <a:solidFill>
                  <a:schemeClr val="tx1"/>
                </a:solidFill>
                <a:latin typeface="Arial" panose="020B0604020202020204" pitchFamily="34" charset="0"/>
              </a:defRPr>
            </a:lvl2pPr>
            <a:lvl3pPr eaLnBrk="0" fontAlgn="base" hangingPunct="0">
              <a:spcBef>
                <a:spcPct val="0"/>
              </a:spcBef>
              <a:spcAft>
                <a:spcPct val="0"/>
              </a:spcAft>
              <a:tabLst>
                <a:tab pos="539750" algn="l"/>
              </a:tabLst>
              <a:defRPr>
                <a:solidFill>
                  <a:schemeClr val="tx1"/>
                </a:solidFill>
                <a:latin typeface="Arial" panose="020B0604020202020204" pitchFamily="34" charset="0"/>
              </a:defRPr>
            </a:lvl3pPr>
            <a:lvl4pPr eaLnBrk="0" fontAlgn="base" hangingPunct="0">
              <a:spcBef>
                <a:spcPct val="0"/>
              </a:spcBef>
              <a:spcAft>
                <a:spcPct val="0"/>
              </a:spcAft>
              <a:tabLst>
                <a:tab pos="539750" algn="l"/>
              </a:tabLst>
              <a:defRPr>
                <a:solidFill>
                  <a:schemeClr val="tx1"/>
                </a:solidFill>
                <a:latin typeface="Arial" panose="020B0604020202020204" pitchFamily="34" charset="0"/>
              </a:defRPr>
            </a:lvl4pPr>
            <a:lvl5pPr eaLnBrk="0" fontAlgn="base" hangingPunct="0">
              <a:spcBef>
                <a:spcPct val="0"/>
              </a:spcBef>
              <a:spcAft>
                <a:spcPct val="0"/>
              </a:spcAft>
              <a:tabLst>
                <a:tab pos="539750" algn="l"/>
              </a:tabLst>
              <a:defRPr>
                <a:solidFill>
                  <a:schemeClr val="tx1"/>
                </a:solidFill>
                <a:latin typeface="Arial" panose="020B0604020202020204" pitchFamily="34" charset="0"/>
              </a:defRPr>
            </a:lvl5pPr>
            <a:lvl6pPr eaLnBrk="0" fontAlgn="base" hangingPunct="0">
              <a:spcBef>
                <a:spcPct val="0"/>
              </a:spcBef>
              <a:spcAft>
                <a:spcPct val="0"/>
              </a:spcAft>
              <a:tabLst>
                <a:tab pos="539750" algn="l"/>
              </a:tabLst>
              <a:defRPr>
                <a:solidFill>
                  <a:schemeClr val="tx1"/>
                </a:solidFill>
                <a:latin typeface="Arial" panose="020B0604020202020204" pitchFamily="34" charset="0"/>
              </a:defRPr>
            </a:lvl6pPr>
            <a:lvl7pPr eaLnBrk="0" fontAlgn="base" hangingPunct="0">
              <a:spcBef>
                <a:spcPct val="0"/>
              </a:spcBef>
              <a:spcAft>
                <a:spcPct val="0"/>
              </a:spcAft>
              <a:tabLst>
                <a:tab pos="539750" algn="l"/>
              </a:tabLst>
              <a:defRPr>
                <a:solidFill>
                  <a:schemeClr val="tx1"/>
                </a:solidFill>
                <a:latin typeface="Arial" panose="020B0604020202020204" pitchFamily="34" charset="0"/>
              </a:defRPr>
            </a:lvl7pPr>
            <a:lvl8pPr eaLnBrk="0" fontAlgn="base" hangingPunct="0">
              <a:spcBef>
                <a:spcPct val="0"/>
              </a:spcBef>
              <a:spcAft>
                <a:spcPct val="0"/>
              </a:spcAft>
              <a:tabLst>
                <a:tab pos="539750" algn="l"/>
              </a:tabLst>
              <a:defRPr>
                <a:solidFill>
                  <a:schemeClr val="tx1"/>
                </a:solidFill>
                <a:latin typeface="Arial" panose="020B0604020202020204" pitchFamily="34" charset="0"/>
              </a:defRPr>
            </a:lvl8pPr>
            <a:lvl9pPr eaLnBrk="0" fontAlgn="base" hangingPunct="0">
              <a:spcBef>
                <a:spcPct val="0"/>
              </a:spcBef>
              <a:spcAft>
                <a:spcPct val="0"/>
              </a:spcAft>
              <a:tabLst>
                <a:tab pos="539750" algn="l"/>
              </a:tabLst>
              <a:defRPr>
                <a:solidFill>
                  <a:schemeClr val="tx1"/>
                </a:solidFill>
                <a:latin typeface="Arial" panose="020B0604020202020204" pitchFamily="34" charset="0"/>
              </a:defRPr>
            </a:lvl9pPr>
          </a:lstStyle>
          <a:p>
            <a:pPr lvl="0" indent="539750" algn="just"/>
            <a:r>
              <a:rPr kumimoji="0" lang="lt-LT" altLang="lt-LT" sz="2400" b="1" i="0" u="none" strike="noStrike" cap="none" normalizeH="0" baseline="0" dirty="0">
                <a:ln>
                  <a:noFill/>
                </a:ln>
                <a:solidFill>
                  <a:schemeClr val="tx1"/>
                </a:solidFill>
                <a:effectLst/>
                <a:latin typeface="+mj-lt"/>
                <a:ea typeface="Calibri" panose="020F0502020204030204" pitchFamily="34" charset="0"/>
                <a:cs typeface="Calibri" panose="020F0502020204030204" pitchFamily="34" charset="0"/>
              </a:rPr>
              <a:t>NUTARTA. </a:t>
            </a:r>
            <a:r>
              <a:rPr lang="lt-LT" dirty="0">
                <a:latin typeface="+mj-lt"/>
              </a:rPr>
              <a:t>Atsižvelgus į SVVP 2021-2027 m. programos projektų vykdytojų pateiktus prašymus, taip pat į pateiktos Europos Komisijai SVVP programos 5-osios versijos techninius pakeitimus bei į baigtų projektų faktinį lėšų panaudojimą, rekomenduoti vadovaujančiajai institucijai taip pakeisti SVVP 2021-2027 m. programos veiksmų įgyvendinimo planą</a:t>
            </a:r>
            <a:r>
              <a:rPr kumimoji="0" lang="lt-LT" altLang="lt-LT" b="0" i="0" u="none" strike="noStrike" cap="none" normalizeH="0" baseline="0" dirty="0">
                <a:ln>
                  <a:noFill/>
                </a:ln>
                <a:solidFill>
                  <a:schemeClr val="tx1"/>
                </a:solidFill>
                <a:effectLst/>
                <a:latin typeface="+mj-lt"/>
                <a:ea typeface="Calibri" panose="020F0502020204030204" pitchFamily="34" charset="0"/>
                <a:cs typeface="Calibri" panose="020F0502020204030204" pitchFamily="34" charset="0"/>
              </a:rPr>
              <a:t>:</a:t>
            </a:r>
            <a:r>
              <a:rPr kumimoji="0" lang="lt-LT" altLang="lt-LT" sz="2400" b="0" i="0" u="none" strike="noStrike" cap="none" normalizeH="0" baseline="0" dirty="0">
                <a:ln>
                  <a:noFill/>
                </a:ln>
                <a:solidFill>
                  <a:schemeClr val="tx1"/>
                </a:solidFill>
                <a:effectLst/>
                <a:latin typeface="+mj-lt"/>
                <a:ea typeface="Calibri" panose="020F0502020204030204" pitchFamily="34" charset="0"/>
                <a:cs typeface="Calibri" panose="020F0502020204030204" pitchFamily="34" charset="0"/>
              </a:rPr>
              <a:t>  </a:t>
            </a:r>
            <a:endParaRPr kumimoji="0" lang="lt-LT" altLang="lt-LT" sz="2400" b="0" i="0" u="none" strike="noStrike" cap="none" normalizeH="0" baseline="0" dirty="0">
              <a:ln>
                <a:noFill/>
              </a:ln>
              <a:solidFill>
                <a:schemeClr val="tx1"/>
              </a:solidFill>
              <a:effectLst/>
              <a:latin typeface="+mj-lt"/>
            </a:endParaRPr>
          </a:p>
          <a:p>
            <a:pPr marL="0" marR="0" lvl="0" indent="539750" algn="l" defTabSz="914400" rtl="0" eaLnBrk="0" fontAlgn="base" latinLnBrk="0" hangingPunct="0">
              <a:lnSpc>
                <a:spcPct val="100000"/>
              </a:lnSpc>
              <a:spcBef>
                <a:spcPct val="0"/>
              </a:spcBef>
              <a:spcAft>
                <a:spcPct val="0"/>
              </a:spcAft>
              <a:buClrTx/>
              <a:buSzTx/>
              <a:buFontTx/>
              <a:buNone/>
              <a:tabLst>
                <a:tab pos="539750" algn="l"/>
              </a:tabLst>
            </a:pPr>
            <a:endParaRPr kumimoji="0" lang="lt-LT" altLang="lt-LT" sz="1800" b="0" i="0" u="none" strike="noStrike" cap="none" normalizeH="0" baseline="0" dirty="0">
              <a:ln>
                <a:noFill/>
              </a:ln>
              <a:solidFill>
                <a:schemeClr val="tx1"/>
              </a:solidFill>
              <a:effectLst/>
              <a:latin typeface="Arial" panose="020B0604020202020204" pitchFamily="34" charset="0"/>
            </a:endParaRPr>
          </a:p>
        </p:txBody>
      </p:sp>
      <p:graphicFrame>
        <p:nvGraphicFramePr>
          <p:cNvPr id="8" name="Table 7">
            <a:extLst>
              <a:ext uri="{FF2B5EF4-FFF2-40B4-BE49-F238E27FC236}">
                <a16:creationId xmlns:a16="http://schemas.microsoft.com/office/drawing/2014/main" id="{FC2C7818-2F3D-017D-69B1-1A014C29233D}"/>
              </a:ext>
            </a:extLst>
          </p:cNvPr>
          <p:cNvGraphicFramePr>
            <a:graphicFrameLocks noGrp="1"/>
          </p:cNvGraphicFramePr>
          <p:nvPr>
            <p:extLst>
              <p:ext uri="{D42A27DB-BD31-4B8C-83A1-F6EECF244321}">
                <p14:modId xmlns:p14="http://schemas.microsoft.com/office/powerpoint/2010/main" val="564900981"/>
              </p:ext>
            </p:extLst>
          </p:nvPr>
        </p:nvGraphicFramePr>
        <p:xfrm>
          <a:off x="106661" y="1806498"/>
          <a:ext cx="11978678" cy="5094060"/>
        </p:xfrm>
        <a:graphic>
          <a:graphicData uri="http://schemas.openxmlformats.org/drawingml/2006/table">
            <a:tbl>
              <a:tblPr firstRow="1" firstCol="1" bandRow="1">
                <a:tableStyleId>{5C22544A-7EE6-4342-B048-85BDC9FD1C3A}</a:tableStyleId>
              </a:tblPr>
              <a:tblGrid>
                <a:gridCol w="519307">
                  <a:extLst>
                    <a:ext uri="{9D8B030D-6E8A-4147-A177-3AD203B41FA5}">
                      <a16:colId xmlns:a16="http://schemas.microsoft.com/office/drawing/2014/main" val="2911364027"/>
                    </a:ext>
                  </a:extLst>
                </a:gridCol>
                <a:gridCol w="3323565">
                  <a:extLst>
                    <a:ext uri="{9D8B030D-6E8A-4147-A177-3AD203B41FA5}">
                      <a16:colId xmlns:a16="http://schemas.microsoft.com/office/drawing/2014/main" val="958142506"/>
                    </a:ext>
                  </a:extLst>
                </a:gridCol>
                <a:gridCol w="175910">
                  <a:extLst>
                    <a:ext uri="{9D8B030D-6E8A-4147-A177-3AD203B41FA5}">
                      <a16:colId xmlns:a16="http://schemas.microsoft.com/office/drawing/2014/main" val="3036517024"/>
                    </a:ext>
                  </a:extLst>
                </a:gridCol>
                <a:gridCol w="1526508">
                  <a:extLst>
                    <a:ext uri="{9D8B030D-6E8A-4147-A177-3AD203B41FA5}">
                      <a16:colId xmlns:a16="http://schemas.microsoft.com/office/drawing/2014/main" val="752657847"/>
                    </a:ext>
                  </a:extLst>
                </a:gridCol>
                <a:gridCol w="1652061">
                  <a:extLst>
                    <a:ext uri="{9D8B030D-6E8A-4147-A177-3AD203B41FA5}">
                      <a16:colId xmlns:a16="http://schemas.microsoft.com/office/drawing/2014/main" val="242134908"/>
                    </a:ext>
                  </a:extLst>
                </a:gridCol>
                <a:gridCol w="1538546">
                  <a:extLst>
                    <a:ext uri="{9D8B030D-6E8A-4147-A177-3AD203B41FA5}">
                      <a16:colId xmlns:a16="http://schemas.microsoft.com/office/drawing/2014/main" val="2386962417"/>
                    </a:ext>
                  </a:extLst>
                </a:gridCol>
                <a:gridCol w="1627162">
                  <a:extLst>
                    <a:ext uri="{9D8B030D-6E8A-4147-A177-3AD203B41FA5}">
                      <a16:colId xmlns:a16="http://schemas.microsoft.com/office/drawing/2014/main" val="3653307315"/>
                    </a:ext>
                  </a:extLst>
                </a:gridCol>
                <a:gridCol w="1615619">
                  <a:extLst>
                    <a:ext uri="{9D8B030D-6E8A-4147-A177-3AD203B41FA5}">
                      <a16:colId xmlns:a16="http://schemas.microsoft.com/office/drawing/2014/main" val="4052592459"/>
                    </a:ext>
                  </a:extLst>
                </a:gridCol>
              </a:tblGrid>
              <a:tr h="227519">
                <a:tc rowSpan="2">
                  <a:txBody>
                    <a:bodyPr/>
                    <a:lstStyle/>
                    <a:p>
                      <a:pPr algn="ctr">
                        <a:lnSpc>
                          <a:spcPct val="107000"/>
                        </a:lnSpc>
                        <a:spcAft>
                          <a:spcPts val="800"/>
                        </a:spcAft>
                        <a:buNone/>
                      </a:pPr>
                      <a:r>
                        <a:rPr lang="lt-LT" sz="1800" dirty="0">
                          <a:solidFill>
                            <a:schemeClr val="tx1"/>
                          </a:solidFill>
                          <a:effectLst/>
                          <a:latin typeface="+mj-lt"/>
                        </a:rPr>
                        <a:t>Nr. </a:t>
                      </a:r>
                      <a:endParaRPr lang="lt-LT" sz="1800" dirty="0">
                        <a:solidFill>
                          <a:schemeClr val="tx1"/>
                        </a:solidFill>
                        <a:effectLst/>
                        <a:latin typeface="+mj-lt"/>
                        <a:ea typeface="Calibri" panose="020F0502020204030204" pitchFamily="34" charset="0"/>
                        <a:cs typeface="Times New Roman" panose="02020603050405020304" pitchFamily="18" charset="0"/>
                      </a:endParaRPr>
                    </a:p>
                  </a:txBody>
                  <a:tcPr marL="12615" marR="12615" marT="0" marB="0">
                    <a:noFill/>
                  </a:tcPr>
                </a:tc>
                <a:tc rowSpan="2" gridSpan="2">
                  <a:txBody>
                    <a:bodyPr/>
                    <a:lstStyle/>
                    <a:p>
                      <a:pPr algn="ctr">
                        <a:lnSpc>
                          <a:spcPct val="107000"/>
                        </a:lnSpc>
                        <a:spcAft>
                          <a:spcPts val="800"/>
                        </a:spcAft>
                        <a:buNone/>
                      </a:pPr>
                      <a:r>
                        <a:rPr lang="lt-LT" sz="1800" dirty="0">
                          <a:solidFill>
                            <a:schemeClr val="tx1"/>
                          </a:solidFill>
                          <a:effectLst/>
                          <a:latin typeface="+mj-lt"/>
                        </a:rPr>
                        <a:t>Konkretaus tikslo, veiksmo ir siūlomo projekto pavadinimas</a:t>
                      </a:r>
                      <a:endParaRPr lang="lt-LT" sz="1800" dirty="0">
                        <a:solidFill>
                          <a:schemeClr val="tx1"/>
                        </a:solidFill>
                        <a:effectLst/>
                        <a:latin typeface="+mj-lt"/>
                        <a:ea typeface="Calibri" panose="020F0502020204030204" pitchFamily="34" charset="0"/>
                        <a:cs typeface="Times New Roman" panose="02020603050405020304" pitchFamily="18" charset="0"/>
                      </a:endParaRPr>
                    </a:p>
                  </a:txBody>
                  <a:tcPr marL="12615" marR="12615" marT="0" marB="0">
                    <a:noFill/>
                  </a:tcPr>
                </a:tc>
                <a:tc rowSpan="2" hMerge="1">
                  <a:txBody>
                    <a:bodyPr/>
                    <a:lstStyle/>
                    <a:p>
                      <a:pPr algn="ctr">
                        <a:lnSpc>
                          <a:spcPct val="107000"/>
                        </a:lnSpc>
                        <a:spcAft>
                          <a:spcPts val="800"/>
                        </a:spcAft>
                        <a:buNone/>
                      </a:pPr>
                      <a:r>
                        <a:rPr lang="lt-LT" sz="1600" dirty="0">
                          <a:solidFill>
                            <a:schemeClr val="tx1"/>
                          </a:solidFill>
                          <a:effectLst/>
                          <a:latin typeface="+mj-lt"/>
                        </a:rPr>
                        <a:t>Planuojamas kvietimo teikti PĮP paskelbimo laikotarpis</a:t>
                      </a:r>
                      <a:endParaRPr lang="lt-LT" sz="1600" dirty="0">
                        <a:solidFill>
                          <a:schemeClr val="tx1"/>
                        </a:solidFill>
                        <a:effectLst/>
                        <a:latin typeface="+mj-lt"/>
                        <a:ea typeface="Calibri" panose="020F0502020204030204" pitchFamily="34" charset="0"/>
                        <a:cs typeface="Times New Roman" panose="02020603050405020304" pitchFamily="18" charset="0"/>
                      </a:endParaRPr>
                    </a:p>
                  </a:txBody>
                  <a:tcPr marL="12615" marR="12615" marT="0" marB="0" anchor="ctr">
                    <a:noFill/>
                  </a:tcPr>
                </a:tc>
                <a:tc rowSpan="2">
                  <a:txBody>
                    <a:bodyPr/>
                    <a:lstStyle/>
                    <a:p>
                      <a:pPr algn="ctr">
                        <a:lnSpc>
                          <a:spcPct val="107000"/>
                        </a:lnSpc>
                        <a:spcAft>
                          <a:spcPts val="800"/>
                        </a:spcAft>
                        <a:buNone/>
                      </a:pPr>
                      <a:r>
                        <a:rPr lang="lt-LT" sz="1800" dirty="0">
                          <a:solidFill>
                            <a:schemeClr val="tx1"/>
                          </a:solidFill>
                          <a:effectLst/>
                          <a:latin typeface="+mj-lt"/>
                        </a:rPr>
                        <a:t>Planuojamas kvietimo teikti PĮP paskelbimo laikotarpis</a:t>
                      </a:r>
                    </a:p>
                    <a:p>
                      <a:pPr algn="ctr">
                        <a:lnSpc>
                          <a:spcPct val="107000"/>
                        </a:lnSpc>
                        <a:spcAft>
                          <a:spcPts val="800"/>
                        </a:spcAft>
                        <a:buNone/>
                      </a:pPr>
                      <a:endParaRPr lang="lt-LT" sz="1800" dirty="0">
                        <a:solidFill>
                          <a:schemeClr val="tx1"/>
                        </a:solidFill>
                        <a:effectLst/>
                        <a:latin typeface="+mj-lt"/>
                        <a:ea typeface="Calibri" panose="020F0502020204030204" pitchFamily="34" charset="0"/>
                        <a:cs typeface="Times New Roman" panose="02020603050405020304" pitchFamily="18" charset="0"/>
                      </a:endParaRPr>
                    </a:p>
                  </a:txBody>
                  <a:tcPr marL="12615" marR="12615" marT="0" marB="0" anchor="ctr">
                    <a:noFill/>
                  </a:tcPr>
                </a:tc>
                <a:tc rowSpan="2">
                  <a:txBody>
                    <a:bodyPr/>
                    <a:lstStyle/>
                    <a:p>
                      <a:pPr algn="ctr">
                        <a:lnSpc>
                          <a:spcPct val="107000"/>
                        </a:lnSpc>
                        <a:buNone/>
                        <a:tabLst>
                          <a:tab pos="3166110" algn="ctr"/>
                          <a:tab pos="6332220" algn="r"/>
                        </a:tabLst>
                      </a:pPr>
                      <a:r>
                        <a:rPr lang="lt-LT" sz="1800" dirty="0">
                          <a:solidFill>
                            <a:schemeClr val="tx1"/>
                          </a:solidFill>
                          <a:effectLst/>
                          <a:latin typeface="+mj-lt"/>
                        </a:rPr>
                        <a:t>Mažinama / didinama SVVP lėšų dalis</a:t>
                      </a:r>
                      <a:endParaRPr lang="lt-LT" sz="1800" dirty="0">
                        <a:solidFill>
                          <a:schemeClr val="tx1"/>
                        </a:solidFill>
                        <a:effectLst/>
                        <a:latin typeface="+mj-lt"/>
                        <a:ea typeface="Calibri" panose="020F0502020204030204" pitchFamily="34" charset="0"/>
                        <a:cs typeface="Times New Roman" panose="02020603050405020304" pitchFamily="18" charset="0"/>
                      </a:endParaRPr>
                    </a:p>
                  </a:txBody>
                  <a:tcPr marL="12615" marR="12615" marT="0" marB="0">
                    <a:noFill/>
                  </a:tcPr>
                </a:tc>
                <a:tc gridSpan="3">
                  <a:txBody>
                    <a:bodyPr/>
                    <a:lstStyle/>
                    <a:p>
                      <a:pPr algn="ctr">
                        <a:lnSpc>
                          <a:spcPct val="107000"/>
                        </a:lnSpc>
                        <a:spcAft>
                          <a:spcPts val="800"/>
                        </a:spcAft>
                        <a:buNone/>
                      </a:pPr>
                      <a:r>
                        <a:rPr lang="lt-LT" sz="1800" dirty="0">
                          <a:solidFill>
                            <a:schemeClr val="tx1"/>
                          </a:solidFill>
                          <a:effectLst/>
                          <a:latin typeface="+mj-lt"/>
                        </a:rPr>
                        <a:t>Skiriamas finansavimas, iki (Eur)</a:t>
                      </a:r>
                      <a:endParaRPr lang="lt-LT" sz="1800" dirty="0">
                        <a:solidFill>
                          <a:schemeClr val="tx1"/>
                        </a:solidFill>
                        <a:effectLst/>
                        <a:latin typeface="+mj-lt"/>
                        <a:ea typeface="Calibri" panose="020F0502020204030204" pitchFamily="34" charset="0"/>
                        <a:cs typeface="Times New Roman" panose="02020603050405020304" pitchFamily="18" charset="0"/>
                      </a:endParaRPr>
                    </a:p>
                  </a:txBody>
                  <a:tcPr marL="12615" marR="12615" marT="0" marB="0" anchor="ctr">
                    <a:noFill/>
                  </a:tcPr>
                </a:tc>
                <a:tc hMerge="1">
                  <a:txBody>
                    <a:bodyPr/>
                    <a:lstStyle/>
                    <a:p>
                      <a:endParaRPr lang="lt-LT"/>
                    </a:p>
                  </a:txBody>
                  <a:tcPr/>
                </a:tc>
                <a:tc hMerge="1">
                  <a:txBody>
                    <a:bodyPr/>
                    <a:lstStyle/>
                    <a:p>
                      <a:pPr algn="ctr">
                        <a:lnSpc>
                          <a:spcPct val="107000"/>
                        </a:lnSpc>
                        <a:spcAft>
                          <a:spcPts val="800"/>
                        </a:spcAft>
                        <a:buNone/>
                      </a:pPr>
                      <a:endParaRPr lang="lt-LT" sz="1600">
                        <a:solidFill>
                          <a:schemeClr val="tx1"/>
                        </a:solidFill>
                        <a:effectLst/>
                        <a:latin typeface="+mj-lt"/>
                        <a:ea typeface="Calibri" panose="020F0502020204030204" pitchFamily="34" charset="0"/>
                        <a:cs typeface="Times New Roman" panose="02020603050405020304" pitchFamily="18" charset="0"/>
                      </a:endParaRPr>
                    </a:p>
                  </a:txBody>
                  <a:tcPr marL="12615" marR="12615" marT="0" marB="0" anchor="ctr">
                    <a:noFill/>
                  </a:tcPr>
                </a:tc>
                <a:extLst>
                  <a:ext uri="{0D108BD9-81ED-4DB2-BD59-A6C34878D82A}">
                    <a16:rowId xmlns:a16="http://schemas.microsoft.com/office/drawing/2014/main" val="1196478075"/>
                  </a:ext>
                </a:extLst>
              </a:tr>
              <a:tr h="746597">
                <a:tc vMerge="1">
                  <a:txBody>
                    <a:bodyPr/>
                    <a:lstStyle/>
                    <a:p>
                      <a:endParaRPr lang="lt-LT"/>
                    </a:p>
                  </a:txBody>
                  <a:tcPr/>
                </a:tc>
                <a:tc gridSpan="2" vMerge="1">
                  <a:txBody>
                    <a:bodyPr/>
                    <a:lstStyle/>
                    <a:p>
                      <a:endParaRPr lang="lt-LT"/>
                    </a:p>
                  </a:txBody>
                  <a:tcPr/>
                </a:tc>
                <a:tc hMerge="1" vMerge="1">
                  <a:txBody>
                    <a:bodyPr/>
                    <a:lstStyle/>
                    <a:p>
                      <a:endParaRPr lang="lt-LT"/>
                    </a:p>
                  </a:txBody>
                  <a:tcPr/>
                </a:tc>
                <a:tc vMerge="1">
                  <a:txBody>
                    <a:bodyPr/>
                    <a:lstStyle/>
                    <a:p>
                      <a:endParaRPr lang="lt-LT"/>
                    </a:p>
                  </a:txBody>
                  <a:tcPr/>
                </a:tc>
                <a:tc vMerge="1">
                  <a:txBody>
                    <a:bodyPr/>
                    <a:lstStyle/>
                    <a:p>
                      <a:endParaRPr lang="lt-LT"/>
                    </a:p>
                  </a:txBody>
                  <a:tcPr/>
                </a:tc>
                <a:tc>
                  <a:txBody>
                    <a:bodyPr/>
                    <a:lstStyle/>
                    <a:p>
                      <a:pPr algn="r">
                        <a:lnSpc>
                          <a:spcPct val="107000"/>
                        </a:lnSpc>
                        <a:spcAft>
                          <a:spcPts val="800"/>
                        </a:spcAft>
                        <a:buNone/>
                      </a:pPr>
                      <a:r>
                        <a:rPr lang="lt-LT" sz="1800" b="1" dirty="0">
                          <a:solidFill>
                            <a:schemeClr val="tx1"/>
                          </a:solidFill>
                          <a:effectLst/>
                          <a:latin typeface="+mj-lt"/>
                        </a:rPr>
                        <a:t>ES lėšos</a:t>
                      </a:r>
                      <a:endParaRPr lang="lt-LT" sz="1800" b="1" dirty="0">
                        <a:solidFill>
                          <a:schemeClr val="tx1"/>
                        </a:solidFill>
                        <a:effectLst/>
                        <a:latin typeface="+mj-lt"/>
                        <a:ea typeface="Calibri" panose="020F0502020204030204" pitchFamily="34" charset="0"/>
                        <a:cs typeface="Times New Roman" panose="02020603050405020304" pitchFamily="18" charset="0"/>
                      </a:endParaRPr>
                    </a:p>
                  </a:txBody>
                  <a:tcPr marL="12615" marR="12615" marT="0" marB="0" anchor="ctr">
                    <a:noFill/>
                  </a:tcPr>
                </a:tc>
                <a:tc>
                  <a:txBody>
                    <a:bodyPr/>
                    <a:lstStyle/>
                    <a:p>
                      <a:pPr algn="r">
                        <a:lnSpc>
                          <a:spcPct val="107000"/>
                        </a:lnSpc>
                        <a:spcAft>
                          <a:spcPts val="800"/>
                        </a:spcAft>
                        <a:buNone/>
                      </a:pPr>
                      <a:r>
                        <a:rPr lang="lt-LT" sz="1800" b="1" dirty="0">
                          <a:solidFill>
                            <a:schemeClr val="tx1"/>
                          </a:solidFill>
                          <a:effectLst/>
                          <a:latin typeface="+mj-lt"/>
                        </a:rPr>
                        <a:t>  BF lėšos</a:t>
                      </a:r>
                      <a:endParaRPr lang="lt-LT" sz="1800" b="1" dirty="0">
                        <a:solidFill>
                          <a:schemeClr val="tx1"/>
                        </a:solidFill>
                        <a:effectLst/>
                        <a:latin typeface="+mj-lt"/>
                        <a:ea typeface="Calibri" panose="020F0502020204030204" pitchFamily="34" charset="0"/>
                        <a:cs typeface="Times New Roman" panose="02020603050405020304" pitchFamily="18" charset="0"/>
                      </a:endParaRPr>
                    </a:p>
                  </a:txBody>
                  <a:tcPr marL="12615" marR="12615" marT="0" marB="0" anchor="ctr">
                    <a:noFill/>
                  </a:tcPr>
                </a:tc>
                <a:tc>
                  <a:txBody>
                    <a:bodyPr/>
                    <a:lstStyle/>
                    <a:p>
                      <a:pPr algn="r"/>
                      <a:r>
                        <a:rPr lang="lt-LT" sz="1800" b="1" dirty="0">
                          <a:solidFill>
                            <a:schemeClr val="tx1"/>
                          </a:solidFill>
                          <a:effectLst/>
                          <a:latin typeface="+mj-lt"/>
                        </a:rPr>
                        <a:t>Iš viso</a:t>
                      </a:r>
                      <a:endParaRPr lang="lt-LT" sz="1800" b="1" dirty="0">
                        <a:solidFill>
                          <a:schemeClr val="tx1"/>
                        </a:solidFill>
                      </a:endParaRPr>
                    </a:p>
                  </a:txBody>
                  <a:tcPr marL="12615" marR="12615" marT="0" marB="0" anchor="ctr">
                    <a:noFill/>
                  </a:tcPr>
                </a:tc>
                <a:extLst>
                  <a:ext uri="{0D108BD9-81ED-4DB2-BD59-A6C34878D82A}">
                    <a16:rowId xmlns:a16="http://schemas.microsoft.com/office/drawing/2014/main" val="4209093399"/>
                  </a:ext>
                </a:extLst>
              </a:tr>
              <a:tr h="558366">
                <a:tc>
                  <a:txBody>
                    <a:bodyPr/>
                    <a:lstStyle/>
                    <a:p>
                      <a:pPr algn="ctr">
                        <a:lnSpc>
                          <a:spcPct val="107000"/>
                        </a:lnSpc>
                        <a:spcAft>
                          <a:spcPts val="800"/>
                        </a:spcAft>
                        <a:buNone/>
                      </a:pPr>
                      <a:r>
                        <a:rPr lang="lt-LT" sz="1800" dirty="0">
                          <a:solidFill>
                            <a:schemeClr val="tx1"/>
                          </a:solidFill>
                          <a:effectLst/>
                          <a:latin typeface="+mj-lt"/>
                        </a:rPr>
                        <a:t>1.</a:t>
                      </a:r>
                      <a:endParaRPr lang="lt-LT" sz="1800" dirty="0">
                        <a:solidFill>
                          <a:schemeClr val="tx1"/>
                        </a:solidFill>
                        <a:effectLst/>
                        <a:latin typeface="+mj-lt"/>
                        <a:ea typeface="Calibri" panose="020F0502020204030204" pitchFamily="34" charset="0"/>
                        <a:cs typeface="Times New Roman" panose="02020603050405020304" pitchFamily="18" charset="0"/>
                      </a:endParaRPr>
                    </a:p>
                  </a:txBody>
                  <a:tcPr marL="12615" marR="12615" marT="0" marB="0">
                    <a:noFill/>
                  </a:tcPr>
                </a:tc>
                <a:tc gridSpan="7">
                  <a:txBody>
                    <a:bodyPr/>
                    <a:lstStyle/>
                    <a:p>
                      <a:pPr algn="l">
                        <a:lnSpc>
                          <a:spcPct val="107000"/>
                        </a:lnSpc>
                        <a:spcBef>
                          <a:spcPts val="600"/>
                        </a:spcBef>
                        <a:spcAft>
                          <a:spcPts val="800"/>
                        </a:spcAft>
                        <a:buNone/>
                      </a:pPr>
                      <a:r>
                        <a:rPr lang="lt-LT" sz="1800" b="1" dirty="0">
                          <a:solidFill>
                            <a:schemeClr val="tx1"/>
                          </a:solidFill>
                          <a:effectLst/>
                          <a:latin typeface="+mj-lt"/>
                        </a:rPr>
                        <a:t>KONKRETUS TIKSLAS: Europos integruotas sienų valdymas</a:t>
                      </a:r>
                      <a:endParaRPr lang="lt-LT" sz="1800" b="1" dirty="0">
                        <a:solidFill>
                          <a:schemeClr val="tx1"/>
                        </a:solidFill>
                        <a:effectLst/>
                        <a:latin typeface="+mj-lt"/>
                        <a:ea typeface="Calibri" panose="020F0502020204030204" pitchFamily="34" charset="0"/>
                        <a:cs typeface="Times New Roman" panose="02020603050405020304" pitchFamily="18" charset="0"/>
                      </a:endParaRPr>
                    </a:p>
                  </a:txBody>
                  <a:tcPr marL="12615" marR="12615" marT="0" marB="0">
                    <a:noFill/>
                  </a:tcPr>
                </a:tc>
                <a:tc hMerge="1">
                  <a:txBody>
                    <a:bodyPr/>
                    <a:lstStyle/>
                    <a:p>
                      <a:endParaRPr lang="lt-LT"/>
                    </a:p>
                  </a:txBody>
                  <a:tcPr/>
                </a:tc>
                <a:tc hMerge="1">
                  <a:txBody>
                    <a:bodyPr/>
                    <a:lstStyle/>
                    <a:p>
                      <a:endParaRPr lang="lt-LT"/>
                    </a:p>
                  </a:txBody>
                  <a:tcPr/>
                </a:tc>
                <a:tc hMerge="1">
                  <a:txBody>
                    <a:bodyPr/>
                    <a:lstStyle/>
                    <a:p>
                      <a:endParaRPr lang="lt-LT"/>
                    </a:p>
                  </a:txBody>
                  <a:tcPr/>
                </a:tc>
                <a:tc hMerge="1">
                  <a:txBody>
                    <a:bodyPr/>
                    <a:lstStyle/>
                    <a:p>
                      <a:endParaRPr lang="lt-LT"/>
                    </a:p>
                  </a:txBody>
                  <a:tcPr/>
                </a:tc>
                <a:tc hMerge="1">
                  <a:txBody>
                    <a:bodyPr/>
                    <a:lstStyle/>
                    <a:p>
                      <a:endParaRPr lang="lt-LT"/>
                    </a:p>
                  </a:txBody>
                  <a:tcPr/>
                </a:tc>
                <a:tc hMerge="1">
                  <a:txBody>
                    <a:bodyPr/>
                    <a:lstStyle/>
                    <a:p>
                      <a:pPr algn="l">
                        <a:lnSpc>
                          <a:spcPct val="107000"/>
                        </a:lnSpc>
                        <a:spcAft>
                          <a:spcPts val="800"/>
                        </a:spcAft>
                        <a:buNone/>
                      </a:pPr>
                      <a:endParaRPr lang="lt-LT" sz="1600" b="1" dirty="0">
                        <a:solidFill>
                          <a:schemeClr val="tx1"/>
                        </a:solidFill>
                        <a:effectLst/>
                        <a:latin typeface="+mj-lt"/>
                        <a:ea typeface="Calibri" panose="020F0502020204030204" pitchFamily="34" charset="0"/>
                        <a:cs typeface="Times New Roman" panose="02020603050405020304" pitchFamily="18" charset="0"/>
                      </a:endParaRPr>
                    </a:p>
                  </a:txBody>
                  <a:tcPr marL="12615" marR="12615" marT="0" marB="0" anchor="ctr">
                    <a:noFill/>
                  </a:tcPr>
                </a:tc>
                <a:extLst>
                  <a:ext uri="{0D108BD9-81ED-4DB2-BD59-A6C34878D82A}">
                    <a16:rowId xmlns:a16="http://schemas.microsoft.com/office/drawing/2014/main" val="3607543585"/>
                  </a:ext>
                </a:extLst>
              </a:tr>
              <a:tr h="1273579">
                <a:tc>
                  <a:txBody>
                    <a:bodyPr/>
                    <a:lstStyle/>
                    <a:p>
                      <a:pPr algn="ctr">
                        <a:lnSpc>
                          <a:spcPct val="107000"/>
                        </a:lnSpc>
                        <a:spcAft>
                          <a:spcPts val="800"/>
                        </a:spcAft>
                        <a:buNone/>
                      </a:pPr>
                      <a:r>
                        <a:rPr lang="lt-LT" sz="1800" b="0" dirty="0">
                          <a:solidFill>
                            <a:schemeClr val="tx1"/>
                          </a:solidFill>
                          <a:effectLst/>
                          <a:latin typeface="+mj-lt"/>
                        </a:rPr>
                        <a:t>1.5.1</a:t>
                      </a:r>
                      <a:endParaRPr lang="lt-LT" sz="1800" b="0" dirty="0">
                        <a:solidFill>
                          <a:schemeClr val="tx1"/>
                        </a:solidFill>
                        <a:effectLst/>
                        <a:latin typeface="+mj-lt"/>
                        <a:ea typeface="Calibri" panose="020F0502020204030204" pitchFamily="34" charset="0"/>
                        <a:cs typeface="Times New Roman" panose="02020603050405020304" pitchFamily="18" charset="0"/>
                      </a:endParaRPr>
                    </a:p>
                  </a:txBody>
                  <a:tcPr marL="12615" marR="12615" marT="0" marB="0">
                    <a:noFill/>
                  </a:tcPr>
                </a:tc>
                <a:tc>
                  <a:txBody>
                    <a:bodyPr/>
                    <a:lstStyle/>
                    <a:p>
                      <a:pPr algn="just">
                        <a:lnSpc>
                          <a:spcPct val="107000"/>
                        </a:lnSpc>
                        <a:spcAft>
                          <a:spcPts val="800"/>
                        </a:spcAft>
                        <a:buNone/>
                        <a:tabLst>
                          <a:tab pos="355600" algn="l"/>
                        </a:tabLst>
                      </a:pPr>
                      <a:r>
                        <a:rPr lang="lt-LT" sz="1800" dirty="0">
                          <a:solidFill>
                            <a:schemeClr val="tx1"/>
                          </a:solidFill>
                          <a:effectLst/>
                          <a:latin typeface="+mj-lt"/>
                        </a:rPr>
                        <a:t>Dokumentų tikrinimui ir tyrimui pasienio kontrolės punktams skirta įranga, I etapas </a:t>
                      </a:r>
                      <a:r>
                        <a:rPr lang="lt-LT" sz="1800" i="1" dirty="0">
                          <a:solidFill>
                            <a:schemeClr val="tx1"/>
                          </a:solidFill>
                          <a:effectLst/>
                          <a:latin typeface="+mj-lt"/>
                        </a:rPr>
                        <a:t>(baigtas projektas)</a:t>
                      </a:r>
                      <a:endParaRPr lang="lt-LT" sz="1800" i="1" dirty="0">
                        <a:solidFill>
                          <a:schemeClr val="tx1"/>
                        </a:solidFill>
                        <a:effectLst/>
                        <a:latin typeface="+mj-lt"/>
                        <a:ea typeface="Calibri" panose="020F0502020204030204" pitchFamily="34" charset="0"/>
                        <a:cs typeface="Times New Roman" panose="02020603050405020304" pitchFamily="18" charset="0"/>
                      </a:endParaRPr>
                    </a:p>
                  </a:txBody>
                  <a:tcPr marL="12615" marR="12615" marT="0" marB="0">
                    <a:noFill/>
                  </a:tcPr>
                </a:tc>
                <a:tc gridSpan="2">
                  <a:txBody>
                    <a:bodyPr/>
                    <a:lstStyle/>
                    <a:p>
                      <a:pPr algn="ctr">
                        <a:lnSpc>
                          <a:spcPct val="107000"/>
                        </a:lnSpc>
                        <a:spcAft>
                          <a:spcPts val="800"/>
                        </a:spcAft>
                        <a:buNone/>
                        <a:tabLst>
                          <a:tab pos="355600" algn="l"/>
                        </a:tabLst>
                      </a:pPr>
                      <a:r>
                        <a:rPr lang="lt-LT" sz="1800" dirty="0">
                          <a:solidFill>
                            <a:schemeClr val="tx1"/>
                          </a:solidFill>
                          <a:effectLst/>
                          <a:latin typeface="+mj-lt"/>
                        </a:rPr>
                        <a:t>2023 m. </a:t>
                      </a:r>
                    </a:p>
                    <a:p>
                      <a:pPr algn="ctr">
                        <a:lnSpc>
                          <a:spcPct val="107000"/>
                        </a:lnSpc>
                        <a:spcAft>
                          <a:spcPts val="800"/>
                        </a:spcAft>
                        <a:buNone/>
                        <a:tabLst>
                          <a:tab pos="355600" algn="l"/>
                        </a:tabLst>
                      </a:pPr>
                      <a:r>
                        <a:rPr lang="lt-LT" sz="1800" dirty="0">
                          <a:solidFill>
                            <a:schemeClr val="tx1"/>
                          </a:solidFill>
                          <a:effectLst/>
                          <a:latin typeface="+mj-lt"/>
                        </a:rPr>
                        <a:t>II </a:t>
                      </a:r>
                      <a:r>
                        <a:rPr lang="lt-LT" sz="1800" dirty="0" err="1">
                          <a:solidFill>
                            <a:schemeClr val="tx1"/>
                          </a:solidFill>
                          <a:effectLst/>
                          <a:latin typeface="+mj-lt"/>
                        </a:rPr>
                        <a:t>ketv</a:t>
                      </a:r>
                      <a:r>
                        <a:rPr lang="lt-LT" sz="1800" dirty="0">
                          <a:solidFill>
                            <a:schemeClr val="tx1"/>
                          </a:solidFill>
                          <a:effectLst/>
                          <a:latin typeface="+mj-lt"/>
                        </a:rPr>
                        <a:t>.</a:t>
                      </a:r>
                      <a:endParaRPr lang="lt-LT" sz="1800" dirty="0">
                        <a:solidFill>
                          <a:schemeClr val="tx1"/>
                        </a:solidFill>
                        <a:effectLst/>
                        <a:latin typeface="+mj-lt"/>
                        <a:ea typeface="Calibri" panose="020F0502020204030204" pitchFamily="34" charset="0"/>
                        <a:cs typeface="Times New Roman" panose="02020603050405020304" pitchFamily="18" charset="0"/>
                      </a:endParaRPr>
                    </a:p>
                  </a:txBody>
                  <a:tcPr marL="12615" marR="12615" marT="0" marB="0">
                    <a:noFill/>
                  </a:tcPr>
                </a:tc>
                <a:tc hMerge="1">
                  <a:txBody>
                    <a:bodyPr/>
                    <a:lstStyle/>
                    <a:p>
                      <a:pPr algn="ctr">
                        <a:lnSpc>
                          <a:spcPct val="107000"/>
                        </a:lnSpc>
                        <a:spcAft>
                          <a:spcPts val="800"/>
                        </a:spcAft>
                        <a:buNone/>
                        <a:tabLst>
                          <a:tab pos="355600" algn="l"/>
                        </a:tabLst>
                      </a:pPr>
                      <a:endParaRPr lang="lt-LT" sz="1600" dirty="0">
                        <a:solidFill>
                          <a:schemeClr val="tx1"/>
                        </a:solidFill>
                        <a:effectLst/>
                        <a:latin typeface="+mj-lt"/>
                        <a:ea typeface="Calibri" panose="020F0502020204030204" pitchFamily="34" charset="0"/>
                        <a:cs typeface="Times New Roman" panose="02020603050405020304" pitchFamily="18" charset="0"/>
                      </a:endParaRPr>
                    </a:p>
                  </a:txBody>
                  <a:tcPr marL="12615" marR="12615" marT="0" marB="0">
                    <a:noFill/>
                  </a:tcPr>
                </a:tc>
                <a:tc>
                  <a:txBody>
                    <a:bodyPr/>
                    <a:lstStyle/>
                    <a:p>
                      <a:pPr algn="ctr">
                        <a:lnSpc>
                          <a:spcPct val="107000"/>
                        </a:lnSpc>
                        <a:spcAft>
                          <a:spcPts val="800"/>
                        </a:spcAft>
                        <a:buNone/>
                        <a:tabLst>
                          <a:tab pos="355600" algn="l"/>
                        </a:tabLst>
                      </a:pPr>
                      <a:r>
                        <a:rPr lang="lt-LT" sz="1800" b="1" dirty="0">
                          <a:solidFill>
                            <a:srgbClr val="FF0000"/>
                          </a:solidFill>
                          <a:effectLst/>
                          <a:latin typeface="+mj-lt"/>
                        </a:rPr>
                        <a:t>-32 489,30</a:t>
                      </a:r>
                      <a:endParaRPr lang="lt-LT" sz="1800" b="1" dirty="0">
                        <a:solidFill>
                          <a:srgbClr val="FF0000"/>
                        </a:solidFill>
                        <a:effectLst/>
                        <a:latin typeface="+mj-lt"/>
                        <a:ea typeface="Calibri" panose="020F0502020204030204" pitchFamily="34" charset="0"/>
                        <a:cs typeface="Times New Roman" panose="02020603050405020304" pitchFamily="18" charset="0"/>
                      </a:endParaRPr>
                    </a:p>
                  </a:txBody>
                  <a:tcPr marL="12615" marR="12615" marT="0" marB="0">
                    <a:noFill/>
                  </a:tcPr>
                </a:tc>
                <a:tc>
                  <a:txBody>
                    <a:bodyPr/>
                    <a:lstStyle/>
                    <a:p>
                      <a:pPr algn="r">
                        <a:lnSpc>
                          <a:spcPct val="107000"/>
                        </a:lnSpc>
                        <a:spcAft>
                          <a:spcPts val="800"/>
                        </a:spcAft>
                        <a:buNone/>
                        <a:tabLst>
                          <a:tab pos="355600" algn="l"/>
                        </a:tabLst>
                      </a:pPr>
                      <a:r>
                        <a:rPr lang="lt-LT" sz="1800" strike="sngStrike" dirty="0">
                          <a:solidFill>
                            <a:schemeClr val="tx1"/>
                          </a:solidFill>
                          <a:effectLst/>
                          <a:latin typeface="+mj-lt"/>
                        </a:rPr>
                        <a:t>927 521,28</a:t>
                      </a:r>
                      <a:endParaRPr lang="lt-LT" sz="1800" dirty="0">
                        <a:solidFill>
                          <a:schemeClr val="tx1"/>
                        </a:solidFill>
                        <a:effectLst/>
                        <a:latin typeface="+mj-lt"/>
                      </a:endParaRPr>
                    </a:p>
                    <a:p>
                      <a:pPr algn="r">
                        <a:lnSpc>
                          <a:spcPct val="107000"/>
                        </a:lnSpc>
                        <a:spcAft>
                          <a:spcPts val="800"/>
                        </a:spcAft>
                        <a:buNone/>
                        <a:tabLst>
                          <a:tab pos="355600" algn="l"/>
                        </a:tabLst>
                      </a:pPr>
                      <a:r>
                        <a:rPr lang="lt-LT" sz="1800" b="1" dirty="0">
                          <a:solidFill>
                            <a:schemeClr val="tx1"/>
                          </a:solidFill>
                          <a:effectLst/>
                          <a:latin typeface="+mj-lt"/>
                        </a:rPr>
                        <a:t>895 031,98</a:t>
                      </a:r>
                      <a:endParaRPr lang="lt-LT" sz="1800" b="1" dirty="0">
                        <a:solidFill>
                          <a:schemeClr val="tx1"/>
                        </a:solidFill>
                        <a:effectLst/>
                        <a:latin typeface="+mj-lt"/>
                        <a:ea typeface="Calibri" panose="020F0502020204030204" pitchFamily="34" charset="0"/>
                        <a:cs typeface="Times New Roman" panose="02020603050405020304" pitchFamily="18" charset="0"/>
                      </a:endParaRPr>
                    </a:p>
                  </a:txBody>
                  <a:tcPr marL="12615" marR="12615" marT="0" marB="0">
                    <a:noFill/>
                  </a:tcPr>
                </a:tc>
                <a:tc>
                  <a:txBody>
                    <a:bodyPr/>
                    <a:lstStyle/>
                    <a:p>
                      <a:pPr algn="r">
                        <a:lnSpc>
                          <a:spcPct val="107000"/>
                        </a:lnSpc>
                        <a:spcAft>
                          <a:spcPts val="800"/>
                        </a:spcAft>
                        <a:buNone/>
                        <a:tabLst>
                          <a:tab pos="355600" algn="l"/>
                        </a:tabLst>
                      </a:pPr>
                      <a:r>
                        <a:rPr lang="lt-LT" sz="1800" strike="sngStrike" dirty="0">
                          <a:solidFill>
                            <a:schemeClr val="tx1"/>
                          </a:solidFill>
                          <a:effectLst/>
                          <a:latin typeface="+mj-lt"/>
                        </a:rPr>
                        <a:t>309 173,76</a:t>
                      </a:r>
                      <a:endParaRPr lang="lt-LT" sz="1800" dirty="0">
                        <a:solidFill>
                          <a:schemeClr val="tx1"/>
                        </a:solidFill>
                        <a:effectLst/>
                        <a:latin typeface="+mj-lt"/>
                      </a:endParaRPr>
                    </a:p>
                    <a:p>
                      <a:pPr algn="r">
                        <a:lnSpc>
                          <a:spcPct val="107000"/>
                        </a:lnSpc>
                        <a:spcAft>
                          <a:spcPts val="800"/>
                        </a:spcAft>
                        <a:buNone/>
                        <a:tabLst>
                          <a:tab pos="355600" algn="l"/>
                        </a:tabLst>
                      </a:pPr>
                      <a:r>
                        <a:rPr lang="lt-LT" sz="1800" b="1" dirty="0">
                          <a:solidFill>
                            <a:schemeClr val="tx1"/>
                          </a:solidFill>
                          <a:effectLst/>
                          <a:latin typeface="+mj-lt"/>
                        </a:rPr>
                        <a:t>298 344,00</a:t>
                      </a:r>
                      <a:endParaRPr lang="lt-LT" sz="1800" b="1" dirty="0">
                        <a:solidFill>
                          <a:schemeClr val="tx1"/>
                        </a:solidFill>
                        <a:effectLst/>
                        <a:latin typeface="+mj-lt"/>
                        <a:ea typeface="Calibri" panose="020F0502020204030204" pitchFamily="34" charset="0"/>
                        <a:cs typeface="Times New Roman" panose="02020603050405020304" pitchFamily="18" charset="0"/>
                      </a:endParaRPr>
                    </a:p>
                  </a:txBody>
                  <a:tcPr marL="12615" marR="12615" marT="0" marB="0">
                    <a:noFill/>
                  </a:tcPr>
                </a:tc>
                <a:tc>
                  <a:txBody>
                    <a:bodyPr/>
                    <a:lstStyle/>
                    <a:p>
                      <a:pPr algn="r">
                        <a:lnSpc>
                          <a:spcPct val="107000"/>
                        </a:lnSpc>
                        <a:spcAft>
                          <a:spcPts val="800"/>
                        </a:spcAft>
                        <a:buNone/>
                        <a:tabLst>
                          <a:tab pos="355600" algn="l"/>
                        </a:tabLst>
                      </a:pPr>
                      <a:r>
                        <a:rPr lang="lt-LT" sz="1800" strike="sngStrike" dirty="0">
                          <a:solidFill>
                            <a:schemeClr val="tx1"/>
                          </a:solidFill>
                          <a:effectLst/>
                          <a:latin typeface="+mj-lt"/>
                        </a:rPr>
                        <a:t>1 236 695,04</a:t>
                      </a:r>
                      <a:endParaRPr lang="lt-LT" sz="1800" dirty="0">
                        <a:solidFill>
                          <a:schemeClr val="tx1"/>
                        </a:solidFill>
                        <a:effectLst/>
                        <a:latin typeface="+mj-lt"/>
                      </a:endParaRPr>
                    </a:p>
                    <a:p>
                      <a:pPr algn="r">
                        <a:lnSpc>
                          <a:spcPct val="107000"/>
                        </a:lnSpc>
                        <a:spcAft>
                          <a:spcPts val="800"/>
                        </a:spcAft>
                        <a:buNone/>
                        <a:tabLst>
                          <a:tab pos="355600" algn="l"/>
                        </a:tabLst>
                      </a:pPr>
                      <a:r>
                        <a:rPr lang="lt-LT" sz="1800" b="1" dirty="0">
                          <a:solidFill>
                            <a:schemeClr val="tx1"/>
                          </a:solidFill>
                          <a:effectLst/>
                          <a:latin typeface="+mj-lt"/>
                        </a:rPr>
                        <a:t>1 193 375,98</a:t>
                      </a:r>
                      <a:endParaRPr lang="lt-LT" sz="1800" b="1" dirty="0">
                        <a:solidFill>
                          <a:schemeClr val="tx1"/>
                        </a:solidFill>
                        <a:effectLst/>
                        <a:latin typeface="+mj-lt"/>
                        <a:ea typeface="Calibri" panose="020F0502020204030204" pitchFamily="34" charset="0"/>
                        <a:cs typeface="Times New Roman" panose="02020603050405020304" pitchFamily="18" charset="0"/>
                      </a:endParaRPr>
                    </a:p>
                  </a:txBody>
                  <a:tcPr marL="12615" marR="12615" marT="0" marB="0">
                    <a:noFill/>
                  </a:tcPr>
                </a:tc>
                <a:extLst>
                  <a:ext uri="{0D108BD9-81ED-4DB2-BD59-A6C34878D82A}">
                    <a16:rowId xmlns:a16="http://schemas.microsoft.com/office/drawing/2014/main" val="3773107806"/>
                  </a:ext>
                </a:extLst>
              </a:tr>
              <a:tr h="1273579">
                <a:tc>
                  <a:txBody>
                    <a:bodyPr/>
                    <a:lstStyle/>
                    <a:p>
                      <a:pPr algn="ctr">
                        <a:lnSpc>
                          <a:spcPct val="107000"/>
                        </a:lnSpc>
                        <a:spcAft>
                          <a:spcPts val="800"/>
                        </a:spcAft>
                        <a:buNone/>
                      </a:pPr>
                      <a:r>
                        <a:rPr lang="en-US" sz="1800" b="0" dirty="0">
                          <a:solidFill>
                            <a:schemeClr val="tx1"/>
                          </a:solidFill>
                          <a:effectLst/>
                          <a:latin typeface="+mj-lt"/>
                        </a:rPr>
                        <a:t>1.2.4</a:t>
                      </a:r>
                      <a:endParaRPr lang="lt-LT" sz="1800" b="0" dirty="0">
                        <a:solidFill>
                          <a:schemeClr val="tx1"/>
                        </a:solidFill>
                        <a:effectLst/>
                        <a:latin typeface="+mj-lt"/>
                        <a:ea typeface="Calibri" panose="020F0502020204030204" pitchFamily="34" charset="0"/>
                        <a:cs typeface="Times New Roman" panose="02020603050405020304" pitchFamily="18" charset="0"/>
                      </a:endParaRPr>
                    </a:p>
                  </a:txBody>
                  <a:tcPr marL="12615" marR="12615" marT="0" marB="0">
                    <a:noFill/>
                  </a:tcPr>
                </a:tc>
                <a:tc>
                  <a:txBody>
                    <a:bodyPr/>
                    <a:lstStyle/>
                    <a:p>
                      <a:pPr algn="just">
                        <a:lnSpc>
                          <a:spcPct val="107000"/>
                        </a:lnSpc>
                        <a:spcAft>
                          <a:spcPts val="800"/>
                        </a:spcAft>
                        <a:buNone/>
                        <a:tabLst>
                          <a:tab pos="355600" algn="l"/>
                        </a:tabLst>
                      </a:pPr>
                      <a:r>
                        <a:rPr lang="lt-LT" sz="1800" dirty="0">
                          <a:solidFill>
                            <a:schemeClr val="tx1"/>
                          </a:solidFill>
                          <a:effectLst/>
                          <a:latin typeface="+mj-lt"/>
                        </a:rPr>
                        <a:t>Bepiločių oro sistemų sistemos</a:t>
                      </a:r>
                      <a:endParaRPr lang="lt-LT" sz="1800" dirty="0">
                        <a:solidFill>
                          <a:schemeClr val="tx1"/>
                        </a:solidFill>
                        <a:effectLst/>
                        <a:latin typeface="+mj-lt"/>
                        <a:ea typeface="Calibri" panose="020F0502020204030204" pitchFamily="34" charset="0"/>
                        <a:cs typeface="Times New Roman" panose="02020603050405020304" pitchFamily="18" charset="0"/>
                      </a:endParaRPr>
                    </a:p>
                  </a:txBody>
                  <a:tcPr marL="12615" marR="12615" marT="0" marB="0">
                    <a:noFill/>
                  </a:tcPr>
                </a:tc>
                <a:tc gridSpan="2">
                  <a:txBody>
                    <a:bodyPr/>
                    <a:lstStyle/>
                    <a:p>
                      <a:pPr algn="ctr">
                        <a:lnSpc>
                          <a:spcPct val="107000"/>
                        </a:lnSpc>
                        <a:spcAft>
                          <a:spcPts val="800"/>
                        </a:spcAft>
                        <a:buNone/>
                        <a:tabLst>
                          <a:tab pos="355600" algn="l"/>
                        </a:tabLst>
                      </a:pPr>
                      <a:r>
                        <a:rPr lang="lt-LT" sz="1800" dirty="0">
                          <a:solidFill>
                            <a:schemeClr val="tx1"/>
                          </a:solidFill>
                          <a:effectLst/>
                          <a:latin typeface="+mj-lt"/>
                        </a:rPr>
                        <a:t>2026 m. </a:t>
                      </a:r>
                    </a:p>
                    <a:p>
                      <a:pPr algn="ctr">
                        <a:lnSpc>
                          <a:spcPct val="107000"/>
                        </a:lnSpc>
                        <a:spcAft>
                          <a:spcPts val="800"/>
                        </a:spcAft>
                        <a:buNone/>
                        <a:tabLst>
                          <a:tab pos="355600" algn="l"/>
                        </a:tabLst>
                      </a:pPr>
                      <a:r>
                        <a:rPr lang="lt-LT" sz="1800" dirty="0">
                          <a:solidFill>
                            <a:schemeClr val="tx1"/>
                          </a:solidFill>
                          <a:effectLst/>
                          <a:latin typeface="+mj-lt"/>
                        </a:rPr>
                        <a:t>I </a:t>
                      </a:r>
                      <a:r>
                        <a:rPr lang="lt-LT" sz="1800" dirty="0" err="1">
                          <a:solidFill>
                            <a:schemeClr val="tx1"/>
                          </a:solidFill>
                          <a:effectLst/>
                          <a:latin typeface="+mj-lt"/>
                        </a:rPr>
                        <a:t>ketv</a:t>
                      </a:r>
                      <a:r>
                        <a:rPr lang="lt-LT" sz="1800" dirty="0">
                          <a:solidFill>
                            <a:schemeClr val="tx1"/>
                          </a:solidFill>
                          <a:effectLst/>
                          <a:latin typeface="+mj-lt"/>
                        </a:rPr>
                        <a:t>.</a:t>
                      </a:r>
                      <a:endParaRPr lang="lt-LT" sz="1800" dirty="0">
                        <a:solidFill>
                          <a:schemeClr val="tx1"/>
                        </a:solidFill>
                        <a:effectLst/>
                        <a:latin typeface="+mj-lt"/>
                        <a:ea typeface="Calibri" panose="020F0502020204030204" pitchFamily="34" charset="0"/>
                        <a:cs typeface="Times New Roman" panose="02020603050405020304" pitchFamily="18" charset="0"/>
                      </a:endParaRPr>
                    </a:p>
                  </a:txBody>
                  <a:tcPr marL="12615" marR="12615" marT="0" marB="0">
                    <a:noFill/>
                  </a:tcPr>
                </a:tc>
                <a:tc hMerge="1">
                  <a:txBody>
                    <a:bodyPr/>
                    <a:lstStyle/>
                    <a:p>
                      <a:pPr algn="ctr">
                        <a:lnSpc>
                          <a:spcPct val="107000"/>
                        </a:lnSpc>
                        <a:spcAft>
                          <a:spcPts val="800"/>
                        </a:spcAft>
                        <a:buNone/>
                        <a:tabLst>
                          <a:tab pos="355600" algn="l"/>
                        </a:tabLst>
                      </a:pPr>
                      <a:endParaRPr lang="lt-LT" sz="1600" dirty="0">
                        <a:solidFill>
                          <a:schemeClr val="tx1"/>
                        </a:solidFill>
                        <a:effectLst/>
                        <a:latin typeface="+mj-lt"/>
                        <a:ea typeface="Calibri" panose="020F0502020204030204" pitchFamily="34" charset="0"/>
                        <a:cs typeface="Times New Roman" panose="02020603050405020304" pitchFamily="18" charset="0"/>
                      </a:endParaRPr>
                    </a:p>
                  </a:txBody>
                  <a:tcPr marL="12615" marR="12615" marT="0" marB="0">
                    <a:noFill/>
                  </a:tcPr>
                </a:tc>
                <a:tc>
                  <a:txBody>
                    <a:bodyPr/>
                    <a:lstStyle/>
                    <a:p>
                      <a:pPr algn="ctr">
                        <a:lnSpc>
                          <a:spcPct val="107000"/>
                        </a:lnSpc>
                        <a:spcAft>
                          <a:spcPts val="800"/>
                        </a:spcAft>
                        <a:buNone/>
                        <a:tabLst>
                          <a:tab pos="355600" algn="l"/>
                        </a:tabLst>
                      </a:pPr>
                      <a:r>
                        <a:rPr lang="en-US" sz="1800" b="1" dirty="0">
                          <a:solidFill>
                            <a:srgbClr val="00B050"/>
                          </a:solidFill>
                          <a:effectLst/>
                          <a:latin typeface="+mj-lt"/>
                        </a:rPr>
                        <a:t>+ 0,01</a:t>
                      </a:r>
                      <a:endParaRPr lang="lt-LT" sz="1800" b="1" dirty="0">
                        <a:solidFill>
                          <a:srgbClr val="00B050"/>
                        </a:solidFill>
                        <a:effectLst/>
                        <a:latin typeface="+mj-lt"/>
                        <a:ea typeface="Calibri" panose="020F0502020204030204" pitchFamily="34" charset="0"/>
                        <a:cs typeface="Times New Roman" panose="02020603050405020304" pitchFamily="18" charset="0"/>
                      </a:endParaRPr>
                    </a:p>
                  </a:txBody>
                  <a:tcPr marL="12615" marR="12615" marT="0" marB="0">
                    <a:noFill/>
                  </a:tcPr>
                </a:tc>
                <a:tc>
                  <a:txBody>
                    <a:bodyPr/>
                    <a:lstStyle/>
                    <a:p>
                      <a:pPr algn="r">
                        <a:lnSpc>
                          <a:spcPct val="107000"/>
                        </a:lnSpc>
                        <a:spcAft>
                          <a:spcPts val="800"/>
                        </a:spcAft>
                        <a:buNone/>
                        <a:tabLst>
                          <a:tab pos="355600" algn="l"/>
                        </a:tabLst>
                      </a:pPr>
                      <a:r>
                        <a:rPr lang="en-US" sz="1800" strike="sngStrike" dirty="0">
                          <a:solidFill>
                            <a:schemeClr val="tx1"/>
                          </a:solidFill>
                          <a:effectLst/>
                          <a:latin typeface="+mj-lt"/>
                        </a:rPr>
                        <a:t>2 465 850,81</a:t>
                      </a:r>
                      <a:endParaRPr lang="lt-LT" sz="1800" dirty="0">
                        <a:solidFill>
                          <a:schemeClr val="tx1"/>
                        </a:solidFill>
                        <a:effectLst/>
                        <a:latin typeface="+mj-lt"/>
                      </a:endParaRPr>
                    </a:p>
                    <a:p>
                      <a:pPr algn="r">
                        <a:lnSpc>
                          <a:spcPct val="107000"/>
                        </a:lnSpc>
                        <a:spcAft>
                          <a:spcPts val="800"/>
                        </a:spcAft>
                        <a:buNone/>
                        <a:tabLst>
                          <a:tab pos="355600" algn="l"/>
                        </a:tabLst>
                      </a:pPr>
                      <a:r>
                        <a:rPr lang="en-US" sz="1800" b="1" dirty="0">
                          <a:solidFill>
                            <a:schemeClr val="tx1"/>
                          </a:solidFill>
                          <a:effectLst/>
                          <a:latin typeface="+mj-lt"/>
                        </a:rPr>
                        <a:t>2 465 850,82</a:t>
                      </a:r>
                      <a:endParaRPr lang="lt-LT" sz="1800" b="1" dirty="0">
                        <a:solidFill>
                          <a:schemeClr val="tx1"/>
                        </a:solidFill>
                        <a:effectLst/>
                        <a:latin typeface="+mj-lt"/>
                        <a:ea typeface="Calibri" panose="020F0502020204030204" pitchFamily="34" charset="0"/>
                        <a:cs typeface="Times New Roman" panose="02020603050405020304" pitchFamily="18" charset="0"/>
                      </a:endParaRPr>
                    </a:p>
                  </a:txBody>
                  <a:tcPr marL="12615" marR="12615" marT="0" marB="0">
                    <a:noFill/>
                  </a:tcPr>
                </a:tc>
                <a:tc>
                  <a:txBody>
                    <a:bodyPr/>
                    <a:lstStyle/>
                    <a:p>
                      <a:pPr algn="r">
                        <a:lnSpc>
                          <a:spcPct val="107000"/>
                        </a:lnSpc>
                        <a:spcAft>
                          <a:spcPts val="800"/>
                        </a:spcAft>
                        <a:buNone/>
                        <a:tabLst>
                          <a:tab pos="355600" algn="l"/>
                        </a:tabLst>
                      </a:pPr>
                      <a:r>
                        <a:rPr lang="en-US" sz="1800" strike="sngStrike" dirty="0">
                          <a:solidFill>
                            <a:schemeClr val="tx1"/>
                          </a:solidFill>
                          <a:effectLst/>
                          <a:latin typeface="+mj-lt"/>
                        </a:rPr>
                        <a:t>821 950,27</a:t>
                      </a:r>
                      <a:endParaRPr lang="lt-LT" sz="1800" dirty="0">
                        <a:solidFill>
                          <a:schemeClr val="tx1"/>
                        </a:solidFill>
                        <a:effectLst/>
                        <a:latin typeface="+mj-lt"/>
                      </a:endParaRPr>
                    </a:p>
                    <a:p>
                      <a:pPr algn="r">
                        <a:lnSpc>
                          <a:spcPct val="107000"/>
                        </a:lnSpc>
                        <a:spcAft>
                          <a:spcPts val="800"/>
                        </a:spcAft>
                        <a:buNone/>
                        <a:tabLst>
                          <a:tab pos="355600" algn="l"/>
                        </a:tabLst>
                      </a:pPr>
                      <a:r>
                        <a:rPr lang="en-US" sz="1800" b="1" dirty="0">
                          <a:solidFill>
                            <a:schemeClr val="tx1"/>
                          </a:solidFill>
                          <a:effectLst/>
                          <a:latin typeface="+mj-lt"/>
                        </a:rPr>
                        <a:t>821 950,27</a:t>
                      </a:r>
                      <a:endParaRPr lang="lt-LT" sz="1800" b="1" dirty="0">
                        <a:solidFill>
                          <a:schemeClr val="tx1"/>
                        </a:solidFill>
                        <a:effectLst/>
                        <a:latin typeface="+mj-lt"/>
                        <a:ea typeface="Calibri" panose="020F0502020204030204" pitchFamily="34" charset="0"/>
                        <a:cs typeface="Times New Roman" panose="02020603050405020304" pitchFamily="18" charset="0"/>
                      </a:endParaRPr>
                    </a:p>
                  </a:txBody>
                  <a:tcPr marL="12615" marR="12615" marT="0" marB="0">
                    <a:noFill/>
                  </a:tcPr>
                </a:tc>
                <a:tc>
                  <a:txBody>
                    <a:bodyPr/>
                    <a:lstStyle/>
                    <a:p>
                      <a:pPr algn="r">
                        <a:lnSpc>
                          <a:spcPct val="107000"/>
                        </a:lnSpc>
                        <a:spcAft>
                          <a:spcPts val="800"/>
                        </a:spcAft>
                        <a:buNone/>
                        <a:tabLst>
                          <a:tab pos="355600" algn="l"/>
                        </a:tabLst>
                      </a:pPr>
                      <a:r>
                        <a:rPr lang="en-US" sz="1800" strike="sngStrike" dirty="0">
                          <a:solidFill>
                            <a:schemeClr val="tx1"/>
                          </a:solidFill>
                          <a:effectLst/>
                          <a:latin typeface="+mj-lt"/>
                        </a:rPr>
                        <a:t>3 287 801,08</a:t>
                      </a:r>
                      <a:endParaRPr lang="lt-LT" sz="1800" dirty="0">
                        <a:solidFill>
                          <a:schemeClr val="tx1"/>
                        </a:solidFill>
                        <a:effectLst/>
                        <a:latin typeface="+mj-lt"/>
                      </a:endParaRPr>
                    </a:p>
                    <a:p>
                      <a:pPr algn="r">
                        <a:lnSpc>
                          <a:spcPct val="107000"/>
                        </a:lnSpc>
                        <a:spcAft>
                          <a:spcPts val="800"/>
                        </a:spcAft>
                        <a:buNone/>
                        <a:tabLst>
                          <a:tab pos="355600" algn="l"/>
                        </a:tabLst>
                      </a:pPr>
                      <a:r>
                        <a:rPr lang="en-US" sz="1800" b="1" dirty="0">
                          <a:solidFill>
                            <a:schemeClr val="tx1"/>
                          </a:solidFill>
                          <a:effectLst/>
                          <a:latin typeface="+mj-lt"/>
                        </a:rPr>
                        <a:t>3 287 801,09</a:t>
                      </a:r>
                      <a:endParaRPr lang="lt-LT" sz="1800" b="1" dirty="0">
                        <a:solidFill>
                          <a:schemeClr val="tx1"/>
                        </a:solidFill>
                        <a:effectLst/>
                        <a:latin typeface="+mj-lt"/>
                        <a:ea typeface="Calibri" panose="020F0502020204030204" pitchFamily="34" charset="0"/>
                        <a:cs typeface="Times New Roman" panose="02020603050405020304" pitchFamily="18" charset="0"/>
                      </a:endParaRPr>
                    </a:p>
                  </a:txBody>
                  <a:tcPr marL="12615" marR="12615" marT="0" marB="0">
                    <a:noFill/>
                  </a:tcPr>
                </a:tc>
                <a:extLst>
                  <a:ext uri="{0D108BD9-81ED-4DB2-BD59-A6C34878D82A}">
                    <a16:rowId xmlns:a16="http://schemas.microsoft.com/office/drawing/2014/main" val="480221050"/>
                  </a:ext>
                </a:extLst>
              </a:tr>
              <a:tr h="432468">
                <a:tc gridSpan="4">
                  <a:txBody>
                    <a:bodyPr/>
                    <a:lstStyle/>
                    <a:p>
                      <a:pPr>
                        <a:lnSpc>
                          <a:spcPct val="107000"/>
                        </a:lnSpc>
                        <a:spcAft>
                          <a:spcPts val="800"/>
                        </a:spcAft>
                        <a:buNone/>
                        <a:tabLst>
                          <a:tab pos="355600" algn="l"/>
                        </a:tabLst>
                      </a:pPr>
                      <a:r>
                        <a:rPr lang="en-US" sz="1800" dirty="0">
                          <a:solidFill>
                            <a:schemeClr val="tx1"/>
                          </a:solidFill>
                          <a:effectLst/>
                          <a:latin typeface="+mj-lt"/>
                        </a:rPr>
                        <a:t>NEPANAUDOTŲ LĖŠŲ LIKUTIS 1 KONKREČIAM TIKSLUI	</a:t>
                      </a:r>
                      <a:endParaRPr lang="lt-LT" sz="1800" dirty="0">
                        <a:solidFill>
                          <a:schemeClr val="tx1"/>
                        </a:solidFill>
                        <a:effectLst/>
                        <a:latin typeface="+mj-lt"/>
                        <a:ea typeface="Calibri" panose="020F0502020204030204" pitchFamily="34" charset="0"/>
                        <a:cs typeface="Times New Roman" panose="02020603050405020304" pitchFamily="18" charset="0"/>
                      </a:endParaRPr>
                    </a:p>
                  </a:txBody>
                  <a:tcPr marL="12615" marR="12615" marT="0" marB="0">
                    <a:noFill/>
                  </a:tcPr>
                </a:tc>
                <a:tc hMerge="1">
                  <a:txBody>
                    <a:bodyPr/>
                    <a:lstStyle/>
                    <a:p>
                      <a:endParaRPr lang="lt-LT"/>
                    </a:p>
                  </a:txBody>
                  <a:tcPr/>
                </a:tc>
                <a:tc hMerge="1">
                  <a:txBody>
                    <a:bodyPr/>
                    <a:lstStyle/>
                    <a:p>
                      <a:endParaRPr lang="lt-LT"/>
                    </a:p>
                  </a:txBody>
                  <a:tcPr/>
                </a:tc>
                <a:tc hMerge="1">
                  <a:txBody>
                    <a:bodyPr/>
                    <a:lstStyle/>
                    <a:p>
                      <a:pPr>
                        <a:lnSpc>
                          <a:spcPct val="107000"/>
                        </a:lnSpc>
                        <a:spcAft>
                          <a:spcPts val="800"/>
                        </a:spcAft>
                        <a:buNone/>
                        <a:tabLst>
                          <a:tab pos="355600" algn="l"/>
                        </a:tabLst>
                      </a:pPr>
                      <a:endParaRPr lang="lt-LT" sz="1600" dirty="0">
                        <a:solidFill>
                          <a:schemeClr val="tx1"/>
                        </a:solidFill>
                        <a:effectLst/>
                        <a:latin typeface="+mj-lt"/>
                        <a:ea typeface="Calibri" panose="020F0502020204030204" pitchFamily="34" charset="0"/>
                        <a:cs typeface="Times New Roman" panose="02020603050405020304" pitchFamily="18" charset="0"/>
                      </a:endParaRPr>
                    </a:p>
                  </a:txBody>
                  <a:tcPr marL="12615" marR="12615" marT="0" marB="0">
                    <a:noFill/>
                  </a:tcPr>
                </a:tc>
                <a:tc>
                  <a:txBody>
                    <a:bodyPr/>
                    <a:lstStyle/>
                    <a:p>
                      <a:pPr algn="ctr">
                        <a:lnSpc>
                          <a:spcPct val="107000"/>
                        </a:lnSpc>
                        <a:spcAft>
                          <a:spcPts val="800"/>
                        </a:spcAft>
                        <a:buNone/>
                        <a:tabLst>
                          <a:tab pos="355600" algn="l"/>
                        </a:tabLst>
                      </a:pPr>
                      <a:r>
                        <a:rPr lang="lt-LT" sz="1800" b="1" dirty="0">
                          <a:solidFill>
                            <a:srgbClr val="00B050"/>
                          </a:solidFill>
                          <a:effectLst/>
                          <a:latin typeface="+mj-lt"/>
                        </a:rPr>
                        <a:t>+32 489,30</a:t>
                      </a:r>
                      <a:endParaRPr lang="lt-LT" sz="1800" b="1" dirty="0">
                        <a:solidFill>
                          <a:srgbClr val="00B050"/>
                        </a:solidFill>
                        <a:effectLst/>
                        <a:latin typeface="+mj-lt"/>
                        <a:ea typeface="Calibri" panose="020F0502020204030204" pitchFamily="34" charset="0"/>
                        <a:cs typeface="Times New Roman" panose="02020603050405020304" pitchFamily="18" charset="0"/>
                      </a:endParaRPr>
                    </a:p>
                  </a:txBody>
                  <a:tcPr marL="12615" marR="12615" marT="0" marB="0">
                    <a:noFill/>
                  </a:tcPr>
                </a:tc>
                <a:tc>
                  <a:txBody>
                    <a:bodyPr/>
                    <a:lstStyle/>
                    <a:p>
                      <a:pPr algn="r">
                        <a:lnSpc>
                          <a:spcPct val="107000"/>
                        </a:lnSpc>
                        <a:spcAft>
                          <a:spcPts val="800"/>
                        </a:spcAft>
                        <a:buNone/>
                        <a:tabLst>
                          <a:tab pos="355600" algn="l"/>
                        </a:tabLst>
                      </a:pPr>
                      <a:r>
                        <a:rPr lang="lt-LT" sz="1800" b="1" dirty="0">
                          <a:solidFill>
                            <a:schemeClr val="tx1"/>
                          </a:solidFill>
                          <a:effectLst/>
                          <a:latin typeface="+mj-lt"/>
                        </a:rPr>
                        <a:t>32 489,30</a:t>
                      </a:r>
                      <a:endParaRPr lang="lt-LT" sz="1800" b="1" dirty="0">
                        <a:solidFill>
                          <a:schemeClr val="tx1"/>
                        </a:solidFill>
                        <a:effectLst/>
                        <a:latin typeface="+mj-lt"/>
                        <a:ea typeface="Calibri" panose="020F0502020204030204" pitchFamily="34" charset="0"/>
                        <a:cs typeface="Times New Roman" panose="02020603050405020304" pitchFamily="18" charset="0"/>
                      </a:endParaRPr>
                    </a:p>
                  </a:txBody>
                  <a:tcPr marL="12615" marR="12615" marT="0" marB="0">
                    <a:noFill/>
                  </a:tcPr>
                </a:tc>
                <a:tc>
                  <a:txBody>
                    <a:bodyPr/>
                    <a:lstStyle/>
                    <a:p>
                      <a:pPr algn="r">
                        <a:lnSpc>
                          <a:spcPct val="107000"/>
                        </a:lnSpc>
                        <a:spcAft>
                          <a:spcPts val="800"/>
                        </a:spcAft>
                        <a:buNone/>
                        <a:tabLst>
                          <a:tab pos="355600" algn="l"/>
                        </a:tabLst>
                      </a:pPr>
                      <a:r>
                        <a:rPr lang="lt-LT" sz="1800" b="1" dirty="0">
                          <a:solidFill>
                            <a:schemeClr val="tx1"/>
                          </a:solidFill>
                          <a:effectLst/>
                          <a:latin typeface="+mj-lt"/>
                        </a:rPr>
                        <a:t>10 829,76</a:t>
                      </a:r>
                      <a:endParaRPr lang="lt-LT" sz="1800" b="1" dirty="0">
                        <a:solidFill>
                          <a:schemeClr val="tx1"/>
                        </a:solidFill>
                        <a:effectLst/>
                        <a:latin typeface="+mj-lt"/>
                        <a:ea typeface="Calibri" panose="020F0502020204030204" pitchFamily="34" charset="0"/>
                        <a:cs typeface="Times New Roman" panose="02020603050405020304" pitchFamily="18" charset="0"/>
                      </a:endParaRPr>
                    </a:p>
                  </a:txBody>
                  <a:tcPr marL="12615" marR="12615" marT="0" marB="0">
                    <a:noFill/>
                  </a:tcPr>
                </a:tc>
                <a:tc>
                  <a:txBody>
                    <a:bodyPr/>
                    <a:lstStyle/>
                    <a:p>
                      <a:pPr algn="r"/>
                      <a:r>
                        <a:rPr lang="lt-LT" sz="1800" b="1" dirty="0">
                          <a:solidFill>
                            <a:schemeClr val="tx1"/>
                          </a:solidFill>
                          <a:effectLst/>
                          <a:latin typeface="+mj-lt"/>
                        </a:rPr>
                        <a:t>43 319,06</a:t>
                      </a:r>
                      <a:endParaRPr lang="lt-LT" sz="1800" b="1" dirty="0">
                        <a:solidFill>
                          <a:schemeClr val="tx1"/>
                        </a:solidFill>
                      </a:endParaRPr>
                    </a:p>
                  </a:txBody>
                  <a:tcPr marL="12615" marR="12615" marT="0" marB="0">
                    <a:noFill/>
                  </a:tcPr>
                </a:tc>
                <a:extLst>
                  <a:ext uri="{0D108BD9-81ED-4DB2-BD59-A6C34878D82A}">
                    <a16:rowId xmlns:a16="http://schemas.microsoft.com/office/drawing/2014/main" val="1141000647"/>
                  </a:ext>
                </a:extLst>
              </a:tr>
            </a:tbl>
          </a:graphicData>
        </a:graphic>
      </p:graphicFrame>
    </p:spTree>
    <p:extLst>
      <p:ext uri="{BB962C8B-B14F-4D97-AF65-F5344CB8AC3E}">
        <p14:creationId xmlns:p14="http://schemas.microsoft.com/office/powerpoint/2010/main" val="19414682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F5D0F6-3D8B-7E0B-715B-952FFB2AB85C}"/>
            </a:ext>
          </a:extLst>
        </p:cNvPr>
        <p:cNvGrpSpPr/>
        <p:nvPr/>
      </p:nvGrpSpPr>
      <p:grpSpPr>
        <a:xfrm>
          <a:off x="0" y="0"/>
          <a:ext cx="0" cy="0"/>
          <a:chOff x="0" y="0"/>
          <a:chExt cx="0" cy="0"/>
        </a:xfrm>
      </p:grpSpPr>
      <p:pic>
        <p:nvPicPr>
          <p:cNvPr id="2" name="Picture 1" descr="A blue and white background">
            <a:extLst>
              <a:ext uri="{FF2B5EF4-FFF2-40B4-BE49-F238E27FC236}">
                <a16:creationId xmlns:a16="http://schemas.microsoft.com/office/drawing/2014/main" id="{FB86A627-35EE-0ED9-2519-9BEB92C0661D}"/>
              </a:ext>
            </a:extLst>
          </p:cNvPr>
          <p:cNvPicPr>
            <a:picLocks noChangeAspect="1"/>
          </p:cNvPicPr>
          <p:nvPr/>
        </p:nvPicPr>
        <p:blipFill rotWithShape="1">
          <a:blip r:embed="rId3">
            <a:extLst>
              <a:ext uri="{28A0092B-C50C-407E-A947-70E740481C1C}">
                <a14:useLocalDpi xmlns:a14="http://schemas.microsoft.com/office/drawing/2010/main" val="0"/>
              </a:ext>
            </a:extLst>
          </a:blip>
          <a:srcRect b="88889"/>
          <a:stretch/>
        </p:blipFill>
        <p:spPr>
          <a:xfrm>
            <a:off x="0" y="-36574"/>
            <a:ext cx="12192000" cy="519286"/>
          </a:xfrm>
          <a:prstGeom prst="rect">
            <a:avLst/>
          </a:prstGeom>
        </p:spPr>
      </p:pic>
      <p:sp>
        <p:nvSpPr>
          <p:cNvPr id="62" name="TextBox 61">
            <a:extLst>
              <a:ext uri="{FF2B5EF4-FFF2-40B4-BE49-F238E27FC236}">
                <a16:creationId xmlns:a16="http://schemas.microsoft.com/office/drawing/2014/main" id="{0BD2C21E-3286-9B29-FE38-46123F17B30A}"/>
              </a:ext>
            </a:extLst>
          </p:cNvPr>
          <p:cNvSpPr txBox="1"/>
          <p:nvPr/>
        </p:nvSpPr>
        <p:spPr>
          <a:xfrm>
            <a:off x="0" y="-40509"/>
            <a:ext cx="12338649" cy="523220"/>
          </a:xfrm>
          <a:prstGeom prst="rect">
            <a:avLst/>
          </a:prstGeom>
          <a:noFill/>
        </p:spPr>
        <p:txBody>
          <a:bodyPr wrap="square" rtlCol="0">
            <a:spAutoFit/>
          </a:bodyPr>
          <a:lstStyle/>
          <a:p>
            <a:pPr algn="ctr"/>
            <a:r>
              <a:rPr lang="lt-LT" sz="2800" b="1" dirty="0">
                <a:solidFill>
                  <a:schemeClr val="bg1"/>
                </a:solidFill>
                <a:latin typeface="+mj-lt"/>
                <a:cs typeface="Calibri" panose="020F0502020204030204" pitchFamily="34" charset="0"/>
              </a:rPr>
              <a:t>SVVP 2021–2027 m. programos veiksmų įgyvendinimo plano keitimo pristatymas (2)</a:t>
            </a:r>
            <a:endParaRPr lang="lt-LT" sz="2800" b="1" dirty="0">
              <a:solidFill>
                <a:schemeClr val="bg1"/>
              </a:solidFill>
              <a:latin typeface="+mj-lt"/>
            </a:endParaRPr>
          </a:p>
        </p:txBody>
      </p:sp>
      <p:graphicFrame>
        <p:nvGraphicFramePr>
          <p:cNvPr id="3" name="Table 2">
            <a:extLst>
              <a:ext uri="{FF2B5EF4-FFF2-40B4-BE49-F238E27FC236}">
                <a16:creationId xmlns:a16="http://schemas.microsoft.com/office/drawing/2014/main" id="{75A6F2D0-0EFF-0FD4-AE4C-4902E3FF3B31}"/>
              </a:ext>
            </a:extLst>
          </p:cNvPr>
          <p:cNvGraphicFramePr>
            <a:graphicFrameLocks noGrp="1"/>
          </p:cNvGraphicFramePr>
          <p:nvPr>
            <p:extLst>
              <p:ext uri="{D42A27DB-BD31-4B8C-83A1-F6EECF244321}">
                <p14:modId xmlns:p14="http://schemas.microsoft.com/office/powerpoint/2010/main" val="1293736317"/>
              </p:ext>
            </p:extLst>
          </p:nvPr>
        </p:nvGraphicFramePr>
        <p:xfrm>
          <a:off x="245325" y="482711"/>
          <a:ext cx="11630722" cy="3560318"/>
        </p:xfrm>
        <a:graphic>
          <a:graphicData uri="http://schemas.openxmlformats.org/drawingml/2006/table">
            <a:tbl>
              <a:tblPr firstRow="1" firstCol="1" bandRow="1">
                <a:tableStyleId>{5C22544A-7EE6-4342-B048-85BDC9FD1C3A}</a:tableStyleId>
              </a:tblPr>
              <a:tblGrid>
                <a:gridCol w="1046897">
                  <a:extLst>
                    <a:ext uri="{9D8B030D-6E8A-4147-A177-3AD203B41FA5}">
                      <a16:colId xmlns:a16="http://schemas.microsoft.com/office/drawing/2014/main" val="2996376071"/>
                    </a:ext>
                  </a:extLst>
                </a:gridCol>
                <a:gridCol w="2848755">
                  <a:extLst>
                    <a:ext uri="{9D8B030D-6E8A-4147-A177-3AD203B41FA5}">
                      <a16:colId xmlns:a16="http://schemas.microsoft.com/office/drawing/2014/main" val="2864644331"/>
                    </a:ext>
                  </a:extLst>
                </a:gridCol>
                <a:gridCol w="1091164">
                  <a:extLst>
                    <a:ext uri="{9D8B030D-6E8A-4147-A177-3AD203B41FA5}">
                      <a16:colId xmlns:a16="http://schemas.microsoft.com/office/drawing/2014/main" val="2376478846"/>
                    </a:ext>
                  </a:extLst>
                </a:gridCol>
                <a:gridCol w="1369939">
                  <a:extLst>
                    <a:ext uri="{9D8B030D-6E8A-4147-A177-3AD203B41FA5}">
                      <a16:colId xmlns:a16="http://schemas.microsoft.com/office/drawing/2014/main" val="1111618146"/>
                    </a:ext>
                  </a:extLst>
                </a:gridCol>
                <a:gridCol w="1641534">
                  <a:extLst>
                    <a:ext uri="{9D8B030D-6E8A-4147-A177-3AD203B41FA5}">
                      <a16:colId xmlns:a16="http://schemas.microsoft.com/office/drawing/2014/main" val="3951985177"/>
                    </a:ext>
                  </a:extLst>
                </a:gridCol>
                <a:gridCol w="1807841">
                  <a:extLst>
                    <a:ext uri="{9D8B030D-6E8A-4147-A177-3AD203B41FA5}">
                      <a16:colId xmlns:a16="http://schemas.microsoft.com/office/drawing/2014/main" val="876070796"/>
                    </a:ext>
                  </a:extLst>
                </a:gridCol>
                <a:gridCol w="1824592">
                  <a:extLst>
                    <a:ext uri="{9D8B030D-6E8A-4147-A177-3AD203B41FA5}">
                      <a16:colId xmlns:a16="http://schemas.microsoft.com/office/drawing/2014/main" val="1794245520"/>
                    </a:ext>
                  </a:extLst>
                </a:gridCol>
              </a:tblGrid>
              <a:tr h="231775">
                <a:tc>
                  <a:txBody>
                    <a:bodyPr/>
                    <a:lstStyle/>
                    <a:p>
                      <a:pPr algn="ctr">
                        <a:lnSpc>
                          <a:spcPct val="107000"/>
                        </a:lnSpc>
                        <a:spcAft>
                          <a:spcPts val="800"/>
                        </a:spcAft>
                        <a:buNone/>
                      </a:pPr>
                      <a:r>
                        <a:rPr lang="lt-LT" sz="2000" dirty="0">
                          <a:solidFill>
                            <a:schemeClr val="tx1"/>
                          </a:solidFill>
                          <a:effectLst/>
                          <a:latin typeface="+mj-lt"/>
                        </a:rPr>
                        <a:t>1.8.</a:t>
                      </a:r>
                      <a:endParaRPr lang="lt-LT" sz="2000"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0" marB="0">
                    <a:noFill/>
                  </a:tcPr>
                </a:tc>
                <a:tc gridSpan="6">
                  <a:txBody>
                    <a:bodyPr/>
                    <a:lstStyle/>
                    <a:p>
                      <a:pPr>
                        <a:lnSpc>
                          <a:spcPct val="107000"/>
                        </a:lnSpc>
                        <a:spcAft>
                          <a:spcPts val="800"/>
                        </a:spcAft>
                        <a:buNone/>
                      </a:pPr>
                      <a:r>
                        <a:rPr lang="lt-LT" sz="2000" dirty="0">
                          <a:solidFill>
                            <a:schemeClr val="tx1"/>
                          </a:solidFill>
                          <a:effectLst/>
                          <a:latin typeface="+mj-lt"/>
                        </a:rPr>
                        <a:t>VEIKSMAS: Investicijos į sąveikumo paketą ir didelės apimties IT sistemų kūrimą</a:t>
                      </a:r>
                    </a:p>
                    <a:p>
                      <a:pPr>
                        <a:lnSpc>
                          <a:spcPct val="107000"/>
                        </a:lnSpc>
                        <a:spcAft>
                          <a:spcPts val="800"/>
                        </a:spcAft>
                        <a:buNone/>
                      </a:pPr>
                      <a:endParaRPr lang="en-US" sz="800" dirty="0">
                        <a:solidFill>
                          <a:schemeClr val="tx1"/>
                        </a:solidFill>
                        <a:effectLst/>
                        <a:latin typeface="+mj-lt"/>
                      </a:endParaRPr>
                    </a:p>
                  </a:txBody>
                  <a:tcPr marL="68580" marR="68580" marT="0" marB="0" anchor="ctr">
                    <a:noFill/>
                  </a:tcPr>
                </a:tc>
                <a:tc hMerge="1">
                  <a:txBody>
                    <a:bodyPr/>
                    <a:lstStyle/>
                    <a:p>
                      <a:endParaRPr lang="lt-LT"/>
                    </a:p>
                  </a:txBody>
                  <a:tcPr/>
                </a:tc>
                <a:tc hMerge="1">
                  <a:txBody>
                    <a:bodyPr/>
                    <a:lstStyle/>
                    <a:p>
                      <a:endParaRPr lang="lt-LT"/>
                    </a:p>
                  </a:txBody>
                  <a:tcPr/>
                </a:tc>
                <a:tc hMerge="1">
                  <a:txBody>
                    <a:bodyPr/>
                    <a:lstStyle/>
                    <a:p>
                      <a:endParaRPr lang="lt-LT"/>
                    </a:p>
                  </a:txBody>
                  <a:tcPr/>
                </a:tc>
                <a:tc hMerge="1">
                  <a:txBody>
                    <a:bodyPr/>
                    <a:lstStyle/>
                    <a:p>
                      <a:endParaRPr lang="lt-LT"/>
                    </a:p>
                  </a:txBody>
                  <a:tcPr/>
                </a:tc>
                <a:tc hMerge="1">
                  <a:txBody>
                    <a:bodyPr/>
                    <a:lstStyle/>
                    <a:p>
                      <a:endParaRPr lang="lt-LT"/>
                    </a:p>
                  </a:txBody>
                  <a:tcPr/>
                </a:tc>
                <a:extLst>
                  <a:ext uri="{0D108BD9-81ED-4DB2-BD59-A6C34878D82A}">
                    <a16:rowId xmlns:a16="http://schemas.microsoft.com/office/drawing/2014/main" val="1216246931"/>
                  </a:ext>
                </a:extLst>
              </a:tr>
              <a:tr h="428625">
                <a:tc>
                  <a:txBody>
                    <a:bodyPr/>
                    <a:lstStyle/>
                    <a:p>
                      <a:pPr algn="ctr">
                        <a:lnSpc>
                          <a:spcPct val="107000"/>
                        </a:lnSpc>
                        <a:spcAft>
                          <a:spcPts val="800"/>
                        </a:spcAft>
                        <a:buNone/>
                      </a:pPr>
                      <a:r>
                        <a:rPr lang="lt-LT" sz="2000" dirty="0">
                          <a:solidFill>
                            <a:schemeClr val="tx1"/>
                          </a:solidFill>
                          <a:effectLst/>
                          <a:latin typeface="+mj-lt"/>
                        </a:rPr>
                        <a:t>1.8.8.</a:t>
                      </a:r>
                      <a:endParaRPr lang="lt-LT" sz="2000"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0" marB="0">
                    <a:noFill/>
                  </a:tcPr>
                </a:tc>
                <a:tc>
                  <a:txBody>
                    <a:bodyPr/>
                    <a:lstStyle/>
                    <a:p>
                      <a:pPr>
                        <a:lnSpc>
                          <a:spcPct val="107000"/>
                        </a:lnSpc>
                        <a:spcAft>
                          <a:spcPts val="800"/>
                        </a:spcAft>
                        <a:buNone/>
                      </a:pPr>
                      <a:r>
                        <a:rPr lang="lt-LT" sz="2000" dirty="0">
                          <a:solidFill>
                            <a:schemeClr val="tx1"/>
                          </a:solidFill>
                          <a:effectLst/>
                          <a:latin typeface="+mj-lt"/>
                        </a:rPr>
                        <a:t>Integruoto sienų valdymo sistemų techninės ir programinės įrangos atnaujinimas, I etapas</a:t>
                      </a:r>
                      <a:endParaRPr lang="lt-LT" sz="2000"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0" marB="0">
                    <a:noFill/>
                  </a:tcPr>
                </a:tc>
                <a:tc>
                  <a:txBody>
                    <a:bodyPr/>
                    <a:lstStyle/>
                    <a:p>
                      <a:pPr algn="ctr">
                        <a:lnSpc>
                          <a:spcPct val="107000"/>
                        </a:lnSpc>
                        <a:spcAft>
                          <a:spcPts val="800"/>
                        </a:spcAft>
                        <a:buNone/>
                      </a:pPr>
                      <a:r>
                        <a:rPr lang="lt-LT" sz="2000" dirty="0">
                          <a:solidFill>
                            <a:schemeClr val="tx1"/>
                          </a:solidFill>
                          <a:effectLst/>
                          <a:latin typeface="+mj-lt"/>
                        </a:rPr>
                        <a:t> 2024 m. </a:t>
                      </a:r>
                    </a:p>
                    <a:p>
                      <a:pPr algn="ctr">
                        <a:lnSpc>
                          <a:spcPct val="107000"/>
                        </a:lnSpc>
                        <a:spcAft>
                          <a:spcPts val="800"/>
                        </a:spcAft>
                        <a:buNone/>
                      </a:pPr>
                      <a:r>
                        <a:rPr lang="lt-LT" sz="2000" noProof="0" dirty="0">
                          <a:solidFill>
                            <a:schemeClr val="tx1"/>
                          </a:solidFill>
                          <a:effectLst/>
                          <a:latin typeface="+mj-lt"/>
                        </a:rPr>
                        <a:t>I </a:t>
                      </a:r>
                      <a:r>
                        <a:rPr lang="lt-LT" sz="2000" noProof="0" dirty="0" err="1">
                          <a:solidFill>
                            <a:schemeClr val="tx1"/>
                          </a:solidFill>
                          <a:effectLst/>
                          <a:latin typeface="+mj-lt"/>
                        </a:rPr>
                        <a:t>ketv</a:t>
                      </a:r>
                      <a:r>
                        <a:rPr lang="lt-LT" sz="2000" noProof="0" dirty="0">
                          <a:solidFill>
                            <a:schemeClr val="tx1"/>
                          </a:solidFill>
                          <a:effectLst/>
                          <a:latin typeface="+mj-lt"/>
                        </a:rPr>
                        <a:t>.</a:t>
                      </a:r>
                      <a:endParaRPr lang="lt-LT" sz="2000" noProof="0"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0" marB="0">
                    <a:noFill/>
                  </a:tcPr>
                </a:tc>
                <a:tc>
                  <a:txBody>
                    <a:bodyPr/>
                    <a:lstStyle/>
                    <a:p>
                      <a:pPr algn="ctr">
                        <a:lnSpc>
                          <a:spcPct val="107000"/>
                        </a:lnSpc>
                        <a:spcAft>
                          <a:spcPts val="800"/>
                        </a:spcAft>
                        <a:buNone/>
                      </a:pPr>
                      <a:r>
                        <a:rPr lang="en-US" sz="2000" b="0" dirty="0">
                          <a:solidFill>
                            <a:srgbClr val="FF0000"/>
                          </a:solidFill>
                          <a:effectLst/>
                          <a:latin typeface="+mj-lt"/>
                        </a:rPr>
                        <a:t>-29</a:t>
                      </a:r>
                      <a:r>
                        <a:rPr lang="lt-LT" sz="2000" b="0" dirty="0">
                          <a:solidFill>
                            <a:srgbClr val="FF0000"/>
                          </a:solidFill>
                          <a:effectLst/>
                          <a:latin typeface="+mj-lt"/>
                        </a:rPr>
                        <a:t> </a:t>
                      </a:r>
                      <a:r>
                        <a:rPr lang="en-US" sz="2000" b="0" dirty="0">
                          <a:solidFill>
                            <a:srgbClr val="FF0000"/>
                          </a:solidFill>
                          <a:effectLst/>
                          <a:latin typeface="+mj-lt"/>
                        </a:rPr>
                        <a:t>642,26</a:t>
                      </a:r>
                      <a:endParaRPr lang="lt-LT" sz="2000" b="0" dirty="0">
                        <a:solidFill>
                          <a:srgbClr val="FF0000"/>
                        </a:solidFill>
                        <a:effectLst/>
                        <a:latin typeface="+mj-lt"/>
                        <a:ea typeface="Calibri" panose="020F0502020204030204" pitchFamily="34" charset="0"/>
                        <a:cs typeface="Times New Roman" panose="02020603050405020304" pitchFamily="18" charset="0"/>
                      </a:endParaRPr>
                    </a:p>
                  </a:txBody>
                  <a:tcPr marL="68580" marR="68580" marT="0" marB="0">
                    <a:noFill/>
                  </a:tcPr>
                </a:tc>
                <a:tc>
                  <a:txBody>
                    <a:bodyPr/>
                    <a:lstStyle/>
                    <a:p>
                      <a:pPr algn="r">
                        <a:lnSpc>
                          <a:spcPct val="107000"/>
                        </a:lnSpc>
                        <a:spcAft>
                          <a:spcPts val="800"/>
                        </a:spcAft>
                        <a:buNone/>
                      </a:pPr>
                      <a:r>
                        <a:rPr lang="lt-LT" sz="1800" strike="sngStrike" dirty="0">
                          <a:solidFill>
                            <a:schemeClr val="tx1"/>
                          </a:solidFill>
                          <a:effectLst/>
                          <a:latin typeface="+mj-lt"/>
                        </a:rPr>
                        <a:t>330 000,00</a:t>
                      </a:r>
                      <a:endParaRPr lang="lt-LT" sz="1800" dirty="0">
                        <a:solidFill>
                          <a:schemeClr val="tx1"/>
                        </a:solidFill>
                        <a:effectLst/>
                        <a:latin typeface="+mj-lt"/>
                      </a:endParaRPr>
                    </a:p>
                    <a:p>
                      <a:pPr algn="r">
                        <a:lnSpc>
                          <a:spcPct val="107000"/>
                        </a:lnSpc>
                        <a:spcAft>
                          <a:spcPts val="800"/>
                        </a:spcAft>
                        <a:buNone/>
                      </a:pPr>
                      <a:r>
                        <a:rPr lang="lt-LT" sz="2000" b="1" dirty="0">
                          <a:solidFill>
                            <a:schemeClr val="tx1"/>
                          </a:solidFill>
                          <a:effectLst/>
                          <a:latin typeface="+mj-lt"/>
                        </a:rPr>
                        <a:t>300 357,74</a:t>
                      </a:r>
                    </a:p>
                    <a:p>
                      <a:pPr algn="r">
                        <a:lnSpc>
                          <a:spcPct val="107000"/>
                        </a:lnSpc>
                        <a:spcAft>
                          <a:spcPts val="800"/>
                        </a:spcAft>
                        <a:buNone/>
                      </a:pPr>
                      <a:r>
                        <a:rPr lang="lt-LT" sz="2000" dirty="0">
                          <a:solidFill>
                            <a:schemeClr val="tx1"/>
                          </a:solidFill>
                          <a:effectLst/>
                          <a:latin typeface="+mj-lt"/>
                        </a:rPr>
                        <a:t> </a:t>
                      </a:r>
                      <a:endParaRPr lang="lt-LT" sz="2000"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0" marB="0">
                    <a:noFill/>
                  </a:tcPr>
                </a:tc>
                <a:tc>
                  <a:txBody>
                    <a:bodyPr/>
                    <a:lstStyle/>
                    <a:p>
                      <a:pPr algn="r">
                        <a:lnSpc>
                          <a:spcPct val="107000"/>
                        </a:lnSpc>
                        <a:spcAft>
                          <a:spcPts val="800"/>
                        </a:spcAft>
                        <a:buNone/>
                      </a:pPr>
                      <a:r>
                        <a:rPr lang="lt-LT" sz="1800" strike="sngStrike" dirty="0">
                          <a:solidFill>
                            <a:schemeClr val="tx1"/>
                          </a:solidFill>
                          <a:effectLst/>
                          <a:latin typeface="+mj-lt"/>
                        </a:rPr>
                        <a:t>110 000,00</a:t>
                      </a:r>
                      <a:endParaRPr lang="lt-LT" sz="1800" dirty="0">
                        <a:solidFill>
                          <a:schemeClr val="tx1"/>
                        </a:solidFill>
                        <a:effectLst/>
                        <a:latin typeface="+mj-lt"/>
                      </a:endParaRPr>
                    </a:p>
                    <a:p>
                      <a:pPr algn="r">
                        <a:lnSpc>
                          <a:spcPct val="107000"/>
                        </a:lnSpc>
                        <a:spcAft>
                          <a:spcPts val="800"/>
                        </a:spcAft>
                        <a:buNone/>
                      </a:pPr>
                      <a:r>
                        <a:rPr lang="lt-LT" sz="2000" b="1" dirty="0">
                          <a:solidFill>
                            <a:schemeClr val="tx1"/>
                          </a:solidFill>
                          <a:effectLst/>
                          <a:latin typeface="+mj-lt"/>
                        </a:rPr>
                        <a:t>100 119,25</a:t>
                      </a:r>
                      <a:endParaRPr lang="lt-LT" sz="2000" b="1"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0" marB="0">
                    <a:noFill/>
                  </a:tcPr>
                </a:tc>
                <a:tc>
                  <a:txBody>
                    <a:bodyPr/>
                    <a:lstStyle/>
                    <a:p>
                      <a:pPr algn="r">
                        <a:lnSpc>
                          <a:spcPct val="107000"/>
                        </a:lnSpc>
                        <a:spcAft>
                          <a:spcPts val="800"/>
                        </a:spcAft>
                        <a:buNone/>
                      </a:pPr>
                      <a:r>
                        <a:rPr lang="lt-LT" sz="1800" strike="sngStrike" dirty="0">
                          <a:solidFill>
                            <a:schemeClr val="tx1"/>
                          </a:solidFill>
                          <a:effectLst/>
                          <a:latin typeface="+mj-lt"/>
                        </a:rPr>
                        <a:t>440 000,00</a:t>
                      </a:r>
                      <a:endParaRPr lang="lt-LT" sz="1800" dirty="0">
                        <a:solidFill>
                          <a:schemeClr val="tx1"/>
                        </a:solidFill>
                        <a:effectLst/>
                        <a:latin typeface="+mj-lt"/>
                      </a:endParaRPr>
                    </a:p>
                    <a:p>
                      <a:pPr algn="r">
                        <a:lnSpc>
                          <a:spcPct val="107000"/>
                        </a:lnSpc>
                        <a:spcAft>
                          <a:spcPts val="800"/>
                        </a:spcAft>
                        <a:buNone/>
                      </a:pPr>
                      <a:r>
                        <a:rPr lang="lt-LT" sz="2000" b="1" dirty="0">
                          <a:solidFill>
                            <a:schemeClr val="tx1"/>
                          </a:solidFill>
                          <a:effectLst/>
                          <a:latin typeface="+mj-lt"/>
                        </a:rPr>
                        <a:t>400 476,99</a:t>
                      </a:r>
                      <a:endParaRPr lang="lt-LT" sz="2000" b="1"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0" marB="0">
                    <a:noFill/>
                  </a:tcPr>
                </a:tc>
                <a:extLst>
                  <a:ext uri="{0D108BD9-81ED-4DB2-BD59-A6C34878D82A}">
                    <a16:rowId xmlns:a16="http://schemas.microsoft.com/office/drawing/2014/main" val="945243643"/>
                  </a:ext>
                </a:extLst>
              </a:tr>
              <a:tr h="381000">
                <a:tc>
                  <a:txBody>
                    <a:bodyPr/>
                    <a:lstStyle/>
                    <a:p>
                      <a:pPr algn="ctr">
                        <a:lnSpc>
                          <a:spcPct val="107000"/>
                        </a:lnSpc>
                        <a:spcAft>
                          <a:spcPts val="800"/>
                        </a:spcAft>
                        <a:buNone/>
                      </a:pPr>
                      <a:r>
                        <a:rPr lang="lt-LT" sz="2000" dirty="0">
                          <a:solidFill>
                            <a:schemeClr val="tx1"/>
                          </a:solidFill>
                          <a:effectLst/>
                          <a:latin typeface="+mj-lt"/>
                        </a:rPr>
                        <a:t>1.8.9.</a:t>
                      </a:r>
                      <a:endParaRPr lang="lt-LT" sz="2000"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0" marB="0">
                    <a:noFill/>
                  </a:tcPr>
                </a:tc>
                <a:tc>
                  <a:txBody>
                    <a:bodyPr/>
                    <a:lstStyle/>
                    <a:p>
                      <a:pPr>
                        <a:lnSpc>
                          <a:spcPct val="107000"/>
                        </a:lnSpc>
                        <a:spcAft>
                          <a:spcPts val="800"/>
                        </a:spcAft>
                        <a:buNone/>
                      </a:pPr>
                      <a:r>
                        <a:rPr lang="lt-LT" sz="2000" dirty="0">
                          <a:solidFill>
                            <a:schemeClr val="tx1"/>
                          </a:solidFill>
                          <a:effectLst/>
                          <a:latin typeface="+mj-lt"/>
                        </a:rPr>
                        <a:t>Integruoto sienų valdymo sistemų techninės ir programinės įrangos atnaujinimas, II etapas</a:t>
                      </a:r>
                    </a:p>
                    <a:p>
                      <a:pPr>
                        <a:lnSpc>
                          <a:spcPct val="107000"/>
                        </a:lnSpc>
                        <a:spcAft>
                          <a:spcPts val="800"/>
                        </a:spcAft>
                        <a:buNone/>
                      </a:pPr>
                      <a:endParaRPr lang="lt-LT" sz="2000"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0" marB="0">
                    <a:noFill/>
                  </a:tcPr>
                </a:tc>
                <a:tc>
                  <a:txBody>
                    <a:bodyPr/>
                    <a:lstStyle/>
                    <a:p>
                      <a:pPr algn="ctr">
                        <a:lnSpc>
                          <a:spcPct val="107000"/>
                        </a:lnSpc>
                        <a:spcAft>
                          <a:spcPts val="800"/>
                        </a:spcAft>
                        <a:buNone/>
                      </a:pPr>
                      <a:r>
                        <a:rPr lang="lt-LT" sz="2000">
                          <a:solidFill>
                            <a:schemeClr val="tx1"/>
                          </a:solidFill>
                          <a:effectLst/>
                          <a:latin typeface="+mj-lt"/>
                        </a:rPr>
                        <a:t>2026 m. </a:t>
                      </a:r>
                    </a:p>
                    <a:p>
                      <a:pPr algn="ctr">
                        <a:lnSpc>
                          <a:spcPct val="107000"/>
                        </a:lnSpc>
                        <a:spcAft>
                          <a:spcPts val="800"/>
                        </a:spcAft>
                        <a:buNone/>
                      </a:pPr>
                      <a:r>
                        <a:rPr lang="lt-LT" sz="2000">
                          <a:solidFill>
                            <a:schemeClr val="tx1"/>
                          </a:solidFill>
                          <a:effectLst/>
                          <a:latin typeface="+mj-lt"/>
                        </a:rPr>
                        <a:t>I ketv.</a:t>
                      </a:r>
                      <a:endParaRPr lang="lt-LT" sz="2000">
                        <a:solidFill>
                          <a:schemeClr val="tx1"/>
                        </a:solidFill>
                        <a:effectLst/>
                        <a:latin typeface="+mj-lt"/>
                        <a:ea typeface="Calibri" panose="020F0502020204030204" pitchFamily="34" charset="0"/>
                        <a:cs typeface="Times New Roman" panose="02020603050405020304" pitchFamily="18" charset="0"/>
                      </a:endParaRPr>
                    </a:p>
                  </a:txBody>
                  <a:tcPr marL="68580" marR="68580" marT="0" marB="0">
                    <a:noFill/>
                  </a:tcPr>
                </a:tc>
                <a:tc>
                  <a:txBody>
                    <a:bodyPr/>
                    <a:lstStyle/>
                    <a:p>
                      <a:pPr algn="ctr">
                        <a:lnSpc>
                          <a:spcPct val="107000"/>
                        </a:lnSpc>
                        <a:spcAft>
                          <a:spcPts val="800"/>
                        </a:spcAft>
                        <a:buNone/>
                      </a:pPr>
                      <a:r>
                        <a:rPr lang="en-US" sz="2000" b="1" dirty="0">
                          <a:solidFill>
                            <a:srgbClr val="00B050"/>
                          </a:solidFill>
                          <a:effectLst/>
                          <a:latin typeface="+mj-lt"/>
                        </a:rPr>
                        <a:t> </a:t>
                      </a:r>
                      <a:r>
                        <a:rPr lang="en-US" sz="2000" b="0" dirty="0">
                          <a:solidFill>
                            <a:srgbClr val="00B050"/>
                          </a:solidFill>
                          <a:effectLst/>
                          <a:latin typeface="+mj-lt"/>
                        </a:rPr>
                        <a:t>+29</a:t>
                      </a:r>
                      <a:r>
                        <a:rPr lang="lt-LT" sz="2000" b="0" dirty="0">
                          <a:solidFill>
                            <a:srgbClr val="00B050"/>
                          </a:solidFill>
                          <a:effectLst/>
                          <a:latin typeface="+mj-lt"/>
                        </a:rPr>
                        <a:t> 642,26</a:t>
                      </a:r>
                      <a:endParaRPr lang="lt-LT" sz="2000" b="0" dirty="0">
                        <a:solidFill>
                          <a:srgbClr val="00B050"/>
                        </a:solidFill>
                        <a:effectLst/>
                        <a:latin typeface="+mj-lt"/>
                        <a:ea typeface="Calibri" panose="020F0502020204030204" pitchFamily="34" charset="0"/>
                        <a:cs typeface="Times New Roman" panose="02020603050405020304" pitchFamily="18" charset="0"/>
                      </a:endParaRPr>
                    </a:p>
                  </a:txBody>
                  <a:tcPr marL="68580" marR="68580" marT="0" marB="0">
                    <a:noFill/>
                  </a:tcPr>
                </a:tc>
                <a:tc>
                  <a:txBody>
                    <a:bodyPr/>
                    <a:lstStyle/>
                    <a:p>
                      <a:pPr algn="r">
                        <a:lnSpc>
                          <a:spcPct val="107000"/>
                        </a:lnSpc>
                        <a:spcAft>
                          <a:spcPts val="800"/>
                        </a:spcAft>
                        <a:buNone/>
                      </a:pPr>
                      <a:r>
                        <a:rPr lang="lt-LT" sz="1800" strike="sngStrike" dirty="0">
                          <a:solidFill>
                            <a:schemeClr val="tx1"/>
                          </a:solidFill>
                          <a:effectLst/>
                          <a:latin typeface="+mj-lt"/>
                        </a:rPr>
                        <a:t>240 000,00</a:t>
                      </a:r>
                      <a:endParaRPr lang="lt-LT" sz="1800" dirty="0">
                        <a:solidFill>
                          <a:schemeClr val="tx1"/>
                        </a:solidFill>
                        <a:effectLst/>
                        <a:latin typeface="+mj-lt"/>
                      </a:endParaRPr>
                    </a:p>
                    <a:p>
                      <a:pPr algn="r">
                        <a:lnSpc>
                          <a:spcPct val="107000"/>
                        </a:lnSpc>
                        <a:spcAft>
                          <a:spcPts val="800"/>
                        </a:spcAft>
                        <a:buNone/>
                      </a:pPr>
                      <a:r>
                        <a:rPr lang="en-US" sz="2000" b="1" dirty="0">
                          <a:solidFill>
                            <a:schemeClr val="tx1"/>
                          </a:solidFill>
                          <a:effectLst/>
                          <a:latin typeface="+mj-lt"/>
                        </a:rPr>
                        <a:t>269</a:t>
                      </a:r>
                      <a:r>
                        <a:rPr lang="lt-LT" sz="2000" b="1" dirty="0">
                          <a:solidFill>
                            <a:schemeClr val="tx1"/>
                          </a:solidFill>
                          <a:effectLst/>
                          <a:latin typeface="+mj-lt"/>
                        </a:rPr>
                        <a:t> </a:t>
                      </a:r>
                      <a:r>
                        <a:rPr lang="en-US" sz="2000" b="1" dirty="0">
                          <a:solidFill>
                            <a:schemeClr val="tx1"/>
                          </a:solidFill>
                          <a:effectLst/>
                          <a:latin typeface="+mj-lt"/>
                        </a:rPr>
                        <a:t>642,26</a:t>
                      </a:r>
                      <a:endParaRPr lang="lt-LT" sz="2000" b="1"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0" marB="0">
                    <a:noFill/>
                  </a:tcPr>
                </a:tc>
                <a:tc>
                  <a:txBody>
                    <a:bodyPr/>
                    <a:lstStyle/>
                    <a:p>
                      <a:pPr algn="r">
                        <a:lnSpc>
                          <a:spcPct val="107000"/>
                        </a:lnSpc>
                        <a:spcAft>
                          <a:spcPts val="800"/>
                        </a:spcAft>
                        <a:buNone/>
                      </a:pPr>
                      <a:r>
                        <a:rPr lang="lt-LT" sz="1800" strike="sngStrike" dirty="0">
                          <a:solidFill>
                            <a:schemeClr val="tx1"/>
                          </a:solidFill>
                          <a:effectLst/>
                          <a:latin typeface="+mj-lt"/>
                        </a:rPr>
                        <a:t>80 000,00</a:t>
                      </a:r>
                      <a:endParaRPr lang="lt-LT" sz="1800" dirty="0">
                        <a:solidFill>
                          <a:schemeClr val="tx1"/>
                        </a:solidFill>
                        <a:effectLst/>
                        <a:latin typeface="+mj-lt"/>
                      </a:endParaRPr>
                    </a:p>
                    <a:p>
                      <a:pPr algn="r">
                        <a:lnSpc>
                          <a:spcPct val="107000"/>
                        </a:lnSpc>
                        <a:spcAft>
                          <a:spcPts val="800"/>
                        </a:spcAft>
                        <a:buNone/>
                      </a:pPr>
                      <a:r>
                        <a:rPr lang="en-US" sz="2000" b="1" dirty="0">
                          <a:solidFill>
                            <a:schemeClr val="tx1"/>
                          </a:solidFill>
                          <a:effectLst/>
                          <a:latin typeface="+mj-lt"/>
                        </a:rPr>
                        <a:t>89</a:t>
                      </a:r>
                      <a:r>
                        <a:rPr lang="lt-LT" sz="2000" b="1" dirty="0">
                          <a:solidFill>
                            <a:schemeClr val="tx1"/>
                          </a:solidFill>
                          <a:effectLst/>
                          <a:latin typeface="+mj-lt"/>
                        </a:rPr>
                        <a:t> </a:t>
                      </a:r>
                      <a:r>
                        <a:rPr lang="en-US" sz="2000" b="1" dirty="0">
                          <a:solidFill>
                            <a:schemeClr val="tx1"/>
                          </a:solidFill>
                          <a:effectLst/>
                          <a:latin typeface="+mj-lt"/>
                        </a:rPr>
                        <a:t>880,75</a:t>
                      </a:r>
                      <a:endParaRPr lang="lt-LT" sz="2000" b="1"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0" marB="0">
                    <a:noFill/>
                  </a:tcPr>
                </a:tc>
                <a:tc>
                  <a:txBody>
                    <a:bodyPr/>
                    <a:lstStyle/>
                    <a:p>
                      <a:pPr algn="r">
                        <a:lnSpc>
                          <a:spcPct val="107000"/>
                        </a:lnSpc>
                        <a:spcAft>
                          <a:spcPts val="800"/>
                        </a:spcAft>
                        <a:buNone/>
                      </a:pPr>
                      <a:r>
                        <a:rPr lang="lt-LT" sz="1800" strike="sngStrike" dirty="0">
                          <a:solidFill>
                            <a:schemeClr val="tx1"/>
                          </a:solidFill>
                          <a:effectLst/>
                          <a:latin typeface="+mj-lt"/>
                        </a:rPr>
                        <a:t>320 000,00</a:t>
                      </a:r>
                      <a:endParaRPr lang="lt-LT" sz="1800" dirty="0">
                        <a:solidFill>
                          <a:schemeClr val="tx1"/>
                        </a:solidFill>
                        <a:effectLst/>
                        <a:latin typeface="+mj-lt"/>
                      </a:endParaRPr>
                    </a:p>
                    <a:p>
                      <a:pPr algn="r">
                        <a:lnSpc>
                          <a:spcPct val="107000"/>
                        </a:lnSpc>
                        <a:spcAft>
                          <a:spcPts val="800"/>
                        </a:spcAft>
                        <a:buNone/>
                      </a:pPr>
                      <a:r>
                        <a:rPr lang="lt-LT" sz="2000" b="1" dirty="0">
                          <a:solidFill>
                            <a:schemeClr val="tx1"/>
                          </a:solidFill>
                          <a:effectLst/>
                          <a:latin typeface="+mj-lt"/>
                        </a:rPr>
                        <a:t>359 523,01</a:t>
                      </a:r>
                      <a:endParaRPr lang="lt-LT" sz="2000" b="1"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0" marB="0">
                    <a:noFill/>
                  </a:tcPr>
                </a:tc>
                <a:extLst>
                  <a:ext uri="{0D108BD9-81ED-4DB2-BD59-A6C34878D82A}">
                    <a16:rowId xmlns:a16="http://schemas.microsoft.com/office/drawing/2014/main" val="2844515992"/>
                  </a:ext>
                </a:extLst>
              </a:tr>
            </a:tbl>
          </a:graphicData>
        </a:graphic>
      </p:graphicFrame>
      <p:graphicFrame>
        <p:nvGraphicFramePr>
          <p:cNvPr id="6" name="Table 5">
            <a:extLst>
              <a:ext uri="{FF2B5EF4-FFF2-40B4-BE49-F238E27FC236}">
                <a16:creationId xmlns:a16="http://schemas.microsoft.com/office/drawing/2014/main" id="{65AB516B-0896-015C-DA30-3D7EF42F6944}"/>
              </a:ext>
            </a:extLst>
          </p:cNvPr>
          <p:cNvGraphicFramePr>
            <a:graphicFrameLocks noGrp="1"/>
          </p:cNvGraphicFramePr>
          <p:nvPr>
            <p:extLst>
              <p:ext uri="{D42A27DB-BD31-4B8C-83A1-F6EECF244321}">
                <p14:modId xmlns:p14="http://schemas.microsoft.com/office/powerpoint/2010/main" val="4246041692"/>
              </p:ext>
            </p:extLst>
          </p:nvPr>
        </p:nvGraphicFramePr>
        <p:xfrm>
          <a:off x="245323" y="3818076"/>
          <a:ext cx="11630724" cy="2922524"/>
        </p:xfrm>
        <a:graphic>
          <a:graphicData uri="http://schemas.openxmlformats.org/drawingml/2006/table">
            <a:tbl>
              <a:tblPr firstRow="1" firstCol="1" bandRow="1">
                <a:tableStyleId>{5C22544A-7EE6-4342-B048-85BDC9FD1C3A}</a:tableStyleId>
              </a:tblPr>
              <a:tblGrid>
                <a:gridCol w="1046897">
                  <a:extLst>
                    <a:ext uri="{9D8B030D-6E8A-4147-A177-3AD203B41FA5}">
                      <a16:colId xmlns:a16="http://schemas.microsoft.com/office/drawing/2014/main" val="2996376071"/>
                    </a:ext>
                  </a:extLst>
                </a:gridCol>
                <a:gridCol w="2848756">
                  <a:extLst>
                    <a:ext uri="{9D8B030D-6E8A-4147-A177-3AD203B41FA5}">
                      <a16:colId xmlns:a16="http://schemas.microsoft.com/office/drawing/2014/main" val="2864644331"/>
                    </a:ext>
                  </a:extLst>
                </a:gridCol>
                <a:gridCol w="1091165">
                  <a:extLst>
                    <a:ext uri="{9D8B030D-6E8A-4147-A177-3AD203B41FA5}">
                      <a16:colId xmlns:a16="http://schemas.microsoft.com/office/drawing/2014/main" val="2376478846"/>
                    </a:ext>
                  </a:extLst>
                </a:gridCol>
                <a:gridCol w="1369939">
                  <a:extLst>
                    <a:ext uri="{9D8B030D-6E8A-4147-A177-3AD203B41FA5}">
                      <a16:colId xmlns:a16="http://schemas.microsoft.com/office/drawing/2014/main" val="1111618146"/>
                    </a:ext>
                  </a:extLst>
                </a:gridCol>
                <a:gridCol w="1641534">
                  <a:extLst>
                    <a:ext uri="{9D8B030D-6E8A-4147-A177-3AD203B41FA5}">
                      <a16:colId xmlns:a16="http://schemas.microsoft.com/office/drawing/2014/main" val="3951985177"/>
                    </a:ext>
                  </a:extLst>
                </a:gridCol>
                <a:gridCol w="1807841">
                  <a:extLst>
                    <a:ext uri="{9D8B030D-6E8A-4147-A177-3AD203B41FA5}">
                      <a16:colId xmlns:a16="http://schemas.microsoft.com/office/drawing/2014/main" val="876070796"/>
                    </a:ext>
                  </a:extLst>
                </a:gridCol>
                <a:gridCol w="1824592">
                  <a:extLst>
                    <a:ext uri="{9D8B030D-6E8A-4147-A177-3AD203B41FA5}">
                      <a16:colId xmlns:a16="http://schemas.microsoft.com/office/drawing/2014/main" val="1794245520"/>
                    </a:ext>
                  </a:extLst>
                </a:gridCol>
              </a:tblGrid>
              <a:tr h="231775">
                <a:tc>
                  <a:txBody>
                    <a:bodyPr/>
                    <a:lstStyle/>
                    <a:p>
                      <a:pPr algn="ctr">
                        <a:lnSpc>
                          <a:spcPct val="107000"/>
                        </a:lnSpc>
                        <a:spcAft>
                          <a:spcPts val="800"/>
                        </a:spcAft>
                        <a:buNone/>
                      </a:pPr>
                      <a:r>
                        <a:rPr lang="lt-LT" sz="2000" dirty="0">
                          <a:solidFill>
                            <a:schemeClr val="tx1"/>
                          </a:solidFill>
                          <a:effectLst/>
                          <a:latin typeface="+mj-lt"/>
                        </a:rPr>
                        <a:t>1.12.</a:t>
                      </a:r>
                      <a:endParaRPr lang="lt-LT" sz="2000"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0" marB="0">
                    <a:noFill/>
                  </a:tcPr>
                </a:tc>
                <a:tc gridSpan="6">
                  <a:txBody>
                    <a:bodyPr/>
                    <a:lstStyle/>
                    <a:p>
                      <a:pPr algn="just">
                        <a:lnSpc>
                          <a:spcPct val="107000"/>
                        </a:lnSpc>
                        <a:spcAft>
                          <a:spcPts val="800"/>
                        </a:spcAft>
                        <a:buNone/>
                      </a:pPr>
                      <a:r>
                        <a:rPr lang="lt-LT" sz="2000" b="1" kern="1200" dirty="0">
                          <a:solidFill>
                            <a:schemeClr val="tx1"/>
                          </a:solidFill>
                          <a:effectLst/>
                          <a:latin typeface="+mj-lt"/>
                          <a:ea typeface="+mn-ea"/>
                          <a:cs typeface="+mn-cs"/>
                        </a:rPr>
                        <a:t>KONKRETUS VEIKSMAS: Europos sienų ir pakrančių apsaugos agentūros nacionalinių komponentų įranga, įsigyta pagal SVVP ir perduota </a:t>
                      </a:r>
                      <a:r>
                        <a:rPr lang="lt-LT" sz="2000" b="1" kern="1200" dirty="0" err="1">
                          <a:solidFill>
                            <a:schemeClr val="tx1"/>
                          </a:solidFill>
                          <a:effectLst/>
                          <a:latin typeface="+mj-lt"/>
                          <a:ea typeface="+mn-ea"/>
                          <a:cs typeface="+mn-cs"/>
                        </a:rPr>
                        <a:t>Frontex</a:t>
                      </a:r>
                      <a:r>
                        <a:rPr lang="lt-LT" sz="2000" b="1" kern="1200" dirty="0">
                          <a:solidFill>
                            <a:schemeClr val="tx1"/>
                          </a:solidFill>
                          <a:effectLst/>
                          <a:latin typeface="+mj-lt"/>
                          <a:ea typeface="+mn-ea"/>
                          <a:cs typeface="+mn-cs"/>
                        </a:rPr>
                        <a:t>  (BMVI/2023–2024/SA/1.2.2/03)</a:t>
                      </a:r>
                      <a:endParaRPr lang="en-US" sz="2000" b="1" kern="1200" dirty="0">
                        <a:solidFill>
                          <a:schemeClr val="tx1"/>
                        </a:solidFill>
                        <a:effectLst/>
                        <a:latin typeface="+mj-lt"/>
                        <a:ea typeface="+mn-ea"/>
                        <a:cs typeface="+mn-cs"/>
                      </a:endParaRPr>
                    </a:p>
                    <a:p>
                      <a:pPr algn="just">
                        <a:lnSpc>
                          <a:spcPct val="107000"/>
                        </a:lnSpc>
                        <a:spcAft>
                          <a:spcPts val="800"/>
                        </a:spcAft>
                        <a:buNone/>
                      </a:pPr>
                      <a:endParaRPr lang="lt-LT" sz="2000"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0" marB="0">
                    <a:noFill/>
                  </a:tcPr>
                </a:tc>
                <a:tc hMerge="1">
                  <a:txBody>
                    <a:bodyPr/>
                    <a:lstStyle/>
                    <a:p>
                      <a:endParaRPr lang="lt-LT"/>
                    </a:p>
                  </a:txBody>
                  <a:tcPr/>
                </a:tc>
                <a:tc hMerge="1">
                  <a:txBody>
                    <a:bodyPr/>
                    <a:lstStyle/>
                    <a:p>
                      <a:endParaRPr lang="lt-LT"/>
                    </a:p>
                  </a:txBody>
                  <a:tcPr/>
                </a:tc>
                <a:tc hMerge="1">
                  <a:txBody>
                    <a:bodyPr/>
                    <a:lstStyle/>
                    <a:p>
                      <a:endParaRPr lang="lt-LT"/>
                    </a:p>
                  </a:txBody>
                  <a:tcPr/>
                </a:tc>
                <a:tc hMerge="1">
                  <a:txBody>
                    <a:bodyPr/>
                    <a:lstStyle/>
                    <a:p>
                      <a:endParaRPr lang="lt-LT"/>
                    </a:p>
                  </a:txBody>
                  <a:tcPr/>
                </a:tc>
                <a:tc hMerge="1">
                  <a:txBody>
                    <a:bodyPr/>
                    <a:lstStyle/>
                    <a:p>
                      <a:endParaRPr lang="lt-LT"/>
                    </a:p>
                  </a:txBody>
                  <a:tcPr/>
                </a:tc>
                <a:extLst>
                  <a:ext uri="{0D108BD9-81ED-4DB2-BD59-A6C34878D82A}">
                    <a16:rowId xmlns:a16="http://schemas.microsoft.com/office/drawing/2014/main" val="1216246931"/>
                  </a:ext>
                </a:extLst>
              </a:tr>
              <a:tr h="428625">
                <a:tc>
                  <a:txBody>
                    <a:bodyPr/>
                    <a:lstStyle/>
                    <a:p>
                      <a:pPr algn="ctr">
                        <a:lnSpc>
                          <a:spcPct val="107000"/>
                        </a:lnSpc>
                        <a:spcAft>
                          <a:spcPts val="800"/>
                        </a:spcAft>
                        <a:buNone/>
                      </a:pPr>
                      <a:r>
                        <a:rPr lang="lt-LT" sz="2000" dirty="0">
                          <a:solidFill>
                            <a:schemeClr val="tx1"/>
                          </a:solidFill>
                          <a:effectLst/>
                          <a:latin typeface="+mj-lt"/>
                        </a:rPr>
                        <a:t>1.12.1.</a:t>
                      </a:r>
                      <a:endParaRPr lang="lt-LT" sz="2000"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0" marB="0">
                    <a:noFill/>
                  </a:tcPr>
                </a:tc>
                <a:tc>
                  <a:txBody>
                    <a:bodyPr/>
                    <a:lstStyle/>
                    <a:p>
                      <a:pPr>
                        <a:lnSpc>
                          <a:spcPct val="100000"/>
                        </a:lnSpc>
                        <a:spcAft>
                          <a:spcPts val="0"/>
                        </a:spcAft>
                        <a:buNone/>
                      </a:pPr>
                      <a:r>
                        <a:rPr lang="lt-LT" sz="2000" dirty="0">
                          <a:solidFill>
                            <a:schemeClr val="tx1"/>
                          </a:solidFill>
                          <a:effectLst/>
                          <a:latin typeface="+mj-lt"/>
                        </a:rPr>
                        <a:t>VSAT techninių pajėgumų saugoti ES išorės sienas didinimas </a:t>
                      </a:r>
                    </a:p>
                    <a:p>
                      <a:pPr>
                        <a:lnSpc>
                          <a:spcPct val="100000"/>
                        </a:lnSpc>
                        <a:spcAft>
                          <a:spcPts val="0"/>
                        </a:spcAft>
                        <a:buNone/>
                      </a:pPr>
                      <a:r>
                        <a:rPr lang="lt-LT" sz="2000" dirty="0">
                          <a:solidFill>
                            <a:schemeClr val="tx1"/>
                          </a:solidFill>
                          <a:effectLst/>
                          <a:latin typeface="+mj-lt"/>
                        </a:rPr>
                        <a:t>(</a:t>
                      </a:r>
                      <a:r>
                        <a:rPr lang="lt-LT" sz="2000" i="1" dirty="0">
                          <a:solidFill>
                            <a:schemeClr val="tx1"/>
                          </a:solidFill>
                          <a:effectLst/>
                          <a:latin typeface="+mj-lt"/>
                        </a:rPr>
                        <a:t>baigtas projektas</a:t>
                      </a:r>
                      <a:r>
                        <a:rPr lang="lt-LT" sz="2000" dirty="0">
                          <a:solidFill>
                            <a:schemeClr val="tx1"/>
                          </a:solidFill>
                          <a:effectLst/>
                          <a:latin typeface="+mj-lt"/>
                        </a:rPr>
                        <a:t>)</a:t>
                      </a:r>
                      <a:endParaRPr lang="lt-LT" sz="2000"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0" marB="0">
                    <a:noFill/>
                  </a:tcPr>
                </a:tc>
                <a:tc>
                  <a:txBody>
                    <a:bodyPr/>
                    <a:lstStyle/>
                    <a:p>
                      <a:pPr algn="ctr">
                        <a:lnSpc>
                          <a:spcPct val="107000"/>
                        </a:lnSpc>
                        <a:spcAft>
                          <a:spcPts val="800"/>
                        </a:spcAft>
                        <a:buNone/>
                      </a:pPr>
                      <a:r>
                        <a:rPr lang="lt-LT" sz="2000" dirty="0">
                          <a:solidFill>
                            <a:schemeClr val="tx1"/>
                          </a:solidFill>
                          <a:effectLst/>
                          <a:latin typeface="+mj-lt"/>
                        </a:rPr>
                        <a:t> 2023 m. </a:t>
                      </a:r>
                    </a:p>
                    <a:p>
                      <a:pPr algn="ctr">
                        <a:lnSpc>
                          <a:spcPct val="107000"/>
                        </a:lnSpc>
                        <a:spcAft>
                          <a:spcPts val="800"/>
                        </a:spcAft>
                        <a:buNone/>
                      </a:pPr>
                      <a:r>
                        <a:rPr lang="lt-LT" sz="2000" dirty="0">
                          <a:solidFill>
                            <a:schemeClr val="tx1"/>
                          </a:solidFill>
                          <a:effectLst/>
                          <a:latin typeface="+mj-lt"/>
                        </a:rPr>
                        <a:t>III </a:t>
                      </a:r>
                      <a:r>
                        <a:rPr lang="lt-LT" sz="2000" dirty="0" err="1">
                          <a:solidFill>
                            <a:schemeClr val="tx1"/>
                          </a:solidFill>
                          <a:effectLst/>
                          <a:latin typeface="+mj-lt"/>
                        </a:rPr>
                        <a:t>ketv</a:t>
                      </a:r>
                      <a:r>
                        <a:rPr lang="lt-LT" sz="2000" dirty="0">
                          <a:solidFill>
                            <a:schemeClr val="tx1"/>
                          </a:solidFill>
                          <a:effectLst/>
                          <a:latin typeface="+mj-lt"/>
                        </a:rPr>
                        <a:t>.</a:t>
                      </a:r>
                      <a:endParaRPr lang="lt-LT" sz="2000"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0" marB="0">
                    <a:noFill/>
                  </a:tcPr>
                </a:tc>
                <a:tc>
                  <a:txBody>
                    <a:bodyPr/>
                    <a:lstStyle/>
                    <a:p>
                      <a:pPr algn="ctr">
                        <a:lnSpc>
                          <a:spcPct val="107000"/>
                        </a:lnSpc>
                        <a:spcAft>
                          <a:spcPts val="800"/>
                        </a:spcAft>
                        <a:buNone/>
                      </a:pPr>
                      <a:r>
                        <a:rPr lang="en-US" sz="2000" b="0" dirty="0">
                          <a:solidFill>
                            <a:srgbClr val="FF0000"/>
                          </a:solidFill>
                          <a:effectLst/>
                          <a:latin typeface="+mj-lt"/>
                        </a:rPr>
                        <a:t>-2 463,94</a:t>
                      </a:r>
                      <a:endParaRPr lang="lt-LT" sz="2000" b="0" dirty="0">
                        <a:solidFill>
                          <a:srgbClr val="FF0000"/>
                        </a:solidFill>
                        <a:effectLst/>
                        <a:latin typeface="+mj-lt"/>
                        <a:ea typeface="Calibri" panose="020F0502020204030204" pitchFamily="34" charset="0"/>
                        <a:cs typeface="Times New Roman" panose="02020603050405020304" pitchFamily="18" charset="0"/>
                      </a:endParaRPr>
                    </a:p>
                  </a:txBody>
                  <a:tcPr marL="68580" marR="68580" marT="0" marB="0">
                    <a:noFill/>
                  </a:tcPr>
                </a:tc>
                <a:tc>
                  <a:txBody>
                    <a:bodyPr/>
                    <a:lstStyle/>
                    <a:p>
                      <a:pPr algn="r">
                        <a:lnSpc>
                          <a:spcPct val="107000"/>
                        </a:lnSpc>
                        <a:spcAft>
                          <a:spcPts val="800"/>
                        </a:spcAft>
                        <a:buNone/>
                      </a:pPr>
                      <a:r>
                        <a:rPr lang="lt-LT" sz="1800" strike="sngStrike" dirty="0">
                          <a:solidFill>
                            <a:schemeClr val="tx1"/>
                          </a:solidFill>
                          <a:effectLst/>
                          <a:latin typeface="+mj-lt"/>
                        </a:rPr>
                        <a:t>3 204 000,00</a:t>
                      </a:r>
                    </a:p>
                    <a:p>
                      <a:pPr algn="r">
                        <a:lnSpc>
                          <a:spcPct val="107000"/>
                        </a:lnSpc>
                        <a:spcAft>
                          <a:spcPts val="800"/>
                        </a:spcAft>
                        <a:buNone/>
                      </a:pPr>
                      <a:r>
                        <a:rPr lang="lt-LT" sz="2000" b="1" strike="noStrike" dirty="0">
                          <a:solidFill>
                            <a:schemeClr val="tx1"/>
                          </a:solidFill>
                          <a:effectLst/>
                          <a:latin typeface="+mj-lt"/>
                        </a:rPr>
                        <a:t>3 201 536,06</a:t>
                      </a:r>
                    </a:p>
                    <a:p>
                      <a:pPr algn="r">
                        <a:lnSpc>
                          <a:spcPct val="107000"/>
                        </a:lnSpc>
                        <a:spcAft>
                          <a:spcPts val="800"/>
                        </a:spcAft>
                        <a:buNone/>
                      </a:pPr>
                      <a:r>
                        <a:rPr lang="lt-LT" sz="2000" dirty="0">
                          <a:solidFill>
                            <a:schemeClr val="tx1"/>
                          </a:solidFill>
                          <a:effectLst/>
                          <a:latin typeface="+mj-lt"/>
                        </a:rPr>
                        <a:t> </a:t>
                      </a:r>
                      <a:endParaRPr lang="lt-LT" sz="2000"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0" marB="0">
                    <a:noFill/>
                  </a:tcPr>
                </a:tc>
                <a:tc>
                  <a:txBody>
                    <a:bodyPr/>
                    <a:lstStyle/>
                    <a:p>
                      <a:pPr algn="r">
                        <a:lnSpc>
                          <a:spcPct val="107000"/>
                        </a:lnSpc>
                        <a:spcAft>
                          <a:spcPts val="800"/>
                        </a:spcAft>
                        <a:buNone/>
                      </a:pPr>
                      <a:r>
                        <a:rPr lang="lt-LT" sz="1800" strike="sngStrike" dirty="0">
                          <a:solidFill>
                            <a:schemeClr val="tx1"/>
                          </a:solidFill>
                          <a:effectLst/>
                          <a:latin typeface="+mj-lt"/>
                        </a:rPr>
                        <a:t>356 000,00</a:t>
                      </a:r>
                    </a:p>
                    <a:p>
                      <a:pPr algn="r">
                        <a:lnSpc>
                          <a:spcPct val="107000"/>
                        </a:lnSpc>
                        <a:spcAft>
                          <a:spcPts val="800"/>
                        </a:spcAft>
                        <a:buNone/>
                      </a:pPr>
                      <a:r>
                        <a:rPr lang="lt-LT" sz="2000" b="1" strike="noStrike" dirty="0">
                          <a:solidFill>
                            <a:schemeClr val="tx1"/>
                          </a:solidFill>
                          <a:effectLst/>
                          <a:latin typeface="+mj-lt"/>
                        </a:rPr>
                        <a:t>355 726,25</a:t>
                      </a:r>
                    </a:p>
                  </a:txBody>
                  <a:tcPr marL="68580" marR="68580" marT="0" marB="0">
                    <a:noFill/>
                  </a:tcPr>
                </a:tc>
                <a:tc>
                  <a:txBody>
                    <a:bodyPr/>
                    <a:lstStyle/>
                    <a:p>
                      <a:pPr algn="r">
                        <a:lnSpc>
                          <a:spcPct val="107000"/>
                        </a:lnSpc>
                        <a:spcAft>
                          <a:spcPts val="800"/>
                        </a:spcAft>
                        <a:buNone/>
                      </a:pPr>
                      <a:r>
                        <a:rPr lang="lt-LT" sz="1800" strike="sngStrike" dirty="0">
                          <a:solidFill>
                            <a:schemeClr val="tx1"/>
                          </a:solidFill>
                          <a:effectLst/>
                          <a:latin typeface="+mj-lt"/>
                        </a:rPr>
                        <a:t>3 560 000,00</a:t>
                      </a:r>
                    </a:p>
                    <a:p>
                      <a:pPr algn="r">
                        <a:lnSpc>
                          <a:spcPct val="107000"/>
                        </a:lnSpc>
                        <a:spcAft>
                          <a:spcPts val="800"/>
                        </a:spcAft>
                        <a:buNone/>
                      </a:pPr>
                      <a:r>
                        <a:rPr lang="lt-LT" sz="2000" b="1" strike="noStrike" dirty="0">
                          <a:solidFill>
                            <a:schemeClr val="tx1"/>
                          </a:solidFill>
                          <a:effectLst/>
                          <a:latin typeface="+mj-lt"/>
                        </a:rPr>
                        <a:t>3 557 262,31</a:t>
                      </a:r>
                    </a:p>
                  </a:txBody>
                  <a:tcPr marL="68580" marR="68580" marT="0" marB="0">
                    <a:noFill/>
                  </a:tcPr>
                </a:tc>
                <a:extLst>
                  <a:ext uri="{0D108BD9-81ED-4DB2-BD59-A6C34878D82A}">
                    <a16:rowId xmlns:a16="http://schemas.microsoft.com/office/drawing/2014/main" val="945243643"/>
                  </a:ext>
                </a:extLst>
              </a:tr>
              <a:tr h="381000">
                <a:tc gridSpan="3">
                  <a:txBody>
                    <a:bodyPr/>
                    <a:lstStyle/>
                    <a:p>
                      <a:pPr algn="l">
                        <a:lnSpc>
                          <a:spcPct val="107000"/>
                        </a:lnSpc>
                        <a:spcAft>
                          <a:spcPts val="800"/>
                        </a:spcAft>
                        <a:buNone/>
                      </a:pPr>
                      <a:r>
                        <a:rPr lang="en-US" sz="2000" b="1" kern="1200" dirty="0">
                          <a:solidFill>
                            <a:schemeClr val="tx1"/>
                          </a:solidFill>
                          <a:effectLst/>
                          <a:latin typeface="+mj-lt"/>
                          <a:ea typeface="+mn-ea"/>
                          <a:cs typeface="+mn-cs"/>
                        </a:rPr>
                        <a:t>NEPANAUDOTŲ LĖŠŲ LIKUTIS 1.12 KONKREČIAM VEIKSMUI</a:t>
                      </a:r>
                      <a:endParaRPr lang="lt-LT" sz="2000"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0" marB="0">
                    <a:noFill/>
                  </a:tcPr>
                </a:tc>
                <a:tc hMerge="1">
                  <a:txBody>
                    <a:bodyPr/>
                    <a:lstStyle/>
                    <a:p>
                      <a:pPr>
                        <a:lnSpc>
                          <a:spcPct val="107000"/>
                        </a:lnSpc>
                        <a:spcAft>
                          <a:spcPts val="800"/>
                        </a:spcAft>
                        <a:buNone/>
                      </a:pPr>
                      <a:endParaRPr lang="lt-LT" sz="1600"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0" marB="0" anchor="ctr">
                    <a:noFill/>
                  </a:tcPr>
                </a:tc>
                <a:tc hMerge="1">
                  <a:txBody>
                    <a:bodyPr/>
                    <a:lstStyle/>
                    <a:p>
                      <a:pPr algn="ctr">
                        <a:lnSpc>
                          <a:spcPct val="107000"/>
                        </a:lnSpc>
                        <a:spcAft>
                          <a:spcPts val="800"/>
                        </a:spcAft>
                        <a:buNone/>
                      </a:pPr>
                      <a:endParaRPr lang="lt-LT" sz="1600"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0" marB="0" anchor="ctr">
                    <a:noFill/>
                  </a:tcPr>
                </a:tc>
                <a:tc>
                  <a:txBody>
                    <a:bodyPr/>
                    <a:lstStyle/>
                    <a:p>
                      <a:pPr algn="ctr">
                        <a:lnSpc>
                          <a:spcPct val="107000"/>
                        </a:lnSpc>
                        <a:spcAft>
                          <a:spcPts val="800"/>
                        </a:spcAft>
                        <a:buNone/>
                      </a:pPr>
                      <a:r>
                        <a:rPr lang="lt-LT" sz="2000" b="0" dirty="0">
                          <a:solidFill>
                            <a:srgbClr val="00B050"/>
                          </a:solidFill>
                          <a:effectLst/>
                          <a:latin typeface="+mj-lt"/>
                        </a:rPr>
                        <a:t>+</a:t>
                      </a:r>
                      <a:r>
                        <a:rPr lang="en-US" sz="2000" b="0" dirty="0">
                          <a:solidFill>
                            <a:srgbClr val="00B050"/>
                          </a:solidFill>
                          <a:effectLst/>
                          <a:latin typeface="+mj-lt"/>
                        </a:rPr>
                        <a:t>2 463,94</a:t>
                      </a:r>
                      <a:endParaRPr lang="lt-LT" sz="2000" b="0" dirty="0">
                        <a:solidFill>
                          <a:srgbClr val="00B050"/>
                        </a:solidFill>
                        <a:effectLst/>
                        <a:latin typeface="+mj-lt"/>
                        <a:ea typeface="Calibri" panose="020F0502020204030204" pitchFamily="34" charset="0"/>
                        <a:cs typeface="Times New Roman" panose="02020603050405020304" pitchFamily="18" charset="0"/>
                      </a:endParaRPr>
                    </a:p>
                  </a:txBody>
                  <a:tcPr marL="68580" marR="68580" marT="0" marB="0">
                    <a:noFill/>
                  </a:tcPr>
                </a:tc>
                <a:tc>
                  <a:txBody>
                    <a:bodyPr/>
                    <a:lstStyle/>
                    <a:p>
                      <a:pPr algn="r">
                        <a:lnSpc>
                          <a:spcPct val="107000"/>
                        </a:lnSpc>
                        <a:spcAft>
                          <a:spcPts val="800"/>
                        </a:spcAft>
                        <a:buNone/>
                      </a:pPr>
                      <a:r>
                        <a:rPr lang="en-US" sz="2000" b="1" dirty="0">
                          <a:solidFill>
                            <a:schemeClr val="tx1"/>
                          </a:solidFill>
                          <a:effectLst/>
                          <a:latin typeface="+mj-lt"/>
                        </a:rPr>
                        <a:t>2 463,94</a:t>
                      </a:r>
                      <a:endParaRPr lang="lt-LT" sz="2000" b="1"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0" marB="0">
                    <a:noFill/>
                  </a:tcPr>
                </a:tc>
                <a:tc>
                  <a:txBody>
                    <a:bodyPr/>
                    <a:lstStyle/>
                    <a:p>
                      <a:pPr algn="r">
                        <a:lnSpc>
                          <a:spcPct val="107000"/>
                        </a:lnSpc>
                        <a:spcAft>
                          <a:spcPts val="800"/>
                        </a:spcAft>
                        <a:buNone/>
                      </a:pPr>
                      <a:r>
                        <a:rPr lang="en-US" sz="2000" b="1" dirty="0">
                          <a:solidFill>
                            <a:schemeClr val="tx1"/>
                          </a:solidFill>
                          <a:effectLst/>
                          <a:latin typeface="+mj-lt"/>
                        </a:rPr>
                        <a:t>273,75</a:t>
                      </a:r>
                      <a:endParaRPr lang="lt-LT" sz="2000" b="1"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0" marB="0">
                    <a:noFill/>
                  </a:tcPr>
                </a:tc>
                <a:tc>
                  <a:txBody>
                    <a:bodyPr/>
                    <a:lstStyle/>
                    <a:p>
                      <a:pPr algn="r">
                        <a:lnSpc>
                          <a:spcPct val="107000"/>
                        </a:lnSpc>
                        <a:spcAft>
                          <a:spcPts val="800"/>
                        </a:spcAft>
                        <a:buNone/>
                      </a:pPr>
                      <a:r>
                        <a:rPr lang="lt-LT" sz="2000" b="1" dirty="0">
                          <a:solidFill>
                            <a:schemeClr val="tx1"/>
                          </a:solidFill>
                          <a:effectLst/>
                          <a:latin typeface="+mj-lt"/>
                        </a:rPr>
                        <a:t>2 737,69</a:t>
                      </a:r>
                      <a:endParaRPr lang="lt-LT" sz="2000" b="1"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0" marB="0">
                    <a:noFill/>
                  </a:tcPr>
                </a:tc>
                <a:extLst>
                  <a:ext uri="{0D108BD9-81ED-4DB2-BD59-A6C34878D82A}">
                    <a16:rowId xmlns:a16="http://schemas.microsoft.com/office/drawing/2014/main" val="2844515992"/>
                  </a:ext>
                </a:extLst>
              </a:tr>
            </a:tbl>
          </a:graphicData>
        </a:graphic>
      </p:graphicFrame>
    </p:spTree>
    <p:extLst>
      <p:ext uri="{BB962C8B-B14F-4D97-AF65-F5344CB8AC3E}">
        <p14:creationId xmlns:p14="http://schemas.microsoft.com/office/powerpoint/2010/main" val="37270887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C3355A-BBDC-3DC0-8533-1A4E3198DC6B}"/>
            </a:ext>
          </a:extLst>
        </p:cNvPr>
        <p:cNvGrpSpPr/>
        <p:nvPr/>
      </p:nvGrpSpPr>
      <p:grpSpPr>
        <a:xfrm>
          <a:off x="0" y="0"/>
          <a:ext cx="0" cy="0"/>
          <a:chOff x="0" y="0"/>
          <a:chExt cx="0" cy="0"/>
        </a:xfrm>
      </p:grpSpPr>
      <p:pic>
        <p:nvPicPr>
          <p:cNvPr id="2" name="Picture 1" descr="A blue and white background">
            <a:extLst>
              <a:ext uri="{FF2B5EF4-FFF2-40B4-BE49-F238E27FC236}">
                <a16:creationId xmlns:a16="http://schemas.microsoft.com/office/drawing/2014/main" id="{E87E5B1D-3C0C-A18F-F04F-9E926F7CAE90}"/>
              </a:ext>
            </a:extLst>
          </p:cNvPr>
          <p:cNvPicPr>
            <a:picLocks noChangeAspect="1"/>
          </p:cNvPicPr>
          <p:nvPr/>
        </p:nvPicPr>
        <p:blipFill rotWithShape="1">
          <a:blip r:embed="rId3">
            <a:extLst>
              <a:ext uri="{28A0092B-C50C-407E-A947-70E740481C1C}">
                <a14:useLocalDpi xmlns:a14="http://schemas.microsoft.com/office/drawing/2010/main" val="0"/>
              </a:ext>
            </a:extLst>
          </a:blip>
          <a:srcRect b="88889"/>
          <a:stretch/>
        </p:blipFill>
        <p:spPr>
          <a:xfrm>
            <a:off x="0" y="-36574"/>
            <a:ext cx="12192000" cy="519286"/>
          </a:xfrm>
          <a:prstGeom prst="rect">
            <a:avLst/>
          </a:prstGeom>
        </p:spPr>
      </p:pic>
      <p:sp>
        <p:nvSpPr>
          <p:cNvPr id="62" name="TextBox 61">
            <a:extLst>
              <a:ext uri="{FF2B5EF4-FFF2-40B4-BE49-F238E27FC236}">
                <a16:creationId xmlns:a16="http://schemas.microsoft.com/office/drawing/2014/main" id="{13D52C98-E843-9B8C-6D96-69B2766F350A}"/>
              </a:ext>
            </a:extLst>
          </p:cNvPr>
          <p:cNvSpPr txBox="1"/>
          <p:nvPr/>
        </p:nvSpPr>
        <p:spPr>
          <a:xfrm>
            <a:off x="0" y="-40509"/>
            <a:ext cx="12338649" cy="523220"/>
          </a:xfrm>
          <a:prstGeom prst="rect">
            <a:avLst/>
          </a:prstGeom>
          <a:noFill/>
        </p:spPr>
        <p:txBody>
          <a:bodyPr wrap="square" rtlCol="0">
            <a:spAutoFit/>
          </a:bodyPr>
          <a:lstStyle/>
          <a:p>
            <a:pPr algn="ctr"/>
            <a:r>
              <a:rPr lang="lt-LT" sz="2800" b="1" dirty="0">
                <a:solidFill>
                  <a:schemeClr val="bg1"/>
                </a:solidFill>
                <a:latin typeface="+mj-lt"/>
                <a:cs typeface="Calibri" panose="020F0502020204030204" pitchFamily="34" charset="0"/>
              </a:rPr>
              <a:t>SVVP 2021–2027 m. programos veiksmų įgyvendinimo plano keitimo pristatymas (3)</a:t>
            </a:r>
            <a:endParaRPr lang="lt-LT" sz="2800" b="1" dirty="0">
              <a:solidFill>
                <a:schemeClr val="bg1"/>
              </a:solidFill>
              <a:latin typeface="+mj-lt"/>
            </a:endParaRPr>
          </a:p>
        </p:txBody>
      </p:sp>
      <p:graphicFrame>
        <p:nvGraphicFramePr>
          <p:cNvPr id="3" name="Table 2">
            <a:extLst>
              <a:ext uri="{FF2B5EF4-FFF2-40B4-BE49-F238E27FC236}">
                <a16:creationId xmlns:a16="http://schemas.microsoft.com/office/drawing/2014/main" id="{E45F4F68-6B0A-553F-5D32-9A0E71AF34E0}"/>
              </a:ext>
            </a:extLst>
          </p:cNvPr>
          <p:cNvGraphicFramePr>
            <a:graphicFrameLocks noGrp="1"/>
          </p:cNvGraphicFramePr>
          <p:nvPr>
            <p:extLst>
              <p:ext uri="{D42A27DB-BD31-4B8C-83A1-F6EECF244321}">
                <p14:modId xmlns:p14="http://schemas.microsoft.com/office/powerpoint/2010/main" val="541641159"/>
              </p:ext>
            </p:extLst>
          </p:nvPr>
        </p:nvGraphicFramePr>
        <p:xfrm>
          <a:off x="162048" y="558546"/>
          <a:ext cx="11867904" cy="2837815"/>
        </p:xfrm>
        <a:graphic>
          <a:graphicData uri="http://schemas.openxmlformats.org/drawingml/2006/table">
            <a:tbl>
              <a:tblPr firstRow="1" firstCol="1" bandRow="1">
                <a:tableStyleId>{5C22544A-7EE6-4342-B048-85BDC9FD1C3A}</a:tableStyleId>
              </a:tblPr>
              <a:tblGrid>
                <a:gridCol w="1068246">
                  <a:extLst>
                    <a:ext uri="{9D8B030D-6E8A-4147-A177-3AD203B41FA5}">
                      <a16:colId xmlns:a16="http://schemas.microsoft.com/office/drawing/2014/main" val="2996376071"/>
                    </a:ext>
                  </a:extLst>
                </a:gridCol>
                <a:gridCol w="2906849">
                  <a:extLst>
                    <a:ext uri="{9D8B030D-6E8A-4147-A177-3AD203B41FA5}">
                      <a16:colId xmlns:a16="http://schemas.microsoft.com/office/drawing/2014/main" val="2864644331"/>
                    </a:ext>
                  </a:extLst>
                </a:gridCol>
                <a:gridCol w="1113416">
                  <a:extLst>
                    <a:ext uri="{9D8B030D-6E8A-4147-A177-3AD203B41FA5}">
                      <a16:colId xmlns:a16="http://schemas.microsoft.com/office/drawing/2014/main" val="2376478846"/>
                    </a:ext>
                  </a:extLst>
                </a:gridCol>
                <a:gridCol w="1397876">
                  <a:extLst>
                    <a:ext uri="{9D8B030D-6E8A-4147-A177-3AD203B41FA5}">
                      <a16:colId xmlns:a16="http://schemas.microsoft.com/office/drawing/2014/main" val="1111618146"/>
                    </a:ext>
                  </a:extLst>
                </a:gridCol>
                <a:gridCol w="1675009">
                  <a:extLst>
                    <a:ext uri="{9D8B030D-6E8A-4147-A177-3AD203B41FA5}">
                      <a16:colId xmlns:a16="http://schemas.microsoft.com/office/drawing/2014/main" val="3951985177"/>
                    </a:ext>
                  </a:extLst>
                </a:gridCol>
                <a:gridCol w="1844708">
                  <a:extLst>
                    <a:ext uri="{9D8B030D-6E8A-4147-A177-3AD203B41FA5}">
                      <a16:colId xmlns:a16="http://schemas.microsoft.com/office/drawing/2014/main" val="876070796"/>
                    </a:ext>
                  </a:extLst>
                </a:gridCol>
                <a:gridCol w="1861800">
                  <a:extLst>
                    <a:ext uri="{9D8B030D-6E8A-4147-A177-3AD203B41FA5}">
                      <a16:colId xmlns:a16="http://schemas.microsoft.com/office/drawing/2014/main" val="1794245520"/>
                    </a:ext>
                  </a:extLst>
                </a:gridCol>
              </a:tblGrid>
              <a:tr h="231775">
                <a:tc>
                  <a:txBody>
                    <a:bodyPr/>
                    <a:lstStyle/>
                    <a:p>
                      <a:pPr algn="r">
                        <a:lnSpc>
                          <a:spcPct val="107000"/>
                        </a:lnSpc>
                        <a:spcAft>
                          <a:spcPts val="800"/>
                        </a:spcAft>
                        <a:buNone/>
                      </a:pPr>
                      <a:r>
                        <a:rPr lang="lt-LT" sz="2000" dirty="0">
                          <a:solidFill>
                            <a:schemeClr val="tx1"/>
                          </a:solidFill>
                          <a:effectLst/>
                          <a:latin typeface="+mj-lt"/>
                        </a:rPr>
                        <a:t>1.16.</a:t>
                      </a:r>
                      <a:endParaRPr lang="lt-LT" sz="2000"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0" marB="0">
                    <a:noFill/>
                  </a:tcPr>
                </a:tc>
                <a:tc gridSpan="6">
                  <a:txBody>
                    <a:bodyPr/>
                    <a:lstStyle/>
                    <a:p>
                      <a:pPr>
                        <a:lnSpc>
                          <a:spcPct val="107000"/>
                        </a:lnSpc>
                        <a:spcAft>
                          <a:spcPts val="800"/>
                        </a:spcAft>
                        <a:buNone/>
                      </a:pPr>
                      <a:r>
                        <a:rPr lang="lt-LT" sz="2000" dirty="0">
                          <a:solidFill>
                            <a:schemeClr val="tx1"/>
                          </a:solidFill>
                          <a:effectLst/>
                          <a:latin typeface="+mj-lt"/>
                        </a:rPr>
                        <a:t>KONKRETUS VEIKSMAS: Migracijos ir prieglobsčio pakto įgyvendinimas</a:t>
                      </a:r>
                      <a:endParaRPr lang="en-US" sz="2000" dirty="0">
                        <a:solidFill>
                          <a:schemeClr val="tx1"/>
                        </a:solidFill>
                        <a:effectLst/>
                        <a:latin typeface="+mj-lt"/>
                      </a:endParaRPr>
                    </a:p>
                    <a:p>
                      <a:pPr>
                        <a:lnSpc>
                          <a:spcPct val="107000"/>
                        </a:lnSpc>
                        <a:spcAft>
                          <a:spcPts val="800"/>
                        </a:spcAft>
                        <a:buNone/>
                      </a:pPr>
                      <a:endParaRPr lang="lt-LT" sz="2000"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0" marB="0">
                    <a:noFill/>
                  </a:tcPr>
                </a:tc>
                <a:tc hMerge="1">
                  <a:txBody>
                    <a:bodyPr/>
                    <a:lstStyle/>
                    <a:p>
                      <a:endParaRPr lang="lt-LT"/>
                    </a:p>
                  </a:txBody>
                  <a:tcPr/>
                </a:tc>
                <a:tc hMerge="1">
                  <a:txBody>
                    <a:bodyPr/>
                    <a:lstStyle/>
                    <a:p>
                      <a:endParaRPr lang="lt-LT"/>
                    </a:p>
                  </a:txBody>
                  <a:tcPr/>
                </a:tc>
                <a:tc hMerge="1">
                  <a:txBody>
                    <a:bodyPr/>
                    <a:lstStyle/>
                    <a:p>
                      <a:endParaRPr lang="lt-LT"/>
                    </a:p>
                  </a:txBody>
                  <a:tcPr/>
                </a:tc>
                <a:tc hMerge="1">
                  <a:txBody>
                    <a:bodyPr/>
                    <a:lstStyle/>
                    <a:p>
                      <a:endParaRPr lang="lt-LT"/>
                    </a:p>
                  </a:txBody>
                  <a:tcPr/>
                </a:tc>
                <a:tc hMerge="1">
                  <a:txBody>
                    <a:bodyPr/>
                    <a:lstStyle/>
                    <a:p>
                      <a:endParaRPr lang="lt-LT"/>
                    </a:p>
                  </a:txBody>
                  <a:tcPr/>
                </a:tc>
                <a:extLst>
                  <a:ext uri="{0D108BD9-81ED-4DB2-BD59-A6C34878D82A}">
                    <a16:rowId xmlns:a16="http://schemas.microsoft.com/office/drawing/2014/main" val="1216246931"/>
                  </a:ext>
                </a:extLst>
              </a:tr>
              <a:tr h="428625">
                <a:tc>
                  <a:txBody>
                    <a:bodyPr/>
                    <a:lstStyle/>
                    <a:p>
                      <a:pPr algn="r">
                        <a:lnSpc>
                          <a:spcPct val="107000"/>
                        </a:lnSpc>
                        <a:spcAft>
                          <a:spcPts val="800"/>
                        </a:spcAft>
                        <a:buNone/>
                      </a:pPr>
                      <a:r>
                        <a:rPr lang="lt-LT" sz="2000" dirty="0">
                          <a:solidFill>
                            <a:schemeClr val="tx1"/>
                          </a:solidFill>
                          <a:effectLst/>
                          <a:latin typeface="+mj-lt"/>
                        </a:rPr>
                        <a:t>1.16.16.</a:t>
                      </a:r>
                      <a:endParaRPr lang="lt-LT" sz="2000"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0" marB="0">
                    <a:noFill/>
                  </a:tcPr>
                </a:tc>
                <a:tc>
                  <a:txBody>
                    <a:bodyPr/>
                    <a:lstStyle/>
                    <a:p>
                      <a:pPr>
                        <a:lnSpc>
                          <a:spcPct val="107000"/>
                        </a:lnSpc>
                        <a:spcAft>
                          <a:spcPts val="800"/>
                        </a:spcAft>
                        <a:buNone/>
                      </a:pPr>
                      <a:r>
                        <a:rPr lang="lt-LT" sz="2000" dirty="0">
                          <a:solidFill>
                            <a:schemeClr val="tx1"/>
                          </a:solidFill>
                          <a:effectLst/>
                          <a:latin typeface="+mj-lt"/>
                        </a:rPr>
                        <a:t>MIGRIS plėtra pagal sąveikumo reikalavimus</a:t>
                      </a:r>
                      <a:endParaRPr lang="lt-LT" sz="2000"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0" marB="0">
                    <a:noFill/>
                  </a:tcPr>
                </a:tc>
                <a:tc>
                  <a:txBody>
                    <a:bodyPr/>
                    <a:lstStyle/>
                    <a:p>
                      <a:pPr algn="ctr">
                        <a:lnSpc>
                          <a:spcPct val="107000"/>
                        </a:lnSpc>
                        <a:spcAft>
                          <a:spcPts val="800"/>
                        </a:spcAft>
                        <a:buNone/>
                      </a:pPr>
                      <a:r>
                        <a:rPr lang="lt-LT" sz="2000" dirty="0">
                          <a:solidFill>
                            <a:schemeClr val="tx1"/>
                          </a:solidFill>
                          <a:effectLst/>
                          <a:latin typeface="+mj-lt"/>
                        </a:rPr>
                        <a:t> 2026 m. </a:t>
                      </a:r>
                    </a:p>
                    <a:p>
                      <a:pPr algn="ctr">
                        <a:lnSpc>
                          <a:spcPct val="107000"/>
                        </a:lnSpc>
                        <a:spcAft>
                          <a:spcPts val="800"/>
                        </a:spcAft>
                        <a:buNone/>
                      </a:pPr>
                      <a:r>
                        <a:rPr lang="lt-LT" sz="2000" noProof="0" dirty="0">
                          <a:solidFill>
                            <a:schemeClr val="tx1"/>
                          </a:solidFill>
                          <a:effectLst/>
                          <a:latin typeface="+mj-lt"/>
                        </a:rPr>
                        <a:t>I </a:t>
                      </a:r>
                      <a:r>
                        <a:rPr lang="lt-LT" sz="2000" noProof="0" dirty="0" err="1">
                          <a:solidFill>
                            <a:schemeClr val="tx1"/>
                          </a:solidFill>
                          <a:effectLst/>
                          <a:latin typeface="+mj-lt"/>
                        </a:rPr>
                        <a:t>ketv</a:t>
                      </a:r>
                      <a:r>
                        <a:rPr lang="lt-LT" sz="2000" noProof="0" dirty="0">
                          <a:solidFill>
                            <a:schemeClr val="tx1"/>
                          </a:solidFill>
                          <a:effectLst/>
                          <a:latin typeface="+mj-lt"/>
                        </a:rPr>
                        <a:t>.</a:t>
                      </a:r>
                      <a:endParaRPr lang="lt-LT" sz="2000" noProof="0"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0" marB="0">
                    <a:noFill/>
                  </a:tcPr>
                </a:tc>
                <a:tc>
                  <a:txBody>
                    <a:bodyPr/>
                    <a:lstStyle/>
                    <a:p>
                      <a:pPr algn="ctr">
                        <a:lnSpc>
                          <a:spcPct val="107000"/>
                        </a:lnSpc>
                        <a:spcAft>
                          <a:spcPts val="800"/>
                        </a:spcAft>
                        <a:buNone/>
                      </a:pPr>
                      <a:r>
                        <a:rPr lang="en-US" sz="2000" b="0" dirty="0">
                          <a:solidFill>
                            <a:srgbClr val="FF0000"/>
                          </a:solidFill>
                          <a:effectLst/>
                          <a:latin typeface="+mj-lt"/>
                        </a:rPr>
                        <a:t>-450 000,00</a:t>
                      </a:r>
                      <a:endParaRPr lang="lt-LT" sz="2000" b="0" dirty="0">
                        <a:solidFill>
                          <a:srgbClr val="FF0000"/>
                        </a:solidFill>
                        <a:effectLst/>
                        <a:latin typeface="+mj-lt"/>
                        <a:ea typeface="Calibri" panose="020F0502020204030204" pitchFamily="34" charset="0"/>
                        <a:cs typeface="Times New Roman" panose="02020603050405020304" pitchFamily="18" charset="0"/>
                      </a:endParaRPr>
                    </a:p>
                  </a:txBody>
                  <a:tcPr marL="68580" marR="68580" marT="0" marB="0">
                    <a:noFill/>
                  </a:tcPr>
                </a:tc>
                <a:tc>
                  <a:txBody>
                    <a:bodyPr/>
                    <a:lstStyle/>
                    <a:p>
                      <a:pPr algn="r">
                        <a:lnSpc>
                          <a:spcPct val="107000"/>
                        </a:lnSpc>
                        <a:spcAft>
                          <a:spcPts val="800"/>
                        </a:spcAft>
                        <a:buNone/>
                      </a:pPr>
                      <a:r>
                        <a:rPr lang="lt-LT" sz="1800" strike="sngStrike" dirty="0">
                          <a:solidFill>
                            <a:schemeClr val="tx1"/>
                          </a:solidFill>
                          <a:effectLst/>
                          <a:latin typeface="+mj-lt"/>
                        </a:rPr>
                        <a:t>720 000,00</a:t>
                      </a:r>
                      <a:endParaRPr lang="lt-LT" sz="1800" dirty="0">
                        <a:solidFill>
                          <a:schemeClr val="tx1"/>
                        </a:solidFill>
                        <a:effectLst/>
                        <a:latin typeface="+mj-lt"/>
                      </a:endParaRPr>
                    </a:p>
                    <a:p>
                      <a:pPr algn="r">
                        <a:lnSpc>
                          <a:spcPct val="107000"/>
                        </a:lnSpc>
                        <a:spcAft>
                          <a:spcPts val="800"/>
                        </a:spcAft>
                        <a:buNone/>
                      </a:pPr>
                      <a:r>
                        <a:rPr lang="lt-LT" sz="2000" b="1" dirty="0">
                          <a:solidFill>
                            <a:schemeClr val="tx1"/>
                          </a:solidFill>
                          <a:effectLst/>
                          <a:latin typeface="+mj-lt"/>
                        </a:rPr>
                        <a:t>270 000,00</a:t>
                      </a:r>
                    </a:p>
                    <a:p>
                      <a:pPr algn="r">
                        <a:lnSpc>
                          <a:spcPct val="107000"/>
                        </a:lnSpc>
                        <a:spcAft>
                          <a:spcPts val="800"/>
                        </a:spcAft>
                        <a:buNone/>
                      </a:pPr>
                      <a:r>
                        <a:rPr lang="lt-LT" sz="2000" dirty="0">
                          <a:solidFill>
                            <a:schemeClr val="tx1"/>
                          </a:solidFill>
                          <a:effectLst/>
                          <a:latin typeface="+mj-lt"/>
                        </a:rPr>
                        <a:t> </a:t>
                      </a:r>
                      <a:endParaRPr lang="lt-LT" sz="2000"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0" marB="0">
                    <a:noFill/>
                  </a:tcPr>
                </a:tc>
                <a:tc>
                  <a:txBody>
                    <a:bodyPr/>
                    <a:lstStyle/>
                    <a:p>
                      <a:pPr algn="r">
                        <a:lnSpc>
                          <a:spcPct val="107000"/>
                        </a:lnSpc>
                        <a:spcAft>
                          <a:spcPts val="800"/>
                        </a:spcAft>
                        <a:buNone/>
                      </a:pPr>
                      <a:r>
                        <a:rPr lang="lt-LT" sz="1800" strike="sngStrike" dirty="0">
                          <a:solidFill>
                            <a:schemeClr val="tx1"/>
                          </a:solidFill>
                          <a:effectLst/>
                          <a:latin typeface="+mj-lt"/>
                        </a:rPr>
                        <a:t>80 000,00</a:t>
                      </a:r>
                      <a:endParaRPr lang="lt-LT" sz="1800" dirty="0">
                        <a:solidFill>
                          <a:schemeClr val="tx1"/>
                        </a:solidFill>
                        <a:effectLst/>
                        <a:latin typeface="+mj-lt"/>
                      </a:endParaRPr>
                    </a:p>
                    <a:p>
                      <a:pPr algn="r">
                        <a:lnSpc>
                          <a:spcPct val="107000"/>
                        </a:lnSpc>
                        <a:spcAft>
                          <a:spcPts val="800"/>
                        </a:spcAft>
                        <a:buNone/>
                      </a:pPr>
                      <a:r>
                        <a:rPr lang="lt-LT" sz="2000" b="1" dirty="0">
                          <a:solidFill>
                            <a:schemeClr val="tx1"/>
                          </a:solidFill>
                          <a:effectLst/>
                          <a:latin typeface="+mj-lt"/>
                        </a:rPr>
                        <a:t>30 000,00</a:t>
                      </a:r>
                      <a:endParaRPr lang="lt-LT" sz="2000" b="1"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0" marB="0">
                    <a:noFill/>
                  </a:tcPr>
                </a:tc>
                <a:tc>
                  <a:txBody>
                    <a:bodyPr/>
                    <a:lstStyle/>
                    <a:p>
                      <a:pPr algn="r">
                        <a:lnSpc>
                          <a:spcPct val="107000"/>
                        </a:lnSpc>
                        <a:spcAft>
                          <a:spcPts val="800"/>
                        </a:spcAft>
                        <a:buNone/>
                      </a:pPr>
                      <a:r>
                        <a:rPr lang="lt-LT" sz="1800" strike="sngStrike" dirty="0">
                          <a:solidFill>
                            <a:schemeClr val="tx1"/>
                          </a:solidFill>
                          <a:effectLst/>
                          <a:latin typeface="+mj-lt"/>
                        </a:rPr>
                        <a:t>800 000,00</a:t>
                      </a:r>
                      <a:endParaRPr lang="lt-LT" sz="1800" dirty="0">
                        <a:solidFill>
                          <a:schemeClr val="tx1"/>
                        </a:solidFill>
                        <a:effectLst/>
                        <a:latin typeface="+mj-lt"/>
                      </a:endParaRPr>
                    </a:p>
                    <a:p>
                      <a:pPr algn="r">
                        <a:lnSpc>
                          <a:spcPct val="107000"/>
                        </a:lnSpc>
                        <a:spcAft>
                          <a:spcPts val="800"/>
                        </a:spcAft>
                        <a:buNone/>
                      </a:pPr>
                      <a:r>
                        <a:rPr lang="lt-LT" sz="2000" b="1" dirty="0">
                          <a:solidFill>
                            <a:schemeClr val="tx1"/>
                          </a:solidFill>
                          <a:effectLst/>
                          <a:latin typeface="+mj-lt"/>
                        </a:rPr>
                        <a:t>300 000,00</a:t>
                      </a:r>
                      <a:endParaRPr lang="lt-LT" sz="2000" b="1"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0" marB="0">
                    <a:noFill/>
                  </a:tcPr>
                </a:tc>
                <a:extLst>
                  <a:ext uri="{0D108BD9-81ED-4DB2-BD59-A6C34878D82A}">
                    <a16:rowId xmlns:a16="http://schemas.microsoft.com/office/drawing/2014/main" val="945243643"/>
                  </a:ext>
                </a:extLst>
              </a:tr>
              <a:tr h="381000">
                <a:tc>
                  <a:txBody>
                    <a:bodyPr/>
                    <a:lstStyle/>
                    <a:p>
                      <a:pPr algn="r">
                        <a:lnSpc>
                          <a:spcPct val="107000"/>
                        </a:lnSpc>
                        <a:spcAft>
                          <a:spcPts val="800"/>
                        </a:spcAft>
                        <a:buNone/>
                      </a:pPr>
                      <a:r>
                        <a:rPr lang="lt-LT" sz="2000" dirty="0">
                          <a:solidFill>
                            <a:schemeClr val="tx1"/>
                          </a:solidFill>
                          <a:effectLst/>
                          <a:latin typeface="+mj-lt"/>
                        </a:rPr>
                        <a:t>1.16.18.</a:t>
                      </a:r>
                      <a:endParaRPr lang="lt-LT" sz="2000"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0" marB="0">
                    <a:noFill/>
                  </a:tcPr>
                </a:tc>
                <a:tc>
                  <a:txBody>
                    <a:bodyPr/>
                    <a:lstStyle/>
                    <a:p>
                      <a:pPr>
                        <a:lnSpc>
                          <a:spcPct val="107000"/>
                        </a:lnSpc>
                        <a:spcAft>
                          <a:spcPts val="800"/>
                        </a:spcAft>
                        <a:buNone/>
                      </a:pPr>
                      <a:r>
                        <a:rPr lang="lt-LT" sz="2000" dirty="0">
                          <a:solidFill>
                            <a:schemeClr val="tx1"/>
                          </a:solidFill>
                          <a:effectLst/>
                          <a:latin typeface="+mj-lt"/>
                        </a:rPr>
                        <a:t>MIGRIS plėtra pagal trečiųjų šalių piliečių tikrinimo reikalavimus</a:t>
                      </a:r>
                      <a:endParaRPr lang="lt-LT" sz="2000"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0" marB="0">
                    <a:noFill/>
                  </a:tcPr>
                </a:tc>
                <a:tc>
                  <a:txBody>
                    <a:bodyPr/>
                    <a:lstStyle/>
                    <a:p>
                      <a:pPr algn="ctr">
                        <a:lnSpc>
                          <a:spcPct val="107000"/>
                        </a:lnSpc>
                        <a:spcAft>
                          <a:spcPts val="800"/>
                        </a:spcAft>
                        <a:buNone/>
                      </a:pPr>
                      <a:r>
                        <a:rPr lang="lt-LT" sz="2000">
                          <a:solidFill>
                            <a:schemeClr val="tx1"/>
                          </a:solidFill>
                          <a:effectLst/>
                          <a:latin typeface="+mj-lt"/>
                        </a:rPr>
                        <a:t>2026 m. </a:t>
                      </a:r>
                    </a:p>
                    <a:p>
                      <a:pPr algn="ctr">
                        <a:lnSpc>
                          <a:spcPct val="107000"/>
                        </a:lnSpc>
                        <a:spcAft>
                          <a:spcPts val="800"/>
                        </a:spcAft>
                        <a:buNone/>
                      </a:pPr>
                      <a:r>
                        <a:rPr lang="lt-LT" sz="2000">
                          <a:solidFill>
                            <a:schemeClr val="tx1"/>
                          </a:solidFill>
                          <a:effectLst/>
                          <a:latin typeface="+mj-lt"/>
                        </a:rPr>
                        <a:t>I ketv.</a:t>
                      </a:r>
                      <a:endParaRPr lang="lt-LT" sz="2000">
                        <a:solidFill>
                          <a:schemeClr val="tx1"/>
                        </a:solidFill>
                        <a:effectLst/>
                        <a:latin typeface="+mj-lt"/>
                        <a:ea typeface="Calibri" panose="020F0502020204030204" pitchFamily="34" charset="0"/>
                        <a:cs typeface="Times New Roman" panose="02020603050405020304" pitchFamily="18" charset="0"/>
                      </a:endParaRPr>
                    </a:p>
                  </a:txBody>
                  <a:tcPr marL="68580" marR="68580" marT="0" marB="0">
                    <a:noFill/>
                  </a:tcPr>
                </a:tc>
                <a:tc>
                  <a:txBody>
                    <a:bodyPr/>
                    <a:lstStyle/>
                    <a:p>
                      <a:pPr algn="ctr">
                        <a:lnSpc>
                          <a:spcPct val="107000"/>
                        </a:lnSpc>
                        <a:spcAft>
                          <a:spcPts val="800"/>
                        </a:spcAft>
                        <a:buNone/>
                      </a:pPr>
                      <a:r>
                        <a:rPr lang="en-US" sz="2000" b="0" dirty="0">
                          <a:solidFill>
                            <a:srgbClr val="00B050"/>
                          </a:solidFill>
                          <a:effectLst/>
                          <a:latin typeface="+mj-lt"/>
                        </a:rPr>
                        <a:t>+</a:t>
                      </a:r>
                      <a:r>
                        <a:rPr lang="lt-LT" sz="2000" b="0" dirty="0">
                          <a:solidFill>
                            <a:srgbClr val="00B050"/>
                          </a:solidFill>
                          <a:effectLst/>
                          <a:latin typeface="+mj-lt"/>
                        </a:rPr>
                        <a:t>450000,00</a:t>
                      </a:r>
                      <a:endParaRPr lang="lt-LT" sz="2000" b="0" dirty="0">
                        <a:solidFill>
                          <a:srgbClr val="00B050"/>
                        </a:solidFill>
                        <a:effectLst/>
                        <a:latin typeface="+mj-lt"/>
                        <a:ea typeface="Calibri" panose="020F0502020204030204" pitchFamily="34" charset="0"/>
                        <a:cs typeface="Times New Roman" panose="02020603050405020304" pitchFamily="18" charset="0"/>
                      </a:endParaRPr>
                    </a:p>
                  </a:txBody>
                  <a:tcPr marL="68580" marR="68580" marT="0" marB="0">
                    <a:noFill/>
                  </a:tcPr>
                </a:tc>
                <a:tc>
                  <a:txBody>
                    <a:bodyPr/>
                    <a:lstStyle/>
                    <a:p>
                      <a:pPr algn="r">
                        <a:lnSpc>
                          <a:spcPct val="107000"/>
                        </a:lnSpc>
                        <a:spcAft>
                          <a:spcPts val="800"/>
                        </a:spcAft>
                        <a:buNone/>
                      </a:pPr>
                      <a:r>
                        <a:rPr lang="lt-LT" sz="2000" b="1" dirty="0">
                          <a:solidFill>
                            <a:schemeClr val="tx1"/>
                          </a:solidFill>
                          <a:effectLst/>
                          <a:latin typeface="+mj-lt"/>
                        </a:rPr>
                        <a:t>450 000,00</a:t>
                      </a:r>
                      <a:endParaRPr lang="lt-LT" sz="2000" b="1"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0" marB="0">
                    <a:noFill/>
                  </a:tcPr>
                </a:tc>
                <a:tc>
                  <a:txBody>
                    <a:bodyPr/>
                    <a:lstStyle/>
                    <a:p>
                      <a:pPr algn="r">
                        <a:lnSpc>
                          <a:spcPct val="107000"/>
                        </a:lnSpc>
                        <a:spcAft>
                          <a:spcPts val="800"/>
                        </a:spcAft>
                        <a:buNone/>
                      </a:pPr>
                      <a:r>
                        <a:rPr lang="lt-LT" sz="2000" b="1" dirty="0">
                          <a:solidFill>
                            <a:schemeClr val="tx1"/>
                          </a:solidFill>
                          <a:effectLst/>
                          <a:latin typeface="+mj-lt"/>
                        </a:rPr>
                        <a:t>50 000,00</a:t>
                      </a:r>
                      <a:endParaRPr lang="lt-LT" sz="2000" b="1"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0" marB="0">
                    <a:noFill/>
                  </a:tcPr>
                </a:tc>
                <a:tc>
                  <a:txBody>
                    <a:bodyPr/>
                    <a:lstStyle/>
                    <a:p>
                      <a:pPr algn="r">
                        <a:lnSpc>
                          <a:spcPct val="107000"/>
                        </a:lnSpc>
                        <a:spcAft>
                          <a:spcPts val="800"/>
                        </a:spcAft>
                        <a:buNone/>
                      </a:pPr>
                      <a:r>
                        <a:rPr lang="lt-LT" sz="2000" b="1" dirty="0">
                          <a:solidFill>
                            <a:schemeClr val="tx1"/>
                          </a:solidFill>
                          <a:effectLst/>
                          <a:latin typeface="+mj-lt"/>
                        </a:rPr>
                        <a:t>500 000,00</a:t>
                      </a:r>
                      <a:endParaRPr lang="lt-LT" sz="2000" b="1"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0" marB="0">
                    <a:noFill/>
                  </a:tcPr>
                </a:tc>
                <a:extLst>
                  <a:ext uri="{0D108BD9-81ED-4DB2-BD59-A6C34878D82A}">
                    <a16:rowId xmlns:a16="http://schemas.microsoft.com/office/drawing/2014/main" val="2844515992"/>
                  </a:ext>
                </a:extLst>
              </a:tr>
            </a:tbl>
          </a:graphicData>
        </a:graphic>
      </p:graphicFrame>
      <p:graphicFrame>
        <p:nvGraphicFramePr>
          <p:cNvPr id="4" name="Table 3">
            <a:extLst>
              <a:ext uri="{FF2B5EF4-FFF2-40B4-BE49-F238E27FC236}">
                <a16:creationId xmlns:a16="http://schemas.microsoft.com/office/drawing/2014/main" id="{CA51BB76-571F-B395-D33F-08913EB435F2}"/>
              </a:ext>
            </a:extLst>
          </p:cNvPr>
          <p:cNvGraphicFramePr>
            <a:graphicFrameLocks noGrp="1"/>
          </p:cNvGraphicFramePr>
          <p:nvPr>
            <p:extLst>
              <p:ext uri="{D42A27DB-BD31-4B8C-83A1-F6EECF244321}">
                <p14:modId xmlns:p14="http://schemas.microsoft.com/office/powerpoint/2010/main" val="1913848245"/>
              </p:ext>
            </p:extLst>
          </p:nvPr>
        </p:nvGraphicFramePr>
        <p:xfrm>
          <a:off x="162048" y="3681913"/>
          <a:ext cx="12029952" cy="2987421"/>
        </p:xfrm>
        <a:graphic>
          <a:graphicData uri="http://schemas.openxmlformats.org/drawingml/2006/table">
            <a:tbl>
              <a:tblPr firstRow="1" firstCol="1" bandRow="1">
                <a:tableStyleId>{5C22544A-7EE6-4342-B048-85BDC9FD1C3A}</a:tableStyleId>
              </a:tblPr>
              <a:tblGrid>
                <a:gridCol w="1082832">
                  <a:extLst>
                    <a:ext uri="{9D8B030D-6E8A-4147-A177-3AD203B41FA5}">
                      <a16:colId xmlns:a16="http://schemas.microsoft.com/office/drawing/2014/main" val="2996376071"/>
                    </a:ext>
                  </a:extLst>
                </a:gridCol>
                <a:gridCol w="2946540">
                  <a:extLst>
                    <a:ext uri="{9D8B030D-6E8A-4147-A177-3AD203B41FA5}">
                      <a16:colId xmlns:a16="http://schemas.microsoft.com/office/drawing/2014/main" val="2864644331"/>
                    </a:ext>
                  </a:extLst>
                </a:gridCol>
                <a:gridCol w="1128619">
                  <a:extLst>
                    <a:ext uri="{9D8B030D-6E8A-4147-A177-3AD203B41FA5}">
                      <a16:colId xmlns:a16="http://schemas.microsoft.com/office/drawing/2014/main" val="2376478846"/>
                    </a:ext>
                  </a:extLst>
                </a:gridCol>
                <a:gridCol w="1416963">
                  <a:extLst>
                    <a:ext uri="{9D8B030D-6E8A-4147-A177-3AD203B41FA5}">
                      <a16:colId xmlns:a16="http://schemas.microsoft.com/office/drawing/2014/main" val="1111618146"/>
                    </a:ext>
                  </a:extLst>
                </a:gridCol>
                <a:gridCol w="1697880">
                  <a:extLst>
                    <a:ext uri="{9D8B030D-6E8A-4147-A177-3AD203B41FA5}">
                      <a16:colId xmlns:a16="http://schemas.microsoft.com/office/drawing/2014/main" val="3951985177"/>
                    </a:ext>
                  </a:extLst>
                </a:gridCol>
                <a:gridCol w="1869896">
                  <a:extLst>
                    <a:ext uri="{9D8B030D-6E8A-4147-A177-3AD203B41FA5}">
                      <a16:colId xmlns:a16="http://schemas.microsoft.com/office/drawing/2014/main" val="876070796"/>
                    </a:ext>
                  </a:extLst>
                </a:gridCol>
                <a:gridCol w="1887222">
                  <a:extLst>
                    <a:ext uri="{9D8B030D-6E8A-4147-A177-3AD203B41FA5}">
                      <a16:colId xmlns:a16="http://schemas.microsoft.com/office/drawing/2014/main" val="1794245520"/>
                    </a:ext>
                  </a:extLst>
                </a:gridCol>
              </a:tblGrid>
              <a:tr h="580170">
                <a:tc>
                  <a:txBody>
                    <a:bodyPr/>
                    <a:lstStyle/>
                    <a:p>
                      <a:pPr algn="ctr">
                        <a:lnSpc>
                          <a:spcPct val="107000"/>
                        </a:lnSpc>
                        <a:spcAft>
                          <a:spcPts val="800"/>
                        </a:spcAft>
                        <a:buNone/>
                      </a:pPr>
                      <a:r>
                        <a:rPr lang="lt-LT" sz="2000" b="0" strike="sngStrike" dirty="0">
                          <a:solidFill>
                            <a:schemeClr val="tx1"/>
                          </a:solidFill>
                          <a:effectLst/>
                          <a:latin typeface="+mj-lt"/>
                          <a:ea typeface="Calibri" panose="020F0502020204030204" pitchFamily="34" charset="0"/>
                          <a:cs typeface="Times New Roman" panose="02020603050405020304" pitchFamily="18" charset="0"/>
                        </a:rPr>
                        <a:t>1.8.5</a:t>
                      </a:r>
                      <a:r>
                        <a:rPr lang="lt-LT" sz="2000" strike="sngStrike" dirty="0">
                          <a:solidFill>
                            <a:schemeClr val="tx1"/>
                          </a:solidFill>
                          <a:effectLst/>
                          <a:latin typeface="+mj-lt"/>
                          <a:ea typeface="Calibri" panose="020F0502020204030204" pitchFamily="34" charset="0"/>
                          <a:cs typeface="Times New Roman" panose="02020603050405020304" pitchFamily="18" charset="0"/>
                        </a:rPr>
                        <a:t>.</a:t>
                      </a:r>
                    </a:p>
                  </a:txBody>
                  <a:tcPr marL="68580" marR="68580" marT="0" marB="0">
                    <a:noFill/>
                  </a:tcPr>
                </a:tc>
                <a:tc>
                  <a:txBody>
                    <a:bodyPr/>
                    <a:lstStyle/>
                    <a:p>
                      <a:pPr>
                        <a:lnSpc>
                          <a:spcPct val="107000"/>
                        </a:lnSpc>
                        <a:spcAft>
                          <a:spcPts val="800"/>
                        </a:spcAft>
                        <a:buNone/>
                      </a:pPr>
                      <a:r>
                        <a:rPr lang="lt-LT" sz="2000" b="0" strike="sngStrike" kern="1200" dirty="0">
                          <a:solidFill>
                            <a:schemeClr val="tx1"/>
                          </a:solidFill>
                          <a:effectLst/>
                          <a:latin typeface="+mj-lt"/>
                          <a:ea typeface="Calibri" panose="020F0502020204030204" pitchFamily="34" charset="0"/>
                          <a:cs typeface="Times New Roman" panose="02020603050405020304" pitchFamily="18" charset="0"/>
                        </a:rPr>
                        <a:t>Europos kelionių informacijos ir </a:t>
                      </a:r>
                    </a:p>
                    <a:p>
                      <a:pPr>
                        <a:lnSpc>
                          <a:spcPct val="107000"/>
                        </a:lnSpc>
                        <a:spcAft>
                          <a:spcPts val="800"/>
                        </a:spcAft>
                        <a:buNone/>
                      </a:pPr>
                      <a:r>
                        <a:rPr lang="lt-LT" sz="2000" b="0" strike="sngStrike" kern="1200" dirty="0">
                          <a:solidFill>
                            <a:schemeClr val="tx1"/>
                          </a:solidFill>
                          <a:effectLst/>
                          <a:latin typeface="+mj-lt"/>
                          <a:ea typeface="Calibri" panose="020F0502020204030204" pitchFamily="34" charset="0"/>
                          <a:cs typeface="Times New Roman" panose="02020603050405020304" pitchFamily="18" charset="0"/>
                        </a:rPr>
                        <a:t>leidimų sistemos (ETIAS) veikimo </a:t>
                      </a:r>
                      <a:r>
                        <a:rPr lang="en-US" sz="2000" b="0" strike="sngStrike" kern="1200" dirty="0">
                          <a:solidFill>
                            <a:schemeClr val="tx1"/>
                          </a:solidFill>
                          <a:effectLst/>
                          <a:latin typeface="+mj-lt"/>
                          <a:ea typeface="Calibri" panose="020F0502020204030204" pitchFamily="34" charset="0"/>
                          <a:cs typeface="Times New Roman" panose="02020603050405020304" pitchFamily="18" charset="0"/>
                        </a:rPr>
                        <a:t>u</a:t>
                      </a:r>
                      <a:r>
                        <a:rPr lang="lt-LT" sz="2000" b="0" strike="sngStrike" kern="1200" dirty="0" err="1">
                          <a:solidFill>
                            <a:schemeClr val="tx1"/>
                          </a:solidFill>
                          <a:effectLst/>
                          <a:latin typeface="+mj-lt"/>
                          <a:ea typeface="Calibri" panose="020F0502020204030204" pitchFamily="34" charset="0"/>
                          <a:cs typeface="Times New Roman" panose="02020603050405020304" pitchFamily="18" charset="0"/>
                        </a:rPr>
                        <a:t>žtikrinimas</a:t>
                      </a:r>
                      <a:endParaRPr lang="en-US" sz="2000" b="0" strike="sngStrike" kern="1200" dirty="0">
                        <a:solidFill>
                          <a:schemeClr val="tx1"/>
                        </a:solidFill>
                        <a:effectLst/>
                        <a:latin typeface="+mj-lt"/>
                        <a:ea typeface="Calibri" panose="020F0502020204030204" pitchFamily="34" charset="0"/>
                        <a:cs typeface="Times New Roman" panose="02020603050405020304" pitchFamily="18" charset="0"/>
                      </a:endParaRPr>
                    </a:p>
                    <a:p>
                      <a:pPr>
                        <a:lnSpc>
                          <a:spcPct val="107000"/>
                        </a:lnSpc>
                        <a:spcAft>
                          <a:spcPts val="800"/>
                        </a:spcAft>
                        <a:buNone/>
                      </a:pPr>
                      <a:endParaRPr lang="lt-LT" sz="2000" strike="sngStrike"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0" marB="0">
                    <a:noFill/>
                  </a:tcPr>
                </a:tc>
                <a:tc>
                  <a:txBody>
                    <a:bodyPr/>
                    <a:lstStyle/>
                    <a:p>
                      <a:pPr algn="ctr">
                        <a:lnSpc>
                          <a:spcPct val="107000"/>
                        </a:lnSpc>
                        <a:spcAft>
                          <a:spcPts val="800"/>
                        </a:spcAft>
                        <a:buNone/>
                      </a:pPr>
                      <a:r>
                        <a:rPr lang="lt-LT" sz="2000" b="0" strike="sngStrike" dirty="0">
                          <a:solidFill>
                            <a:schemeClr val="tx1"/>
                          </a:solidFill>
                          <a:effectLst/>
                          <a:latin typeface="+mj-lt"/>
                          <a:ea typeface="Calibri" panose="020F0502020204030204" pitchFamily="34" charset="0"/>
                          <a:cs typeface="Times New Roman" panose="02020603050405020304" pitchFamily="18" charset="0"/>
                        </a:rPr>
                        <a:t>2025 m. </a:t>
                      </a:r>
                      <a:endParaRPr lang="en-US" sz="2000" b="0" strike="sngStrike" dirty="0">
                        <a:solidFill>
                          <a:schemeClr val="tx1"/>
                        </a:solidFill>
                        <a:effectLst/>
                        <a:latin typeface="+mj-lt"/>
                        <a:ea typeface="Calibri" panose="020F0502020204030204" pitchFamily="34" charset="0"/>
                        <a:cs typeface="Times New Roman" panose="02020603050405020304" pitchFamily="18" charset="0"/>
                      </a:endParaRPr>
                    </a:p>
                    <a:p>
                      <a:pPr algn="ctr">
                        <a:lnSpc>
                          <a:spcPct val="107000"/>
                        </a:lnSpc>
                        <a:spcAft>
                          <a:spcPts val="800"/>
                        </a:spcAft>
                        <a:buNone/>
                      </a:pPr>
                      <a:r>
                        <a:rPr lang="lt-LT" sz="2000" b="0" strike="sngStrike" noProof="0" dirty="0">
                          <a:solidFill>
                            <a:schemeClr val="tx1"/>
                          </a:solidFill>
                          <a:effectLst/>
                          <a:latin typeface="+mj-lt"/>
                          <a:ea typeface="Calibri" panose="020F0502020204030204" pitchFamily="34" charset="0"/>
                          <a:cs typeface="Times New Roman" panose="02020603050405020304" pitchFamily="18" charset="0"/>
                        </a:rPr>
                        <a:t>IV </a:t>
                      </a:r>
                      <a:r>
                        <a:rPr lang="lt-LT" sz="2000" b="0" strike="sngStrike" noProof="0" dirty="0" err="1">
                          <a:solidFill>
                            <a:schemeClr val="tx1"/>
                          </a:solidFill>
                          <a:effectLst/>
                          <a:latin typeface="+mj-lt"/>
                          <a:ea typeface="Calibri" panose="020F0502020204030204" pitchFamily="34" charset="0"/>
                          <a:cs typeface="Times New Roman" panose="02020603050405020304" pitchFamily="18" charset="0"/>
                        </a:rPr>
                        <a:t>ketv</a:t>
                      </a:r>
                      <a:r>
                        <a:rPr lang="lt-LT" sz="2000" b="0" strike="sngStrike" noProof="0" dirty="0">
                          <a:solidFill>
                            <a:schemeClr val="tx1"/>
                          </a:solidFill>
                          <a:effectLst/>
                          <a:latin typeface="+mj-lt"/>
                          <a:ea typeface="Calibri" panose="020F0502020204030204" pitchFamily="34" charset="0"/>
                          <a:cs typeface="Times New Roman" panose="02020603050405020304" pitchFamily="18" charset="0"/>
                        </a:rPr>
                        <a:t>.</a:t>
                      </a:r>
                    </a:p>
                  </a:txBody>
                  <a:tcPr marL="68580" marR="68580" marT="0" marB="0">
                    <a:noFill/>
                  </a:tcPr>
                </a:tc>
                <a:tc>
                  <a:txBody>
                    <a:bodyPr/>
                    <a:lstStyle/>
                    <a:p>
                      <a:pPr algn="ctr">
                        <a:lnSpc>
                          <a:spcPct val="107000"/>
                        </a:lnSpc>
                        <a:spcAft>
                          <a:spcPts val="800"/>
                        </a:spcAft>
                        <a:buNone/>
                      </a:pPr>
                      <a:r>
                        <a:rPr lang="lt-LT" sz="2000" b="0" strike="sngStrike" dirty="0">
                          <a:solidFill>
                            <a:srgbClr val="FF0000"/>
                          </a:solidFill>
                          <a:effectLst/>
                          <a:latin typeface="+mj-lt"/>
                          <a:ea typeface="Calibri" panose="020F0502020204030204" pitchFamily="34" charset="0"/>
                          <a:cs typeface="Times New Roman" panose="02020603050405020304" pitchFamily="18" charset="0"/>
                        </a:rPr>
                        <a:t>-400 000,00</a:t>
                      </a:r>
                    </a:p>
                  </a:txBody>
                  <a:tcPr marL="68580" marR="68580" marT="0" marB="0">
                    <a:noFill/>
                  </a:tcPr>
                </a:tc>
                <a:tc>
                  <a:txBody>
                    <a:bodyPr/>
                    <a:lstStyle/>
                    <a:p>
                      <a:pPr algn="r">
                        <a:lnSpc>
                          <a:spcPct val="107000"/>
                        </a:lnSpc>
                        <a:spcAft>
                          <a:spcPts val="800"/>
                        </a:spcAft>
                        <a:buNone/>
                      </a:pPr>
                      <a:r>
                        <a:rPr lang="lt-LT" sz="2000" b="0" strike="sngStrike" dirty="0">
                          <a:solidFill>
                            <a:schemeClr val="tx1"/>
                          </a:solidFill>
                          <a:effectLst/>
                          <a:latin typeface="+mj-lt"/>
                          <a:ea typeface="Calibri" panose="020F0502020204030204" pitchFamily="34" charset="0"/>
                          <a:cs typeface="Times New Roman" panose="02020603050405020304" pitchFamily="18" charset="0"/>
                        </a:rPr>
                        <a:t>400 000,00</a:t>
                      </a:r>
                    </a:p>
                  </a:txBody>
                  <a:tcPr marL="68580" marR="68580" marT="0" marB="0">
                    <a:noFill/>
                  </a:tcPr>
                </a:tc>
                <a:tc>
                  <a:txBody>
                    <a:bodyPr/>
                    <a:lstStyle/>
                    <a:p>
                      <a:pPr algn="r">
                        <a:lnSpc>
                          <a:spcPct val="107000"/>
                        </a:lnSpc>
                        <a:spcAft>
                          <a:spcPts val="800"/>
                        </a:spcAft>
                        <a:buNone/>
                      </a:pPr>
                      <a:r>
                        <a:rPr lang="lt-LT" sz="2000" b="0" strike="sngStrike" dirty="0">
                          <a:solidFill>
                            <a:schemeClr val="tx1"/>
                          </a:solidFill>
                          <a:effectLst/>
                          <a:latin typeface="+mj-lt"/>
                          <a:ea typeface="Calibri" panose="020F0502020204030204" pitchFamily="34" charset="0"/>
                          <a:cs typeface="Times New Roman" panose="02020603050405020304" pitchFamily="18" charset="0"/>
                        </a:rPr>
                        <a:t>133 333,33 </a:t>
                      </a:r>
                    </a:p>
                  </a:txBody>
                  <a:tcPr marL="68580" marR="68580" marT="0" marB="0">
                    <a:noFill/>
                  </a:tcPr>
                </a:tc>
                <a:tc>
                  <a:txBody>
                    <a:bodyPr/>
                    <a:lstStyle/>
                    <a:p>
                      <a:pPr algn="r">
                        <a:lnSpc>
                          <a:spcPct val="107000"/>
                        </a:lnSpc>
                        <a:spcAft>
                          <a:spcPts val="800"/>
                        </a:spcAft>
                        <a:buNone/>
                      </a:pPr>
                      <a:r>
                        <a:rPr lang="lt-LT" sz="2000" b="0" strike="sngStrike" dirty="0">
                          <a:solidFill>
                            <a:schemeClr val="tx1"/>
                          </a:solidFill>
                          <a:effectLst/>
                          <a:latin typeface="+mj-lt"/>
                          <a:ea typeface="Calibri" panose="020F0502020204030204" pitchFamily="34" charset="0"/>
                          <a:cs typeface="Times New Roman" panose="02020603050405020304" pitchFamily="18" charset="0"/>
                        </a:rPr>
                        <a:t>533 333,33 </a:t>
                      </a:r>
                    </a:p>
                  </a:txBody>
                  <a:tcPr marL="68580" marR="68580" marT="0" marB="0">
                    <a:noFill/>
                  </a:tcPr>
                </a:tc>
                <a:extLst>
                  <a:ext uri="{0D108BD9-81ED-4DB2-BD59-A6C34878D82A}">
                    <a16:rowId xmlns:a16="http://schemas.microsoft.com/office/drawing/2014/main" val="513476605"/>
                  </a:ext>
                </a:extLst>
              </a:tr>
              <a:tr h="428625">
                <a:tc>
                  <a:txBody>
                    <a:bodyPr/>
                    <a:lstStyle/>
                    <a:p>
                      <a:pPr algn="r">
                        <a:lnSpc>
                          <a:spcPct val="107000"/>
                        </a:lnSpc>
                        <a:spcAft>
                          <a:spcPts val="800"/>
                        </a:spcAft>
                        <a:buNone/>
                      </a:pPr>
                      <a:r>
                        <a:rPr lang="lt-LT" sz="2000" dirty="0">
                          <a:solidFill>
                            <a:schemeClr val="tx1"/>
                          </a:solidFill>
                          <a:effectLst/>
                          <a:latin typeface="+mj-lt"/>
                        </a:rPr>
                        <a:t>1.17.</a:t>
                      </a:r>
                      <a:endParaRPr lang="lt-LT" sz="2000"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0" marB="0">
                    <a:noFill/>
                  </a:tcPr>
                </a:tc>
                <a:tc gridSpan="6">
                  <a:txBody>
                    <a:bodyPr/>
                    <a:lstStyle/>
                    <a:p>
                      <a:pPr>
                        <a:lnSpc>
                          <a:spcPct val="107000"/>
                        </a:lnSpc>
                        <a:spcAft>
                          <a:spcPts val="800"/>
                        </a:spcAft>
                        <a:buNone/>
                      </a:pPr>
                      <a:r>
                        <a:rPr lang="pt-BR" sz="2000" b="1" dirty="0">
                          <a:solidFill>
                            <a:schemeClr val="tx1"/>
                          </a:solidFill>
                          <a:effectLst/>
                          <a:latin typeface="+mj-lt"/>
                          <a:ea typeface="Calibri" panose="020F0502020204030204" pitchFamily="34" charset="0"/>
                          <a:cs typeface="Times New Roman" panose="02020603050405020304" pitchFamily="18" charset="0"/>
                        </a:rPr>
                        <a:t>VEIKSMAS: ETIAS reglamento 85 str. įgyvendinimas</a:t>
                      </a:r>
                      <a:endParaRPr lang="lt-LT" sz="2000" b="1"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0" marB="0">
                    <a:noFill/>
                  </a:tcPr>
                </a:tc>
                <a:tc hMerge="1">
                  <a:txBody>
                    <a:bodyPr/>
                    <a:lstStyle/>
                    <a:p>
                      <a:pPr algn="ctr">
                        <a:lnSpc>
                          <a:spcPct val="107000"/>
                        </a:lnSpc>
                        <a:spcAft>
                          <a:spcPts val="800"/>
                        </a:spcAft>
                        <a:buNone/>
                      </a:pPr>
                      <a:endParaRPr lang="lt-LT" sz="1600"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0" marB="0" anchor="ctr">
                    <a:noFill/>
                  </a:tcPr>
                </a:tc>
                <a:tc hMerge="1">
                  <a:txBody>
                    <a:bodyPr/>
                    <a:lstStyle/>
                    <a:p>
                      <a:pPr algn="ctr">
                        <a:lnSpc>
                          <a:spcPct val="107000"/>
                        </a:lnSpc>
                        <a:spcAft>
                          <a:spcPts val="800"/>
                        </a:spcAft>
                        <a:buNone/>
                      </a:pPr>
                      <a:endParaRPr lang="lt-LT" sz="1600"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0" marB="0" anchor="ctr">
                    <a:noFill/>
                  </a:tcPr>
                </a:tc>
                <a:tc hMerge="1">
                  <a:txBody>
                    <a:bodyPr/>
                    <a:lstStyle/>
                    <a:p>
                      <a:pPr algn="r">
                        <a:lnSpc>
                          <a:spcPct val="107000"/>
                        </a:lnSpc>
                        <a:spcAft>
                          <a:spcPts val="800"/>
                        </a:spcAft>
                        <a:buNone/>
                      </a:pPr>
                      <a:endParaRPr lang="lt-LT" sz="1600"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0" marB="0" anchor="ctr">
                    <a:noFill/>
                  </a:tcPr>
                </a:tc>
                <a:tc hMerge="1">
                  <a:txBody>
                    <a:bodyPr/>
                    <a:lstStyle/>
                    <a:p>
                      <a:pPr algn="r">
                        <a:lnSpc>
                          <a:spcPct val="107000"/>
                        </a:lnSpc>
                        <a:spcAft>
                          <a:spcPts val="800"/>
                        </a:spcAft>
                        <a:buNone/>
                      </a:pPr>
                      <a:endParaRPr lang="lt-LT" sz="1600" b="1"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0" marB="0" anchor="ctr">
                    <a:noFill/>
                  </a:tcPr>
                </a:tc>
                <a:tc hMerge="1">
                  <a:txBody>
                    <a:bodyPr/>
                    <a:lstStyle/>
                    <a:p>
                      <a:pPr algn="r">
                        <a:lnSpc>
                          <a:spcPct val="107000"/>
                        </a:lnSpc>
                        <a:spcAft>
                          <a:spcPts val="800"/>
                        </a:spcAft>
                        <a:buNone/>
                      </a:pPr>
                      <a:endParaRPr lang="lt-LT" sz="1600" b="1"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0" marB="0" anchor="ctr">
                    <a:noFill/>
                  </a:tcPr>
                </a:tc>
                <a:extLst>
                  <a:ext uri="{0D108BD9-81ED-4DB2-BD59-A6C34878D82A}">
                    <a16:rowId xmlns:a16="http://schemas.microsoft.com/office/drawing/2014/main" val="945243643"/>
                  </a:ext>
                </a:extLst>
              </a:tr>
              <a:tr h="381000">
                <a:tc>
                  <a:txBody>
                    <a:bodyPr/>
                    <a:lstStyle/>
                    <a:p>
                      <a:pPr algn="r">
                        <a:lnSpc>
                          <a:spcPct val="107000"/>
                        </a:lnSpc>
                        <a:spcAft>
                          <a:spcPts val="800"/>
                        </a:spcAft>
                        <a:buNone/>
                      </a:pPr>
                      <a:r>
                        <a:rPr lang="lt-LT" sz="2000" dirty="0">
                          <a:solidFill>
                            <a:schemeClr val="tx1"/>
                          </a:solidFill>
                          <a:effectLst/>
                          <a:latin typeface="+mj-lt"/>
                        </a:rPr>
                        <a:t>1.17.1.</a:t>
                      </a:r>
                      <a:endParaRPr lang="lt-LT" sz="2000"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0" marB="0">
                    <a:noFill/>
                  </a:tcPr>
                </a:tc>
                <a:tc>
                  <a:txBody>
                    <a:bodyPr/>
                    <a:lstStyle/>
                    <a:p>
                      <a:pPr>
                        <a:lnSpc>
                          <a:spcPct val="107000"/>
                        </a:lnSpc>
                        <a:spcAft>
                          <a:spcPts val="800"/>
                        </a:spcAft>
                        <a:buNone/>
                      </a:pPr>
                      <a:r>
                        <a:rPr lang="lt-LT" sz="2000" dirty="0">
                          <a:solidFill>
                            <a:schemeClr val="tx1"/>
                          </a:solidFill>
                          <a:effectLst/>
                          <a:latin typeface="+mj-lt"/>
                        </a:rPr>
                        <a:t>ETIAS veikimo užtikrinimas </a:t>
                      </a:r>
                      <a:endParaRPr lang="lt-LT" sz="2000"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0" marB="0">
                    <a:noFill/>
                  </a:tcPr>
                </a:tc>
                <a:tc>
                  <a:txBody>
                    <a:bodyPr/>
                    <a:lstStyle/>
                    <a:p>
                      <a:pPr algn="ctr">
                        <a:lnSpc>
                          <a:spcPct val="107000"/>
                        </a:lnSpc>
                        <a:spcAft>
                          <a:spcPts val="800"/>
                        </a:spcAft>
                        <a:buNone/>
                      </a:pPr>
                      <a:r>
                        <a:rPr lang="lt-LT" sz="2000" dirty="0">
                          <a:solidFill>
                            <a:schemeClr val="tx1"/>
                          </a:solidFill>
                          <a:effectLst/>
                          <a:latin typeface="+mj-lt"/>
                        </a:rPr>
                        <a:t>2026 m. </a:t>
                      </a:r>
                    </a:p>
                    <a:p>
                      <a:pPr algn="ctr">
                        <a:lnSpc>
                          <a:spcPct val="107000"/>
                        </a:lnSpc>
                        <a:spcAft>
                          <a:spcPts val="800"/>
                        </a:spcAft>
                        <a:buNone/>
                      </a:pPr>
                      <a:r>
                        <a:rPr lang="lt-LT" sz="2000" noProof="0" dirty="0">
                          <a:solidFill>
                            <a:schemeClr val="tx1"/>
                          </a:solidFill>
                          <a:effectLst/>
                          <a:latin typeface="+mj-lt"/>
                        </a:rPr>
                        <a:t>II </a:t>
                      </a:r>
                      <a:r>
                        <a:rPr lang="lt-LT" sz="2000" noProof="0" dirty="0" err="1">
                          <a:solidFill>
                            <a:schemeClr val="tx1"/>
                          </a:solidFill>
                          <a:effectLst/>
                          <a:latin typeface="+mj-lt"/>
                        </a:rPr>
                        <a:t>ketv</a:t>
                      </a:r>
                      <a:r>
                        <a:rPr lang="lt-LT" sz="2000" noProof="0" dirty="0">
                          <a:solidFill>
                            <a:schemeClr val="tx1"/>
                          </a:solidFill>
                          <a:effectLst/>
                          <a:latin typeface="+mj-lt"/>
                        </a:rPr>
                        <a:t>.</a:t>
                      </a:r>
                      <a:endParaRPr lang="lt-LT" sz="2000" noProof="0"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0" marB="0">
                    <a:noFill/>
                  </a:tcPr>
                </a:tc>
                <a:tc>
                  <a:txBody>
                    <a:bodyPr/>
                    <a:lstStyle/>
                    <a:p>
                      <a:pPr algn="ctr">
                        <a:lnSpc>
                          <a:spcPct val="107000"/>
                        </a:lnSpc>
                        <a:spcAft>
                          <a:spcPts val="800"/>
                        </a:spcAft>
                        <a:buNone/>
                      </a:pPr>
                      <a:r>
                        <a:rPr lang="en-US" sz="2000" b="0" dirty="0">
                          <a:solidFill>
                            <a:srgbClr val="00B050"/>
                          </a:solidFill>
                          <a:effectLst/>
                          <a:latin typeface="+mj-lt"/>
                        </a:rPr>
                        <a:t>+</a:t>
                      </a:r>
                      <a:r>
                        <a:rPr lang="lt-LT" sz="2000" b="0" dirty="0">
                          <a:solidFill>
                            <a:srgbClr val="00B050"/>
                          </a:solidFill>
                          <a:effectLst/>
                          <a:latin typeface="+mj-lt"/>
                        </a:rPr>
                        <a:t>400 000,00</a:t>
                      </a:r>
                      <a:endParaRPr lang="lt-LT" sz="2000" b="0" dirty="0">
                        <a:solidFill>
                          <a:srgbClr val="00B050"/>
                        </a:solidFill>
                        <a:effectLst/>
                        <a:latin typeface="+mj-lt"/>
                        <a:ea typeface="Calibri" panose="020F0502020204030204" pitchFamily="34" charset="0"/>
                        <a:cs typeface="Times New Roman" panose="02020603050405020304" pitchFamily="18" charset="0"/>
                      </a:endParaRPr>
                    </a:p>
                  </a:txBody>
                  <a:tcPr marL="68580" marR="68580" marT="0" marB="0">
                    <a:noFill/>
                  </a:tcPr>
                </a:tc>
                <a:tc>
                  <a:txBody>
                    <a:bodyPr/>
                    <a:lstStyle/>
                    <a:p>
                      <a:pPr algn="r">
                        <a:lnSpc>
                          <a:spcPct val="107000"/>
                        </a:lnSpc>
                        <a:spcAft>
                          <a:spcPts val="800"/>
                        </a:spcAft>
                        <a:buNone/>
                      </a:pPr>
                      <a:r>
                        <a:rPr lang="lt-LT" sz="2000" b="1" dirty="0">
                          <a:solidFill>
                            <a:schemeClr val="tx1"/>
                          </a:solidFill>
                          <a:effectLst/>
                          <a:latin typeface="+mj-lt"/>
                        </a:rPr>
                        <a:t>400 000,00</a:t>
                      </a:r>
                      <a:endParaRPr lang="lt-LT" sz="2000" b="1"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0" marB="0">
                    <a:noFill/>
                  </a:tcPr>
                </a:tc>
                <a:tc>
                  <a:txBody>
                    <a:bodyPr/>
                    <a:lstStyle/>
                    <a:p>
                      <a:pPr algn="r">
                        <a:lnSpc>
                          <a:spcPct val="107000"/>
                        </a:lnSpc>
                        <a:spcAft>
                          <a:spcPts val="800"/>
                        </a:spcAft>
                        <a:buNone/>
                      </a:pPr>
                      <a:r>
                        <a:rPr lang="lt-LT" sz="2000" b="1" dirty="0">
                          <a:solidFill>
                            <a:schemeClr val="tx1"/>
                          </a:solidFill>
                          <a:effectLst/>
                          <a:latin typeface="+mj-lt"/>
                        </a:rPr>
                        <a:t>133 333,33</a:t>
                      </a:r>
                      <a:endParaRPr lang="lt-LT" sz="2000" b="1"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0" marB="0">
                    <a:noFill/>
                  </a:tcPr>
                </a:tc>
                <a:tc>
                  <a:txBody>
                    <a:bodyPr/>
                    <a:lstStyle/>
                    <a:p>
                      <a:pPr algn="r">
                        <a:lnSpc>
                          <a:spcPct val="107000"/>
                        </a:lnSpc>
                        <a:spcAft>
                          <a:spcPts val="800"/>
                        </a:spcAft>
                        <a:buNone/>
                      </a:pPr>
                      <a:r>
                        <a:rPr lang="lt-LT" sz="2000" b="1" dirty="0">
                          <a:solidFill>
                            <a:schemeClr val="tx1"/>
                          </a:solidFill>
                          <a:effectLst/>
                          <a:latin typeface="+mj-lt"/>
                        </a:rPr>
                        <a:t>533 333,33</a:t>
                      </a:r>
                      <a:endParaRPr lang="lt-LT" sz="2000" b="1"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0" marB="0">
                    <a:noFill/>
                  </a:tcPr>
                </a:tc>
                <a:extLst>
                  <a:ext uri="{0D108BD9-81ED-4DB2-BD59-A6C34878D82A}">
                    <a16:rowId xmlns:a16="http://schemas.microsoft.com/office/drawing/2014/main" val="2844515992"/>
                  </a:ext>
                </a:extLst>
              </a:tr>
            </a:tbl>
          </a:graphicData>
        </a:graphic>
      </p:graphicFrame>
    </p:spTree>
    <p:extLst>
      <p:ext uri="{BB962C8B-B14F-4D97-AF65-F5344CB8AC3E}">
        <p14:creationId xmlns:p14="http://schemas.microsoft.com/office/powerpoint/2010/main" val="37745184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3B13A0-F4AD-496A-9DBC-C9D4290E338E}"/>
            </a:ext>
          </a:extLst>
        </p:cNvPr>
        <p:cNvGrpSpPr/>
        <p:nvPr/>
      </p:nvGrpSpPr>
      <p:grpSpPr>
        <a:xfrm>
          <a:off x="0" y="0"/>
          <a:ext cx="0" cy="0"/>
          <a:chOff x="0" y="0"/>
          <a:chExt cx="0" cy="0"/>
        </a:xfrm>
      </p:grpSpPr>
      <p:pic>
        <p:nvPicPr>
          <p:cNvPr id="2" name="Picture 1" descr="A blue and white background">
            <a:extLst>
              <a:ext uri="{FF2B5EF4-FFF2-40B4-BE49-F238E27FC236}">
                <a16:creationId xmlns:a16="http://schemas.microsoft.com/office/drawing/2014/main" id="{036CA1DA-E80E-A122-033E-7B20C1D929E2}"/>
              </a:ext>
            </a:extLst>
          </p:cNvPr>
          <p:cNvPicPr>
            <a:picLocks noChangeAspect="1"/>
          </p:cNvPicPr>
          <p:nvPr/>
        </p:nvPicPr>
        <p:blipFill rotWithShape="1">
          <a:blip r:embed="rId3">
            <a:extLst>
              <a:ext uri="{28A0092B-C50C-407E-A947-70E740481C1C}">
                <a14:useLocalDpi xmlns:a14="http://schemas.microsoft.com/office/drawing/2010/main" val="0"/>
              </a:ext>
            </a:extLst>
          </a:blip>
          <a:srcRect b="88889"/>
          <a:stretch/>
        </p:blipFill>
        <p:spPr>
          <a:xfrm>
            <a:off x="0" y="-36574"/>
            <a:ext cx="12192000" cy="519286"/>
          </a:xfrm>
          <a:prstGeom prst="rect">
            <a:avLst/>
          </a:prstGeom>
        </p:spPr>
      </p:pic>
      <p:sp>
        <p:nvSpPr>
          <p:cNvPr id="62" name="TextBox 61">
            <a:extLst>
              <a:ext uri="{FF2B5EF4-FFF2-40B4-BE49-F238E27FC236}">
                <a16:creationId xmlns:a16="http://schemas.microsoft.com/office/drawing/2014/main" id="{63EC5D87-51ED-A403-D56E-8048FD0ECCE6}"/>
              </a:ext>
            </a:extLst>
          </p:cNvPr>
          <p:cNvSpPr txBox="1"/>
          <p:nvPr/>
        </p:nvSpPr>
        <p:spPr>
          <a:xfrm>
            <a:off x="0" y="-40509"/>
            <a:ext cx="12338649" cy="523220"/>
          </a:xfrm>
          <a:prstGeom prst="rect">
            <a:avLst/>
          </a:prstGeom>
          <a:noFill/>
        </p:spPr>
        <p:txBody>
          <a:bodyPr wrap="square" rtlCol="0">
            <a:spAutoFit/>
          </a:bodyPr>
          <a:lstStyle/>
          <a:p>
            <a:pPr algn="ctr"/>
            <a:r>
              <a:rPr lang="lt-LT" sz="2800" b="1" dirty="0">
                <a:solidFill>
                  <a:schemeClr val="bg1"/>
                </a:solidFill>
                <a:latin typeface="+mj-lt"/>
                <a:cs typeface="Calibri" panose="020F0502020204030204" pitchFamily="34" charset="0"/>
              </a:rPr>
              <a:t>SVVP 2021–2027 m. programos veiksmų įgyvendinimo plano keitimo pristatymas (4)</a:t>
            </a:r>
            <a:endParaRPr lang="lt-LT" sz="2800" b="1" dirty="0">
              <a:solidFill>
                <a:schemeClr val="bg1"/>
              </a:solidFill>
              <a:latin typeface="+mj-lt"/>
            </a:endParaRPr>
          </a:p>
        </p:txBody>
      </p:sp>
      <p:graphicFrame>
        <p:nvGraphicFramePr>
          <p:cNvPr id="8" name="Table 7">
            <a:extLst>
              <a:ext uri="{FF2B5EF4-FFF2-40B4-BE49-F238E27FC236}">
                <a16:creationId xmlns:a16="http://schemas.microsoft.com/office/drawing/2014/main" id="{95D36475-7D87-13B1-534F-667C6B5AC818}"/>
              </a:ext>
            </a:extLst>
          </p:cNvPr>
          <p:cNvGraphicFramePr>
            <a:graphicFrameLocks noGrp="1"/>
          </p:cNvGraphicFramePr>
          <p:nvPr>
            <p:extLst>
              <p:ext uri="{D42A27DB-BD31-4B8C-83A1-F6EECF244321}">
                <p14:modId xmlns:p14="http://schemas.microsoft.com/office/powerpoint/2010/main" val="4152997725"/>
              </p:ext>
            </p:extLst>
          </p:nvPr>
        </p:nvGraphicFramePr>
        <p:xfrm>
          <a:off x="311650" y="482711"/>
          <a:ext cx="11568700" cy="6297286"/>
        </p:xfrm>
        <a:graphic>
          <a:graphicData uri="http://schemas.openxmlformats.org/drawingml/2006/table">
            <a:tbl>
              <a:tblPr firstRow="1" firstCol="1" bandRow="1">
                <a:tableStyleId>{5C22544A-7EE6-4342-B048-85BDC9FD1C3A}</a:tableStyleId>
              </a:tblPr>
              <a:tblGrid>
                <a:gridCol w="750012">
                  <a:extLst>
                    <a:ext uri="{9D8B030D-6E8A-4147-A177-3AD203B41FA5}">
                      <a16:colId xmlns:a16="http://schemas.microsoft.com/office/drawing/2014/main" val="3200062864"/>
                    </a:ext>
                  </a:extLst>
                </a:gridCol>
                <a:gridCol w="3051425">
                  <a:extLst>
                    <a:ext uri="{9D8B030D-6E8A-4147-A177-3AD203B41FA5}">
                      <a16:colId xmlns:a16="http://schemas.microsoft.com/office/drawing/2014/main" val="748286124"/>
                    </a:ext>
                  </a:extLst>
                </a:gridCol>
                <a:gridCol w="1360851">
                  <a:extLst>
                    <a:ext uri="{9D8B030D-6E8A-4147-A177-3AD203B41FA5}">
                      <a16:colId xmlns:a16="http://schemas.microsoft.com/office/drawing/2014/main" val="4185981989"/>
                    </a:ext>
                  </a:extLst>
                </a:gridCol>
                <a:gridCol w="1666277">
                  <a:extLst>
                    <a:ext uri="{9D8B030D-6E8A-4147-A177-3AD203B41FA5}">
                      <a16:colId xmlns:a16="http://schemas.microsoft.com/office/drawing/2014/main" val="127876356"/>
                    </a:ext>
                  </a:extLst>
                </a:gridCol>
                <a:gridCol w="1833260">
                  <a:extLst>
                    <a:ext uri="{9D8B030D-6E8A-4147-A177-3AD203B41FA5}">
                      <a16:colId xmlns:a16="http://schemas.microsoft.com/office/drawing/2014/main" val="626287409"/>
                    </a:ext>
                  </a:extLst>
                </a:gridCol>
                <a:gridCol w="1072439">
                  <a:extLst>
                    <a:ext uri="{9D8B030D-6E8A-4147-A177-3AD203B41FA5}">
                      <a16:colId xmlns:a16="http://schemas.microsoft.com/office/drawing/2014/main" val="2566157392"/>
                    </a:ext>
                  </a:extLst>
                </a:gridCol>
                <a:gridCol w="1834436">
                  <a:extLst>
                    <a:ext uri="{9D8B030D-6E8A-4147-A177-3AD203B41FA5}">
                      <a16:colId xmlns:a16="http://schemas.microsoft.com/office/drawing/2014/main" val="1451107771"/>
                    </a:ext>
                  </a:extLst>
                </a:gridCol>
              </a:tblGrid>
              <a:tr h="320927">
                <a:tc>
                  <a:txBody>
                    <a:bodyPr/>
                    <a:lstStyle/>
                    <a:p>
                      <a:pPr algn="l">
                        <a:lnSpc>
                          <a:spcPct val="107000"/>
                        </a:lnSpc>
                        <a:buNone/>
                        <a:tabLst>
                          <a:tab pos="3166110" algn="ctr"/>
                          <a:tab pos="6332220" algn="r"/>
                        </a:tabLst>
                      </a:pPr>
                      <a:r>
                        <a:rPr lang="lt-LT" sz="2000" dirty="0">
                          <a:solidFill>
                            <a:schemeClr val="tx1"/>
                          </a:solidFill>
                          <a:effectLst/>
                          <a:latin typeface="+mj-lt"/>
                        </a:rPr>
                        <a:t>3.</a:t>
                      </a:r>
                      <a:endParaRPr lang="lt-LT" sz="2000" dirty="0">
                        <a:solidFill>
                          <a:schemeClr val="tx1"/>
                        </a:solidFill>
                        <a:effectLst/>
                        <a:latin typeface="+mj-lt"/>
                        <a:ea typeface="Calibri" panose="020F0502020204030204" pitchFamily="34" charset="0"/>
                        <a:cs typeface="Times New Roman" panose="02020603050405020304" pitchFamily="18" charset="0"/>
                      </a:endParaRPr>
                    </a:p>
                  </a:txBody>
                  <a:tcPr marL="36195" marR="36195" marT="0" marB="0">
                    <a:solidFill>
                      <a:schemeClr val="bg1"/>
                    </a:solidFill>
                  </a:tcPr>
                </a:tc>
                <a:tc gridSpan="6">
                  <a:txBody>
                    <a:bodyPr/>
                    <a:lstStyle/>
                    <a:p>
                      <a:pPr>
                        <a:lnSpc>
                          <a:spcPct val="107000"/>
                        </a:lnSpc>
                        <a:buNone/>
                        <a:tabLst>
                          <a:tab pos="3166110" algn="ctr"/>
                          <a:tab pos="6332220" algn="r"/>
                        </a:tabLst>
                      </a:pPr>
                      <a:r>
                        <a:rPr lang="lt-LT" sz="2000" dirty="0">
                          <a:solidFill>
                            <a:schemeClr val="tx1"/>
                          </a:solidFill>
                          <a:effectLst/>
                          <a:latin typeface="+mj-lt"/>
                        </a:rPr>
                        <a:t>KONKRETUS TIKSLAS: Speciali tranzito schema</a:t>
                      </a:r>
                      <a:endParaRPr lang="en-US" sz="2000" dirty="0">
                        <a:solidFill>
                          <a:schemeClr val="tx1"/>
                        </a:solidFill>
                        <a:effectLst/>
                        <a:latin typeface="+mj-lt"/>
                      </a:endParaRPr>
                    </a:p>
                    <a:p>
                      <a:pPr>
                        <a:lnSpc>
                          <a:spcPct val="107000"/>
                        </a:lnSpc>
                        <a:buNone/>
                        <a:tabLst>
                          <a:tab pos="3166110" algn="ctr"/>
                          <a:tab pos="6332220" algn="r"/>
                        </a:tabLst>
                      </a:pPr>
                      <a:endParaRPr lang="lt-LT" sz="2000" dirty="0">
                        <a:solidFill>
                          <a:schemeClr val="tx1"/>
                        </a:solidFill>
                        <a:effectLst/>
                        <a:latin typeface="+mj-lt"/>
                        <a:ea typeface="Calibri" panose="020F0502020204030204" pitchFamily="34" charset="0"/>
                        <a:cs typeface="Times New Roman" panose="02020603050405020304" pitchFamily="18" charset="0"/>
                      </a:endParaRPr>
                    </a:p>
                  </a:txBody>
                  <a:tcPr marL="36195" marR="36195" marT="0" marB="0">
                    <a:solidFill>
                      <a:schemeClr val="bg1"/>
                    </a:solidFill>
                  </a:tcPr>
                </a:tc>
                <a:tc hMerge="1">
                  <a:txBody>
                    <a:bodyPr/>
                    <a:lstStyle/>
                    <a:p>
                      <a:endParaRPr lang="lt-LT"/>
                    </a:p>
                  </a:txBody>
                  <a:tcPr/>
                </a:tc>
                <a:tc hMerge="1">
                  <a:txBody>
                    <a:bodyPr/>
                    <a:lstStyle/>
                    <a:p>
                      <a:endParaRPr lang="lt-LT"/>
                    </a:p>
                  </a:txBody>
                  <a:tcPr/>
                </a:tc>
                <a:tc hMerge="1">
                  <a:txBody>
                    <a:bodyPr/>
                    <a:lstStyle/>
                    <a:p>
                      <a:endParaRPr lang="lt-LT"/>
                    </a:p>
                  </a:txBody>
                  <a:tcPr/>
                </a:tc>
                <a:tc hMerge="1">
                  <a:txBody>
                    <a:bodyPr/>
                    <a:lstStyle/>
                    <a:p>
                      <a:endParaRPr lang="lt-LT"/>
                    </a:p>
                  </a:txBody>
                  <a:tcPr/>
                </a:tc>
                <a:tc hMerge="1">
                  <a:txBody>
                    <a:bodyPr/>
                    <a:lstStyle/>
                    <a:p>
                      <a:endParaRPr lang="lt-LT"/>
                    </a:p>
                  </a:txBody>
                  <a:tcPr/>
                </a:tc>
                <a:extLst>
                  <a:ext uri="{0D108BD9-81ED-4DB2-BD59-A6C34878D82A}">
                    <a16:rowId xmlns:a16="http://schemas.microsoft.com/office/drawing/2014/main" val="635924528"/>
                  </a:ext>
                </a:extLst>
              </a:tr>
              <a:tr h="1254279">
                <a:tc>
                  <a:txBody>
                    <a:bodyPr/>
                    <a:lstStyle/>
                    <a:p>
                      <a:pPr algn="l">
                        <a:lnSpc>
                          <a:spcPct val="107000"/>
                        </a:lnSpc>
                        <a:spcAft>
                          <a:spcPts val="800"/>
                        </a:spcAft>
                        <a:buNone/>
                      </a:pPr>
                      <a:r>
                        <a:rPr lang="lt-LT" sz="2000" strike="sngStrike" dirty="0">
                          <a:solidFill>
                            <a:schemeClr val="tx1"/>
                          </a:solidFill>
                          <a:effectLst/>
                          <a:latin typeface="+mj-lt"/>
                          <a:ea typeface="Calibri" panose="020F0502020204030204" pitchFamily="34" charset="0"/>
                          <a:cs typeface="Times New Roman" panose="02020603050405020304" pitchFamily="18" charset="0"/>
                        </a:rPr>
                        <a:t>3.1.4.</a:t>
                      </a:r>
                    </a:p>
                  </a:txBody>
                  <a:tcPr marL="36195" marR="36195" marT="0" marB="0">
                    <a:solidFill>
                      <a:schemeClr val="bg1"/>
                    </a:solidFill>
                  </a:tcPr>
                </a:tc>
                <a:tc>
                  <a:txBody>
                    <a:bodyPr/>
                    <a:lstStyle/>
                    <a:p>
                      <a:pPr>
                        <a:lnSpc>
                          <a:spcPct val="107000"/>
                        </a:lnSpc>
                        <a:spcAft>
                          <a:spcPts val="800"/>
                        </a:spcAft>
                        <a:buNone/>
                        <a:tabLst>
                          <a:tab pos="222250" algn="l"/>
                        </a:tabLst>
                      </a:pPr>
                      <a:r>
                        <a:rPr lang="lt-LT" sz="1800" i="0" strike="sngStrike" dirty="0">
                          <a:solidFill>
                            <a:schemeClr val="tx1"/>
                          </a:solidFill>
                          <a:effectLst/>
                          <a:latin typeface="+mj-lt"/>
                          <a:ea typeface="Calibri" panose="020F0502020204030204" pitchFamily="34" charset="0"/>
                          <a:cs typeface="Times New Roman" panose="02020603050405020304" pitchFamily="18" charset="0"/>
                        </a:rPr>
                        <a:t>Administracinių patalpų LR diplomatinėse atstovybėse RF ir tarnybinių butų Maskvoje atnaujinimas, II etapas</a:t>
                      </a:r>
                    </a:p>
                    <a:p>
                      <a:pPr>
                        <a:lnSpc>
                          <a:spcPct val="107000"/>
                        </a:lnSpc>
                        <a:spcAft>
                          <a:spcPts val="800"/>
                        </a:spcAft>
                        <a:buNone/>
                        <a:tabLst>
                          <a:tab pos="222250" algn="l"/>
                        </a:tabLst>
                      </a:pPr>
                      <a:endParaRPr lang="lt-LT" sz="1800" i="0" strike="sngStrike" dirty="0">
                        <a:solidFill>
                          <a:schemeClr val="tx1"/>
                        </a:solidFill>
                        <a:effectLst/>
                        <a:latin typeface="+mj-lt"/>
                        <a:ea typeface="Calibri" panose="020F0502020204030204" pitchFamily="34" charset="0"/>
                        <a:cs typeface="Times New Roman" panose="02020603050405020304" pitchFamily="18" charset="0"/>
                      </a:endParaRPr>
                    </a:p>
                  </a:txBody>
                  <a:tcPr marL="36195" marR="36195" marT="0" marB="0">
                    <a:solidFill>
                      <a:schemeClr val="bg1"/>
                    </a:solidFill>
                  </a:tcPr>
                </a:tc>
                <a:tc>
                  <a:txBody>
                    <a:bodyPr/>
                    <a:lstStyle/>
                    <a:p>
                      <a:pPr algn="ctr">
                        <a:lnSpc>
                          <a:spcPct val="107000"/>
                        </a:lnSpc>
                        <a:spcAft>
                          <a:spcPts val="800"/>
                        </a:spcAft>
                        <a:buNone/>
                        <a:tabLst>
                          <a:tab pos="222250" algn="l"/>
                        </a:tabLst>
                      </a:pPr>
                      <a:r>
                        <a:rPr lang="lt-LT" sz="2000" strike="sngStrike" noProof="0" dirty="0">
                          <a:solidFill>
                            <a:schemeClr val="tx1"/>
                          </a:solidFill>
                          <a:effectLst/>
                          <a:latin typeface="+mj-lt"/>
                          <a:ea typeface="Calibri" panose="020F0502020204030204" pitchFamily="34" charset="0"/>
                          <a:cs typeface="Times New Roman" panose="02020603050405020304" pitchFamily="18" charset="0"/>
                        </a:rPr>
                        <a:t>2026 m. </a:t>
                      </a:r>
                    </a:p>
                    <a:p>
                      <a:pPr algn="ctr">
                        <a:lnSpc>
                          <a:spcPct val="107000"/>
                        </a:lnSpc>
                        <a:spcAft>
                          <a:spcPts val="800"/>
                        </a:spcAft>
                        <a:buNone/>
                        <a:tabLst>
                          <a:tab pos="222250" algn="l"/>
                        </a:tabLst>
                      </a:pPr>
                      <a:r>
                        <a:rPr lang="lt-LT" sz="2000" strike="sngStrike" noProof="0" dirty="0">
                          <a:solidFill>
                            <a:schemeClr val="tx1"/>
                          </a:solidFill>
                          <a:effectLst/>
                          <a:latin typeface="+mj-lt"/>
                          <a:ea typeface="Calibri" panose="020F0502020204030204" pitchFamily="34" charset="0"/>
                          <a:cs typeface="Times New Roman" panose="02020603050405020304" pitchFamily="18" charset="0"/>
                        </a:rPr>
                        <a:t>I </a:t>
                      </a:r>
                      <a:r>
                        <a:rPr lang="lt-LT" sz="2000" strike="sngStrike" noProof="0" dirty="0" err="1">
                          <a:solidFill>
                            <a:schemeClr val="tx1"/>
                          </a:solidFill>
                          <a:effectLst/>
                          <a:latin typeface="+mj-lt"/>
                          <a:ea typeface="Calibri" panose="020F0502020204030204" pitchFamily="34" charset="0"/>
                          <a:cs typeface="Times New Roman" panose="02020603050405020304" pitchFamily="18" charset="0"/>
                        </a:rPr>
                        <a:t>ketv</a:t>
                      </a:r>
                      <a:r>
                        <a:rPr lang="lt-LT" sz="2000" strike="sngStrike" noProof="0" dirty="0">
                          <a:solidFill>
                            <a:schemeClr val="tx1"/>
                          </a:solidFill>
                          <a:effectLst/>
                          <a:latin typeface="+mj-lt"/>
                          <a:ea typeface="Calibri" panose="020F0502020204030204" pitchFamily="34" charset="0"/>
                          <a:cs typeface="Times New Roman" panose="02020603050405020304" pitchFamily="18" charset="0"/>
                        </a:rPr>
                        <a:t>.</a:t>
                      </a:r>
                    </a:p>
                  </a:txBody>
                  <a:tcPr marL="36195" marR="36195" marT="0" marB="0">
                    <a:solidFill>
                      <a:schemeClr val="bg1"/>
                    </a:solidFill>
                  </a:tcPr>
                </a:tc>
                <a:tc>
                  <a:txBody>
                    <a:bodyPr/>
                    <a:lstStyle/>
                    <a:p>
                      <a:pPr algn="r">
                        <a:lnSpc>
                          <a:spcPct val="107000"/>
                        </a:lnSpc>
                        <a:spcAft>
                          <a:spcPts val="800"/>
                        </a:spcAft>
                        <a:buNone/>
                        <a:tabLst>
                          <a:tab pos="222250" algn="l"/>
                        </a:tabLst>
                      </a:pPr>
                      <a:r>
                        <a:rPr lang="lt-LT" sz="2000" b="0" strike="sngStrike" dirty="0">
                          <a:solidFill>
                            <a:schemeClr val="tx1"/>
                          </a:solidFill>
                          <a:effectLst/>
                          <a:latin typeface="+mj-lt"/>
                          <a:ea typeface="Calibri" panose="020F0502020204030204" pitchFamily="34" charset="0"/>
                          <a:cs typeface="Times New Roman" panose="02020603050405020304" pitchFamily="18" charset="0"/>
                        </a:rPr>
                        <a:t>-250 000,00</a:t>
                      </a:r>
                    </a:p>
                  </a:txBody>
                  <a:tcPr marL="36195" marR="36195" marT="0" marB="0">
                    <a:solidFill>
                      <a:schemeClr val="bg1"/>
                    </a:solidFill>
                  </a:tcPr>
                </a:tc>
                <a:tc>
                  <a:txBody>
                    <a:bodyPr/>
                    <a:lstStyle/>
                    <a:p>
                      <a:pPr algn="r">
                        <a:lnSpc>
                          <a:spcPct val="107000"/>
                        </a:lnSpc>
                        <a:spcAft>
                          <a:spcPts val="800"/>
                        </a:spcAft>
                        <a:buNone/>
                        <a:tabLst>
                          <a:tab pos="222250" algn="l"/>
                        </a:tabLst>
                      </a:pPr>
                      <a:r>
                        <a:rPr lang="lt-LT" sz="2000" strike="sngStrike" dirty="0">
                          <a:solidFill>
                            <a:schemeClr val="tx1"/>
                          </a:solidFill>
                          <a:effectLst/>
                          <a:latin typeface="+mj-lt"/>
                          <a:ea typeface="Calibri" panose="020F0502020204030204" pitchFamily="34" charset="0"/>
                          <a:cs typeface="Times New Roman" panose="02020603050405020304" pitchFamily="18" charset="0"/>
                        </a:rPr>
                        <a:t>250 000,00</a:t>
                      </a:r>
                    </a:p>
                  </a:txBody>
                  <a:tcPr marL="36195" marR="36195" marT="0" marB="0">
                    <a:solidFill>
                      <a:schemeClr val="bg1"/>
                    </a:solidFill>
                  </a:tcPr>
                </a:tc>
                <a:tc>
                  <a:txBody>
                    <a:bodyPr/>
                    <a:lstStyle/>
                    <a:p>
                      <a:pPr algn="r">
                        <a:lnSpc>
                          <a:spcPct val="107000"/>
                        </a:lnSpc>
                        <a:spcAft>
                          <a:spcPts val="800"/>
                        </a:spcAft>
                        <a:buNone/>
                        <a:tabLst>
                          <a:tab pos="222250" algn="l"/>
                        </a:tabLst>
                      </a:pPr>
                      <a:r>
                        <a:rPr lang="lt-LT" sz="2000" strike="sngStrike" dirty="0">
                          <a:solidFill>
                            <a:schemeClr val="tx1"/>
                          </a:solidFill>
                          <a:effectLst/>
                          <a:latin typeface="+mj-lt"/>
                          <a:ea typeface="Calibri" panose="020F0502020204030204" pitchFamily="34" charset="0"/>
                          <a:cs typeface="Times New Roman" panose="02020603050405020304" pitchFamily="18" charset="0"/>
                        </a:rPr>
                        <a:t>0,00</a:t>
                      </a:r>
                    </a:p>
                  </a:txBody>
                  <a:tcPr marL="36195" marR="36195" marT="0" marB="0">
                    <a:solidFill>
                      <a:schemeClr val="bg1"/>
                    </a:solidFill>
                  </a:tcPr>
                </a:tc>
                <a:tc>
                  <a:txBody>
                    <a:bodyPr/>
                    <a:lstStyle/>
                    <a:p>
                      <a:pPr algn="r">
                        <a:lnSpc>
                          <a:spcPct val="107000"/>
                        </a:lnSpc>
                        <a:spcAft>
                          <a:spcPts val="800"/>
                        </a:spcAft>
                        <a:buNone/>
                        <a:tabLst>
                          <a:tab pos="222250" algn="l"/>
                        </a:tabLst>
                      </a:pPr>
                      <a:r>
                        <a:rPr lang="lt-LT" sz="2000" strike="sngStrike" dirty="0">
                          <a:solidFill>
                            <a:schemeClr val="tx1"/>
                          </a:solidFill>
                          <a:effectLst/>
                          <a:latin typeface="+mj-lt"/>
                          <a:ea typeface="Calibri" panose="020F0502020204030204" pitchFamily="34" charset="0"/>
                          <a:cs typeface="Times New Roman" panose="02020603050405020304" pitchFamily="18" charset="0"/>
                        </a:rPr>
                        <a:t>250 000,00</a:t>
                      </a:r>
                    </a:p>
                  </a:txBody>
                  <a:tcPr marL="36195" marR="36195" marT="0" marB="0">
                    <a:solidFill>
                      <a:schemeClr val="bg1"/>
                    </a:solidFill>
                  </a:tcPr>
                </a:tc>
                <a:extLst>
                  <a:ext uri="{0D108BD9-81ED-4DB2-BD59-A6C34878D82A}">
                    <a16:rowId xmlns:a16="http://schemas.microsoft.com/office/drawing/2014/main" val="393409025"/>
                  </a:ext>
                </a:extLst>
              </a:tr>
              <a:tr h="1254279">
                <a:tc>
                  <a:txBody>
                    <a:bodyPr/>
                    <a:lstStyle/>
                    <a:p>
                      <a:pPr algn="l">
                        <a:lnSpc>
                          <a:spcPct val="107000"/>
                        </a:lnSpc>
                        <a:spcAft>
                          <a:spcPts val="800"/>
                        </a:spcAft>
                        <a:buNone/>
                      </a:pPr>
                      <a:r>
                        <a:rPr lang="lt-LT" sz="2000" dirty="0">
                          <a:solidFill>
                            <a:schemeClr val="tx1"/>
                          </a:solidFill>
                          <a:effectLst/>
                          <a:latin typeface="+mj-lt"/>
                          <a:ea typeface="Calibri" panose="020F0502020204030204" pitchFamily="34" charset="0"/>
                          <a:cs typeface="Times New Roman" panose="02020603050405020304" pitchFamily="18" charset="0"/>
                        </a:rPr>
                        <a:t>3.2.4.</a:t>
                      </a:r>
                    </a:p>
                  </a:txBody>
                  <a:tcPr marL="36195" marR="36195" marT="0" marB="0">
                    <a:solidFill>
                      <a:schemeClr val="bg1"/>
                    </a:solidFill>
                  </a:tcPr>
                </a:tc>
                <a:tc>
                  <a:txBody>
                    <a:bodyPr/>
                    <a:lstStyle/>
                    <a:p>
                      <a:pPr>
                        <a:lnSpc>
                          <a:spcPct val="107000"/>
                        </a:lnSpc>
                        <a:spcAft>
                          <a:spcPts val="800"/>
                        </a:spcAft>
                        <a:buNone/>
                        <a:tabLst>
                          <a:tab pos="222250" algn="l"/>
                        </a:tabLst>
                      </a:pPr>
                      <a:r>
                        <a:rPr lang="pt-BR" sz="2000" i="0" dirty="0">
                          <a:solidFill>
                            <a:schemeClr val="tx1"/>
                          </a:solidFill>
                          <a:effectLst/>
                          <a:latin typeface="+mj-lt"/>
                          <a:ea typeface="Calibri" panose="020F0502020204030204" pitchFamily="34" charset="0"/>
                          <a:cs typeface="Times New Roman" panose="02020603050405020304" pitchFamily="18" charset="0"/>
                        </a:rPr>
                        <a:t>Kenos GPKP vaizdo stebėjimo sistemos modernizavimas</a:t>
                      </a:r>
                      <a:endParaRPr lang="lt-LT" sz="2000" i="0" dirty="0">
                        <a:solidFill>
                          <a:schemeClr val="tx1"/>
                        </a:solidFill>
                        <a:effectLst/>
                        <a:latin typeface="+mj-lt"/>
                        <a:ea typeface="Calibri" panose="020F0502020204030204" pitchFamily="34" charset="0"/>
                        <a:cs typeface="Times New Roman" panose="02020603050405020304" pitchFamily="18" charset="0"/>
                      </a:endParaRPr>
                    </a:p>
                  </a:txBody>
                  <a:tcPr marL="36195" marR="36195" marT="0" marB="0">
                    <a:solidFill>
                      <a:schemeClr val="bg1"/>
                    </a:solidFill>
                  </a:tcPr>
                </a:tc>
                <a:tc>
                  <a:txBody>
                    <a:bodyPr/>
                    <a:lstStyle/>
                    <a:p>
                      <a:pPr algn="ctr">
                        <a:lnSpc>
                          <a:spcPct val="107000"/>
                        </a:lnSpc>
                        <a:spcAft>
                          <a:spcPts val="800"/>
                        </a:spcAft>
                        <a:buNone/>
                        <a:tabLst>
                          <a:tab pos="222250" algn="l"/>
                        </a:tabLst>
                      </a:pPr>
                      <a:r>
                        <a:rPr lang="lt-LT" sz="2000" strike="sngStrike" noProof="0" dirty="0">
                          <a:solidFill>
                            <a:schemeClr val="tx1"/>
                          </a:solidFill>
                          <a:effectLst/>
                          <a:latin typeface="+mj-lt"/>
                          <a:ea typeface="Calibri" panose="020F0502020204030204" pitchFamily="34" charset="0"/>
                          <a:cs typeface="Times New Roman" panose="02020603050405020304" pitchFamily="18" charset="0"/>
                        </a:rPr>
                        <a:t>2025 m. </a:t>
                      </a:r>
                    </a:p>
                    <a:p>
                      <a:pPr algn="ctr">
                        <a:lnSpc>
                          <a:spcPct val="107000"/>
                        </a:lnSpc>
                        <a:spcAft>
                          <a:spcPts val="800"/>
                        </a:spcAft>
                        <a:buNone/>
                        <a:tabLst>
                          <a:tab pos="222250" algn="l"/>
                        </a:tabLst>
                      </a:pPr>
                      <a:r>
                        <a:rPr lang="lt-LT" sz="2000" strike="sngStrike" noProof="0" dirty="0">
                          <a:solidFill>
                            <a:schemeClr val="tx1"/>
                          </a:solidFill>
                          <a:effectLst/>
                          <a:latin typeface="+mj-lt"/>
                          <a:ea typeface="Calibri" panose="020F0502020204030204" pitchFamily="34" charset="0"/>
                          <a:cs typeface="Times New Roman" panose="02020603050405020304" pitchFamily="18" charset="0"/>
                        </a:rPr>
                        <a:t>IV </a:t>
                      </a:r>
                      <a:r>
                        <a:rPr lang="lt-LT" sz="2000" strike="sngStrike" noProof="0" dirty="0" err="1">
                          <a:solidFill>
                            <a:schemeClr val="tx1"/>
                          </a:solidFill>
                          <a:effectLst/>
                          <a:latin typeface="+mj-lt"/>
                          <a:ea typeface="Calibri" panose="020F0502020204030204" pitchFamily="34" charset="0"/>
                          <a:cs typeface="Times New Roman" panose="02020603050405020304" pitchFamily="18" charset="0"/>
                        </a:rPr>
                        <a:t>ketv</a:t>
                      </a:r>
                      <a:r>
                        <a:rPr lang="lt-LT" sz="2000" strike="sngStrike" noProof="0" dirty="0">
                          <a:solidFill>
                            <a:schemeClr val="tx1"/>
                          </a:solidFill>
                          <a:effectLst/>
                          <a:latin typeface="+mj-lt"/>
                          <a:ea typeface="Calibri" panose="020F0502020204030204" pitchFamily="34" charset="0"/>
                          <a:cs typeface="Times New Roman" panose="02020603050405020304" pitchFamily="18" charset="0"/>
                        </a:rPr>
                        <a:t>. </a:t>
                      </a:r>
                    </a:p>
                    <a:p>
                      <a:pPr algn="ctr">
                        <a:lnSpc>
                          <a:spcPct val="107000"/>
                        </a:lnSpc>
                        <a:spcAft>
                          <a:spcPts val="800"/>
                        </a:spcAft>
                        <a:buNone/>
                        <a:tabLst>
                          <a:tab pos="222250" algn="l"/>
                        </a:tabLst>
                      </a:pPr>
                      <a:r>
                        <a:rPr lang="lt-LT" sz="2000" b="1" noProof="0" dirty="0">
                          <a:solidFill>
                            <a:schemeClr val="tx1"/>
                          </a:solidFill>
                          <a:effectLst/>
                          <a:latin typeface="+mj-lt"/>
                          <a:ea typeface="Calibri" panose="020F0502020204030204" pitchFamily="34" charset="0"/>
                          <a:cs typeface="Times New Roman" panose="02020603050405020304" pitchFamily="18" charset="0"/>
                        </a:rPr>
                        <a:t>2026 m. </a:t>
                      </a:r>
                    </a:p>
                    <a:p>
                      <a:pPr algn="ctr">
                        <a:lnSpc>
                          <a:spcPct val="107000"/>
                        </a:lnSpc>
                        <a:spcAft>
                          <a:spcPts val="800"/>
                        </a:spcAft>
                        <a:buNone/>
                        <a:tabLst>
                          <a:tab pos="222250" algn="l"/>
                        </a:tabLst>
                      </a:pPr>
                      <a:r>
                        <a:rPr lang="lt-LT" sz="2000" b="1" noProof="0" dirty="0">
                          <a:solidFill>
                            <a:schemeClr val="tx1"/>
                          </a:solidFill>
                          <a:effectLst/>
                          <a:latin typeface="+mj-lt"/>
                          <a:ea typeface="Calibri" panose="020F0502020204030204" pitchFamily="34" charset="0"/>
                          <a:cs typeface="Times New Roman" panose="02020603050405020304" pitchFamily="18" charset="0"/>
                        </a:rPr>
                        <a:t>I </a:t>
                      </a:r>
                      <a:r>
                        <a:rPr lang="lt-LT" sz="2000" b="1" noProof="0" dirty="0" err="1">
                          <a:solidFill>
                            <a:schemeClr val="tx1"/>
                          </a:solidFill>
                          <a:effectLst/>
                          <a:latin typeface="+mj-lt"/>
                          <a:ea typeface="Calibri" panose="020F0502020204030204" pitchFamily="34" charset="0"/>
                          <a:cs typeface="Times New Roman" panose="02020603050405020304" pitchFamily="18" charset="0"/>
                        </a:rPr>
                        <a:t>ketv</a:t>
                      </a:r>
                      <a:r>
                        <a:rPr lang="lt-LT" sz="2000" b="1" noProof="0" dirty="0">
                          <a:solidFill>
                            <a:schemeClr val="tx1"/>
                          </a:solidFill>
                          <a:effectLst/>
                          <a:latin typeface="+mj-lt"/>
                          <a:ea typeface="Calibri" panose="020F0502020204030204" pitchFamily="34" charset="0"/>
                          <a:cs typeface="Times New Roman" panose="02020603050405020304" pitchFamily="18" charset="0"/>
                        </a:rPr>
                        <a:t>.</a:t>
                      </a:r>
                    </a:p>
                  </a:txBody>
                  <a:tcPr marL="36195" marR="36195" marT="0" marB="0">
                    <a:solidFill>
                      <a:schemeClr val="bg1"/>
                    </a:solidFill>
                  </a:tcPr>
                </a:tc>
                <a:tc>
                  <a:txBody>
                    <a:bodyPr/>
                    <a:lstStyle/>
                    <a:p>
                      <a:pPr algn="r">
                        <a:lnSpc>
                          <a:spcPct val="107000"/>
                        </a:lnSpc>
                        <a:spcAft>
                          <a:spcPts val="800"/>
                        </a:spcAft>
                        <a:buNone/>
                        <a:tabLst>
                          <a:tab pos="222250" algn="l"/>
                        </a:tabLst>
                      </a:pPr>
                      <a:endParaRPr lang="lt-LT" sz="2000" b="0" dirty="0">
                        <a:solidFill>
                          <a:schemeClr val="tx1"/>
                        </a:solidFill>
                        <a:effectLst/>
                        <a:latin typeface="+mj-lt"/>
                        <a:ea typeface="Calibri" panose="020F0502020204030204" pitchFamily="34" charset="0"/>
                        <a:cs typeface="Times New Roman" panose="02020603050405020304" pitchFamily="18" charset="0"/>
                      </a:endParaRPr>
                    </a:p>
                  </a:txBody>
                  <a:tcPr marL="36195" marR="36195" marT="0" marB="0">
                    <a:solidFill>
                      <a:schemeClr val="bg1"/>
                    </a:solidFill>
                  </a:tcPr>
                </a:tc>
                <a:tc>
                  <a:txBody>
                    <a:bodyPr/>
                    <a:lstStyle/>
                    <a:p>
                      <a:pPr algn="r">
                        <a:lnSpc>
                          <a:spcPct val="107000"/>
                        </a:lnSpc>
                        <a:spcAft>
                          <a:spcPts val="800"/>
                        </a:spcAft>
                        <a:buNone/>
                        <a:tabLst>
                          <a:tab pos="222250" algn="l"/>
                        </a:tabLst>
                      </a:pPr>
                      <a:r>
                        <a:rPr lang="lt-LT" sz="2000" dirty="0">
                          <a:solidFill>
                            <a:schemeClr val="tx1"/>
                          </a:solidFill>
                          <a:effectLst/>
                          <a:latin typeface="+mj-lt"/>
                          <a:ea typeface="Calibri" panose="020F0502020204030204" pitchFamily="34" charset="0"/>
                          <a:cs typeface="Times New Roman" panose="02020603050405020304" pitchFamily="18" charset="0"/>
                        </a:rPr>
                        <a:t>166 560,00</a:t>
                      </a:r>
                    </a:p>
                  </a:txBody>
                  <a:tcPr marL="36195" marR="36195" marT="0" marB="0">
                    <a:solidFill>
                      <a:schemeClr val="bg1"/>
                    </a:solidFill>
                  </a:tcPr>
                </a:tc>
                <a:tc>
                  <a:txBody>
                    <a:bodyPr/>
                    <a:lstStyle/>
                    <a:p>
                      <a:pPr algn="r">
                        <a:lnSpc>
                          <a:spcPct val="107000"/>
                        </a:lnSpc>
                        <a:spcAft>
                          <a:spcPts val="800"/>
                        </a:spcAft>
                        <a:buNone/>
                        <a:tabLst>
                          <a:tab pos="222250" algn="l"/>
                        </a:tabLst>
                      </a:pPr>
                      <a:r>
                        <a:rPr lang="lt-LT" sz="2000" dirty="0">
                          <a:solidFill>
                            <a:schemeClr val="tx1"/>
                          </a:solidFill>
                          <a:effectLst/>
                          <a:latin typeface="+mj-lt"/>
                          <a:ea typeface="Calibri" panose="020F0502020204030204" pitchFamily="34" charset="0"/>
                          <a:cs typeface="Times New Roman" panose="02020603050405020304" pitchFamily="18" charset="0"/>
                        </a:rPr>
                        <a:t>0,00</a:t>
                      </a:r>
                    </a:p>
                  </a:txBody>
                  <a:tcPr marL="36195" marR="36195" marT="0" marB="0">
                    <a:solidFill>
                      <a:schemeClr val="bg1"/>
                    </a:solidFill>
                  </a:tcPr>
                </a:tc>
                <a:tc>
                  <a:txBody>
                    <a:bodyPr/>
                    <a:lstStyle/>
                    <a:p>
                      <a:pPr algn="r">
                        <a:lnSpc>
                          <a:spcPct val="107000"/>
                        </a:lnSpc>
                        <a:spcAft>
                          <a:spcPts val="800"/>
                        </a:spcAft>
                        <a:buNone/>
                        <a:tabLst>
                          <a:tab pos="222250" algn="l"/>
                        </a:tabLst>
                      </a:pPr>
                      <a:r>
                        <a:rPr lang="lt-LT" sz="2000" dirty="0">
                          <a:solidFill>
                            <a:schemeClr val="tx1"/>
                          </a:solidFill>
                          <a:effectLst/>
                          <a:latin typeface="+mj-lt"/>
                          <a:ea typeface="Calibri" panose="020F0502020204030204" pitchFamily="34" charset="0"/>
                          <a:cs typeface="Times New Roman" panose="02020603050405020304" pitchFamily="18" charset="0"/>
                        </a:rPr>
                        <a:t>166 560,00</a:t>
                      </a:r>
                    </a:p>
                  </a:txBody>
                  <a:tcPr marL="36195" marR="36195" marT="0" marB="0">
                    <a:solidFill>
                      <a:schemeClr val="bg1"/>
                    </a:solidFill>
                  </a:tcPr>
                </a:tc>
                <a:extLst>
                  <a:ext uri="{0D108BD9-81ED-4DB2-BD59-A6C34878D82A}">
                    <a16:rowId xmlns:a16="http://schemas.microsoft.com/office/drawing/2014/main" val="4171221440"/>
                  </a:ext>
                </a:extLst>
              </a:tr>
              <a:tr h="1254279">
                <a:tc>
                  <a:txBody>
                    <a:bodyPr/>
                    <a:lstStyle/>
                    <a:p>
                      <a:pPr algn="l">
                        <a:lnSpc>
                          <a:spcPct val="107000"/>
                        </a:lnSpc>
                        <a:spcAft>
                          <a:spcPts val="800"/>
                        </a:spcAft>
                        <a:buNone/>
                      </a:pPr>
                      <a:r>
                        <a:rPr lang="lt-LT" sz="2000" dirty="0">
                          <a:solidFill>
                            <a:schemeClr val="tx1"/>
                          </a:solidFill>
                          <a:effectLst/>
                          <a:latin typeface="+mj-lt"/>
                        </a:rPr>
                        <a:t>3.3.3.</a:t>
                      </a:r>
                      <a:endParaRPr lang="lt-LT" sz="2000" dirty="0">
                        <a:solidFill>
                          <a:schemeClr val="tx1"/>
                        </a:solidFill>
                        <a:effectLst/>
                        <a:latin typeface="+mj-lt"/>
                        <a:ea typeface="Calibri" panose="020F0502020204030204" pitchFamily="34" charset="0"/>
                        <a:cs typeface="Times New Roman" panose="02020603050405020304" pitchFamily="18" charset="0"/>
                      </a:endParaRPr>
                    </a:p>
                  </a:txBody>
                  <a:tcPr marL="36195" marR="36195" marT="0" marB="0">
                    <a:solidFill>
                      <a:schemeClr val="bg1"/>
                    </a:solidFill>
                  </a:tcPr>
                </a:tc>
                <a:tc>
                  <a:txBody>
                    <a:bodyPr/>
                    <a:lstStyle/>
                    <a:p>
                      <a:pPr>
                        <a:lnSpc>
                          <a:spcPct val="107000"/>
                        </a:lnSpc>
                        <a:spcAft>
                          <a:spcPts val="800"/>
                        </a:spcAft>
                        <a:buNone/>
                        <a:tabLst>
                          <a:tab pos="222250" algn="l"/>
                        </a:tabLst>
                      </a:pPr>
                      <a:r>
                        <a:rPr lang="lt-LT" sz="2000" dirty="0">
                          <a:solidFill>
                            <a:schemeClr val="tx1"/>
                          </a:solidFill>
                          <a:effectLst/>
                          <a:latin typeface="+mj-lt"/>
                        </a:rPr>
                        <a:t>Transporto priemonių įsigijimas </a:t>
                      </a:r>
                      <a:r>
                        <a:rPr lang="lt-LT" sz="1800" i="1" dirty="0">
                          <a:solidFill>
                            <a:schemeClr val="tx1"/>
                          </a:solidFill>
                          <a:effectLst/>
                          <a:latin typeface="+mj-lt"/>
                        </a:rPr>
                        <a:t>(baigtas projektas)</a:t>
                      </a:r>
                      <a:endParaRPr lang="lt-LT" sz="1800" i="1" dirty="0">
                        <a:solidFill>
                          <a:schemeClr val="tx1"/>
                        </a:solidFill>
                        <a:effectLst/>
                        <a:latin typeface="+mj-lt"/>
                        <a:ea typeface="Calibri" panose="020F0502020204030204" pitchFamily="34" charset="0"/>
                        <a:cs typeface="Times New Roman" panose="02020603050405020304" pitchFamily="18" charset="0"/>
                      </a:endParaRPr>
                    </a:p>
                  </a:txBody>
                  <a:tcPr marL="36195" marR="36195" marT="0" marB="0">
                    <a:solidFill>
                      <a:schemeClr val="bg1"/>
                    </a:solidFill>
                  </a:tcPr>
                </a:tc>
                <a:tc>
                  <a:txBody>
                    <a:bodyPr/>
                    <a:lstStyle/>
                    <a:p>
                      <a:pPr algn="ctr">
                        <a:lnSpc>
                          <a:spcPct val="107000"/>
                        </a:lnSpc>
                        <a:spcAft>
                          <a:spcPts val="800"/>
                        </a:spcAft>
                        <a:buNone/>
                        <a:tabLst>
                          <a:tab pos="222250" algn="l"/>
                        </a:tabLst>
                      </a:pPr>
                      <a:r>
                        <a:rPr lang="lt-LT" sz="2000" dirty="0">
                          <a:solidFill>
                            <a:schemeClr val="tx1"/>
                          </a:solidFill>
                          <a:effectLst/>
                          <a:latin typeface="+mj-lt"/>
                        </a:rPr>
                        <a:t>2022 m. </a:t>
                      </a:r>
                    </a:p>
                    <a:p>
                      <a:pPr algn="ctr">
                        <a:lnSpc>
                          <a:spcPct val="107000"/>
                        </a:lnSpc>
                        <a:spcAft>
                          <a:spcPts val="800"/>
                        </a:spcAft>
                        <a:buNone/>
                        <a:tabLst>
                          <a:tab pos="222250" algn="l"/>
                        </a:tabLst>
                      </a:pPr>
                      <a:r>
                        <a:rPr lang="lt-LT" sz="2000" noProof="0" dirty="0">
                          <a:solidFill>
                            <a:schemeClr val="tx1"/>
                          </a:solidFill>
                          <a:effectLst/>
                          <a:latin typeface="+mj-lt"/>
                        </a:rPr>
                        <a:t>IV </a:t>
                      </a:r>
                      <a:r>
                        <a:rPr lang="lt-LT" sz="2000" noProof="0" dirty="0" err="1">
                          <a:solidFill>
                            <a:schemeClr val="tx1"/>
                          </a:solidFill>
                          <a:effectLst/>
                          <a:latin typeface="+mj-lt"/>
                        </a:rPr>
                        <a:t>ketv</a:t>
                      </a:r>
                      <a:r>
                        <a:rPr lang="lt-LT" sz="2000" noProof="0" dirty="0">
                          <a:solidFill>
                            <a:schemeClr val="tx1"/>
                          </a:solidFill>
                          <a:effectLst/>
                          <a:latin typeface="+mj-lt"/>
                        </a:rPr>
                        <a:t>.</a:t>
                      </a:r>
                      <a:endParaRPr lang="lt-LT" sz="2000" noProof="0" dirty="0">
                        <a:solidFill>
                          <a:schemeClr val="tx1"/>
                        </a:solidFill>
                        <a:effectLst/>
                        <a:latin typeface="+mj-lt"/>
                        <a:ea typeface="Calibri" panose="020F0502020204030204" pitchFamily="34" charset="0"/>
                        <a:cs typeface="Times New Roman" panose="02020603050405020304" pitchFamily="18" charset="0"/>
                      </a:endParaRPr>
                    </a:p>
                  </a:txBody>
                  <a:tcPr marL="36195" marR="36195" marT="0" marB="0">
                    <a:solidFill>
                      <a:schemeClr val="bg1"/>
                    </a:solidFill>
                  </a:tcPr>
                </a:tc>
                <a:tc>
                  <a:txBody>
                    <a:bodyPr/>
                    <a:lstStyle/>
                    <a:p>
                      <a:pPr algn="r">
                        <a:lnSpc>
                          <a:spcPct val="107000"/>
                        </a:lnSpc>
                        <a:spcAft>
                          <a:spcPts val="800"/>
                        </a:spcAft>
                        <a:buNone/>
                        <a:tabLst>
                          <a:tab pos="222250" algn="l"/>
                        </a:tabLst>
                      </a:pPr>
                      <a:r>
                        <a:rPr lang="lt-LT" sz="2000" b="1" dirty="0">
                          <a:solidFill>
                            <a:srgbClr val="FF0000"/>
                          </a:solidFill>
                          <a:effectLst/>
                          <a:latin typeface="+mj-lt"/>
                        </a:rPr>
                        <a:t>-10 193,53</a:t>
                      </a:r>
                      <a:endParaRPr lang="lt-LT" sz="2000" b="1" dirty="0">
                        <a:solidFill>
                          <a:srgbClr val="FF0000"/>
                        </a:solidFill>
                        <a:effectLst/>
                        <a:latin typeface="+mj-lt"/>
                        <a:ea typeface="Calibri" panose="020F0502020204030204" pitchFamily="34" charset="0"/>
                        <a:cs typeface="Times New Roman" panose="02020603050405020304" pitchFamily="18" charset="0"/>
                      </a:endParaRPr>
                    </a:p>
                  </a:txBody>
                  <a:tcPr marL="36195" marR="36195" marT="0" marB="0">
                    <a:solidFill>
                      <a:schemeClr val="bg1"/>
                    </a:solidFill>
                  </a:tcPr>
                </a:tc>
                <a:tc>
                  <a:txBody>
                    <a:bodyPr/>
                    <a:lstStyle/>
                    <a:p>
                      <a:pPr algn="r">
                        <a:lnSpc>
                          <a:spcPct val="107000"/>
                        </a:lnSpc>
                        <a:spcAft>
                          <a:spcPts val="800"/>
                        </a:spcAft>
                        <a:buNone/>
                        <a:tabLst>
                          <a:tab pos="222250" algn="l"/>
                        </a:tabLst>
                      </a:pPr>
                      <a:r>
                        <a:rPr lang="lt-LT" sz="1800" strike="sngStrike" dirty="0">
                          <a:solidFill>
                            <a:schemeClr val="tx1"/>
                          </a:solidFill>
                          <a:effectLst/>
                          <a:latin typeface="+mj-lt"/>
                        </a:rPr>
                        <a:t>615 000,00</a:t>
                      </a:r>
                      <a:endParaRPr lang="lt-LT" sz="1800" dirty="0">
                        <a:solidFill>
                          <a:schemeClr val="tx1"/>
                        </a:solidFill>
                        <a:effectLst/>
                        <a:latin typeface="+mj-lt"/>
                      </a:endParaRPr>
                    </a:p>
                    <a:p>
                      <a:pPr algn="r">
                        <a:lnSpc>
                          <a:spcPct val="107000"/>
                        </a:lnSpc>
                        <a:spcAft>
                          <a:spcPts val="800"/>
                        </a:spcAft>
                        <a:buNone/>
                        <a:tabLst>
                          <a:tab pos="222250" algn="l"/>
                        </a:tabLst>
                      </a:pPr>
                      <a:r>
                        <a:rPr lang="lt-LT" sz="2000" b="1" dirty="0">
                          <a:solidFill>
                            <a:schemeClr val="tx1"/>
                          </a:solidFill>
                          <a:effectLst/>
                          <a:latin typeface="+mj-lt"/>
                        </a:rPr>
                        <a:t>604 806,47</a:t>
                      </a:r>
                    </a:p>
                    <a:p>
                      <a:pPr algn="r">
                        <a:lnSpc>
                          <a:spcPct val="107000"/>
                        </a:lnSpc>
                        <a:spcAft>
                          <a:spcPts val="800"/>
                        </a:spcAft>
                        <a:buNone/>
                        <a:tabLst>
                          <a:tab pos="222250" algn="l"/>
                        </a:tabLst>
                      </a:pPr>
                      <a:r>
                        <a:rPr lang="lt-LT" sz="2000" u="none" strike="noStrike" dirty="0">
                          <a:solidFill>
                            <a:schemeClr val="tx1"/>
                          </a:solidFill>
                          <a:effectLst/>
                          <a:latin typeface="+mj-lt"/>
                        </a:rPr>
                        <a:t> </a:t>
                      </a:r>
                      <a:endParaRPr lang="lt-LT" sz="2000" dirty="0">
                        <a:solidFill>
                          <a:schemeClr val="tx1"/>
                        </a:solidFill>
                        <a:effectLst/>
                        <a:latin typeface="+mj-lt"/>
                        <a:ea typeface="Calibri" panose="020F0502020204030204" pitchFamily="34" charset="0"/>
                        <a:cs typeface="Times New Roman" panose="02020603050405020304" pitchFamily="18" charset="0"/>
                      </a:endParaRPr>
                    </a:p>
                  </a:txBody>
                  <a:tcPr marL="36195" marR="36195" marT="0" marB="0">
                    <a:solidFill>
                      <a:schemeClr val="bg1"/>
                    </a:solidFill>
                  </a:tcPr>
                </a:tc>
                <a:tc>
                  <a:txBody>
                    <a:bodyPr/>
                    <a:lstStyle/>
                    <a:p>
                      <a:pPr algn="r">
                        <a:lnSpc>
                          <a:spcPct val="107000"/>
                        </a:lnSpc>
                        <a:spcAft>
                          <a:spcPts val="800"/>
                        </a:spcAft>
                        <a:buNone/>
                        <a:tabLst>
                          <a:tab pos="222250" algn="l"/>
                        </a:tabLst>
                      </a:pPr>
                      <a:r>
                        <a:rPr lang="lt-LT" sz="2000">
                          <a:solidFill>
                            <a:schemeClr val="tx1"/>
                          </a:solidFill>
                          <a:effectLst/>
                          <a:latin typeface="+mj-lt"/>
                        </a:rPr>
                        <a:t>0,00</a:t>
                      </a:r>
                      <a:endParaRPr lang="lt-LT" sz="2000">
                        <a:solidFill>
                          <a:schemeClr val="tx1"/>
                        </a:solidFill>
                        <a:effectLst/>
                        <a:latin typeface="+mj-lt"/>
                        <a:ea typeface="Calibri" panose="020F0502020204030204" pitchFamily="34" charset="0"/>
                        <a:cs typeface="Times New Roman" panose="02020603050405020304" pitchFamily="18" charset="0"/>
                      </a:endParaRPr>
                    </a:p>
                  </a:txBody>
                  <a:tcPr marL="36195" marR="36195" marT="0" marB="0">
                    <a:solidFill>
                      <a:schemeClr val="bg1"/>
                    </a:solidFill>
                  </a:tcPr>
                </a:tc>
                <a:tc>
                  <a:txBody>
                    <a:bodyPr/>
                    <a:lstStyle/>
                    <a:p>
                      <a:pPr algn="r">
                        <a:lnSpc>
                          <a:spcPct val="107000"/>
                        </a:lnSpc>
                        <a:spcAft>
                          <a:spcPts val="800"/>
                        </a:spcAft>
                        <a:buNone/>
                        <a:tabLst>
                          <a:tab pos="222250" algn="l"/>
                        </a:tabLst>
                      </a:pPr>
                      <a:r>
                        <a:rPr lang="lt-LT" sz="1800" strike="sngStrike" dirty="0">
                          <a:solidFill>
                            <a:schemeClr val="tx1"/>
                          </a:solidFill>
                          <a:effectLst/>
                          <a:latin typeface="+mj-lt"/>
                        </a:rPr>
                        <a:t>615 000,00</a:t>
                      </a:r>
                      <a:endParaRPr lang="lt-LT" sz="1800" dirty="0">
                        <a:solidFill>
                          <a:schemeClr val="tx1"/>
                        </a:solidFill>
                        <a:effectLst/>
                        <a:latin typeface="+mj-lt"/>
                      </a:endParaRPr>
                    </a:p>
                    <a:p>
                      <a:pPr algn="r">
                        <a:lnSpc>
                          <a:spcPct val="107000"/>
                        </a:lnSpc>
                        <a:spcAft>
                          <a:spcPts val="800"/>
                        </a:spcAft>
                        <a:buNone/>
                        <a:tabLst>
                          <a:tab pos="222250" algn="l"/>
                        </a:tabLst>
                      </a:pPr>
                      <a:r>
                        <a:rPr lang="lt-LT" sz="2000" b="1" dirty="0">
                          <a:solidFill>
                            <a:schemeClr val="tx1"/>
                          </a:solidFill>
                          <a:effectLst/>
                          <a:latin typeface="+mj-lt"/>
                        </a:rPr>
                        <a:t>604 806,47</a:t>
                      </a:r>
                    </a:p>
                    <a:p>
                      <a:pPr algn="r">
                        <a:lnSpc>
                          <a:spcPct val="107000"/>
                        </a:lnSpc>
                        <a:spcAft>
                          <a:spcPts val="800"/>
                        </a:spcAft>
                        <a:buNone/>
                        <a:tabLst>
                          <a:tab pos="222250" algn="l"/>
                        </a:tabLst>
                      </a:pPr>
                      <a:r>
                        <a:rPr lang="lt-LT" sz="2000" u="none" strike="noStrike" dirty="0">
                          <a:solidFill>
                            <a:schemeClr val="tx1"/>
                          </a:solidFill>
                          <a:effectLst/>
                          <a:latin typeface="+mj-lt"/>
                        </a:rPr>
                        <a:t> </a:t>
                      </a:r>
                      <a:endParaRPr lang="lt-LT" sz="2000" dirty="0">
                        <a:solidFill>
                          <a:schemeClr val="tx1"/>
                        </a:solidFill>
                        <a:effectLst/>
                        <a:latin typeface="+mj-lt"/>
                        <a:ea typeface="Calibri" panose="020F0502020204030204" pitchFamily="34" charset="0"/>
                        <a:cs typeface="Times New Roman" panose="02020603050405020304" pitchFamily="18" charset="0"/>
                      </a:endParaRPr>
                    </a:p>
                  </a:txBody>
                  <a:tcPr marL="36195" marR="36195" marT="0" marB="0">
                    <a:solidFill>
                      <a:schemeClr val="bg1"/>
                    </a:solidFill>
                  </a:tcPr>
                </a:tc>
                <a:extLst>
                  <a:ext uri="{0D108BD9-81ED-4DB2-BD59-A6C34878D82A}">
                    <a16:rowId xmlns:a16="http://schemas.microsoft.com/office/drawing/2014/main" val="3730131471"/>
                  </a:ext>
                </a:extLst>
              </a:tr>
              <a:tr h="1254279">
                <a:tc>
                  <a:txBody>
                    <a:bodyPr/>
                    <a:lstStyle/>
                    <a:p>
                      <a:pPr algn="l">
                        <a:lnSpc>
                          <a:spcPct val="107000"/>
                        </a:lnSpc>
                        <a:spcAft>
                          <a:spcPts val="800"/>
                        </a:spcAft>
                        <a:buNone/>
                      </a:pPr>
                      <a:r>
                        <a:rPr lang="lt-LT" sz="2000" dirty="0">
                          <a:solidFill>
                            <a:schemeClr val="tx1"/>
                          </a:solidFill>
                          <a:effectLst/>
                          <a:latin typeface="+mj-lt"/>
                          <a:ea typeface="Calibri" panose="020F0502020204030204" pitchFamily="34" charset="0"/>
                          <a:cs typeface="Times New Roman" panose="02020603050405020304" pitchFamily="18" charset="0"/>
                        </a:rPr>
                        <a:t>3.3.6.</a:t>
                      </a:r>
                    </a:p>
                  </a:txBody>
                  <a:tcPr marL="36195" marR="36195" marT="0" marB="0">
                    <a:solidFill>
                      <a:schemeClr val="bg1"/>
                    </a:solidFill>
                  </a:tcPr>
                </a:tc>
                <a:tc>
                  <a:txBody>
                    <a:bodyPr/>
                    <a:lstStyle/>
                    <a:p>
                      <a:pPr>
                        <a:lnSpc>
                          <a:spcPct val="107000"/>
                        </a:lnSpc>
                        <a:spcAft>
                          <a:spcPts val="800"/>
                        </a:spcAft>
                        <a:buNone/>
                        <a:tabLst>
                          <a:tab pos="222250" algn="l"/>
                        </a:tabLst>
                      </a:pPr>
                      <a:r>
                        <a:rPr lang="lt-LT" sz="2000" i="0" dirty="0">
                          <a:solidFill>
                            <a:schemeClr val="tx1"/>
                          </a:solidFill>
                          <a:effectLst/>
                          <a:latin typeface="+mj-lt"/>
                          <a:ea typeface="Calibri" panose="020F0502020204030204" pitchFamily="34" charset="0"/>
                          <a:cs typeface="Times New Roman" panose="02020603050405020304" pitchFamily="18" charset="0"/>
                        </a:rPr>
                        <a:t>Šarvuotų transporto priemonių, skirtų reaguoti į STS pažeidimus, įsigijimas</a:t>
                      </a:r>
                    </a:p>
                  </a:txBody>
                  <a:tcPr marL="36195" marR="36195" marT="0" marB="0">
                    <a:solidFill>
                      <a:schemeClr val="bg1"/>
                    </a:solidFill>
                  </a:tcPr>
                </a:tc>
                <a:tc>
                  <a:txBody>
                    <a:bodyPr/>
                    <a:lstStyle/>
                    <a:p>
                      <a:pPr algn="ctr">
                        <a:lnSpc>
                          <a:spcPct val="107000"/>
                        </a:lnSpc>
                        <a:spcAft>
                          <a:spcPts val="800"/>
                        </a:spcAft>
                        <a:buNone/>
                        <a:tabLst>
                          <a:tab pos="222250" algn="l"/>
                        </a:tabLst>
                      </a:pPr>
                      <a:r>
                        <a:rPr lang="lt-LT" sz="2000" noProof="0" dirty="0">
                          <a:solidFill>
                            <a:schemeClr val="tx1"/>
                          </a:solidFill>
                          <a:effectLst/>
                          <a:latin typeface="+mj-lt"/>
                          <a:ea typeface="Calibri" panose="020F0502020204030204" pitchFamily="34" charset="0"/>
                          <a:cs typeface="Times New Roman" panose="02020603050405020304" pitchFamily="18" charset="0"/>
                        </a:rPr>
                        <a:t>2025 m. </a:t>
                      </a:r>
                    </a:p>
                    <a:p>
                      <a:pPr algn="ctr">
                        <a:lnSpc>
                          <a:spcPct val="107000"/>
                        </a:lnSpc>
                        <a:spcAft>
                          <a:spcPts val="800"/>
                        </a:spcAft>
                        <a:buNone/>
                        <a:tabLst>
                          <a:tab pos="222250" algn="l"/>
                        </a:tabLst>
                      </a:pPr>
                      <a:r>
                        <a:rPr lang="lt-LT" sz="2000" noProof="0" dirty="0">
                          <a:solidFill>
                            <a:schemeClr val="tx1"/>
                          </a:solidFill>
                          <a:effectLst/>
                          <a:latin typeface="+mj-lt"/>
                          <a:ea typeface="Calibri" panose="020F0502020204030204" pitchFamily="34" charset="0"/>
                          <a:cs typeface="Times New Roman" panose="02020603050405020304" pitchFamily="18" charset="0"/>
                        </a:rPr>
                        <a:t>II </a:t>
                      </a:r>
                      <a:r>
                        <a:rPr lang="lt-LT" sz="2000" noProof="0" dirty="0" err="1">
                          <a:solidFill>
                            <a:schemeClr val="tx1"/>
                          </a:solidFill>
                          <a:effectLst/>
                          <a:latin typeface="+mj-lt"/>
                          <a:ea typeface="Calibri" panose="020F0502020204030204" pitchFamily="34" charset="0"/>
                          <a:cs typeface="Times New Roman" panose="02020603050405020304" pitchFamily="18" charset="0"/>
                        </a:rPr>
                        <a:t>ketv</a:t>
                      </a:r>
                      <a:r>
                        <a:rPr lang="lt-LT" sz="2000" noProof="0" dirty="0">
                          <a:solidFill>
                            <a:schemeClr val="tx1"/>
                          </a:solidFill>
                          <a:effectLst/>
                          <a:latin typeface="+mj-lt"/>
                          <a:ea typeface="Calibri" panose="020F0502020204030204" pitchFamily="34" charset="0"/>
                          <a:cs typeface="Times New Roman" panose="02020603050405020304" pitchFamily="18" charset="0"/>
                        </a:rPr>
                        <a:t>.</a:t>
                      </a:r>
                    </a:p>
                  </a:txBody>
                  <a:tcPr marL="36195" marR="36195" marT="0" marB="0">
                    <a:solidFill>
                      <a:schemeClr val="bg1"/>
                    </a:solidFill>
                  </a:tcPr>
                </a:tc>
                <a:tc>
                  <a:txBody>
                    <a:bodyPr/>
                    <a:lstStyle/>
                    <a:p>
                      <a:pPr algn="r">
                        <a:lnSpc>
                          <a:spcPct val="107000"/>
                        </a:lnSpc>
                        <a:spcAft>
                          <a:spcPts val="800"/>
                        </a:spcAft>
                        <a:buNone/>
                        <a:tabLst>
                          <a:tab pos="222250" algn="l"/>
                        </a:tabLst>
                      </a:pPr>
                      <a:r>
                        <a:rPr lang="lt-LT" sz="2000" b="1" dirty="0">
                          <a:solidFill>
                            <a:srgbClr val="00B050"/>
                          </a:solidFill>
                          <a:effectLst/>
                          <a:latin typeface="+mj-lt"/>
                          <a:ea typeface="Calibri" panose="020F0502020204030204" pitchFamily="34" charset="0"/>
                          <a:cs typeface="Times New Roman" panose="02020603050405020304" pitchFamily="18" charset="0"/>
                        </a:rPr>
                        <a:t>+100 000,00</a:t>
                      </a:r>
                    </a:p>
                  </a:txBody>
                  <a:tcPr marL="36195" marR="36195" marT="0" marB="0">
                    <a:solidFill>
                      <a:schemeClr val="bg1"/>
                    </a:solidFill>
                  </a:tcPr>
                </a:tc>
                <a:tc>
                  <a:txBody>
                    <a:bodyPr/>
                    <a:lstStyle/>
                    <a:p>
                      <a:pPr algn="r">
                        <a:lnSpc>
                          <a:spcPct val="107000"/>
                        </a:lnSpc>
                        <a:spcAft>
                          <a:spcPts val="800"/>
                        </a:spcAft>
                        <a:buNone/>
                        <a:tabLst>
                          <a:tab pos="222250" algn="l"/>
                        </a:tabLst>
                      </a:pPr>
                      <a:r>
                        <a:rPr lang="lt-LT" sz="1800" strike="sngStrike" dirty="0">
                          <a:solidFill>
                            <a:schemeClr val="tx1"/>
                          </a:solidFill>
                          <a:effectLst/>
                          <a:latin typeface="+mj-lt"/>
                          <a:ea typeface="Calibri" panose="020F0502020204030204" pitchFamily="34" charset="0"/>
                          <a:cs typeface="Times New Roman" panose="02020603050405020304" pitchFamily="18" charset="0"/>
                        </a:rPr>
                        <a:t>585 076,00</a:t>
                      </a:r>
                    </a:p>
                    <a:p>
                      <a:pPr algn="r">
                        <a:lnSpc>
                          <a:spcPct val="107000"/>
                        </a:lnSpc>
                        <a:spcAft>
                          <a:spcPts val="800"/>
                        </a:spcAft>
                        <a:buNone/>
                        <a:tabLst>
                          <a:tab pos="222250" algn="l"/>
                        </a:tabLst>
                      </a:pPr>
                      <a:r>
                        <a:rPr lang="lt-LT" sz="2000" b="1" strike="noStrike" dirty="0">
                          <a:solidFill>
                            <a:schemeClr val="tx1"/>
                          </a:solidFill>
                          <a:effectLst/>
                          <a:latin typeface="+mj-lt"/>
                          <a:ea typeface="Calibri" panose="020F0502020204030204" pitchFamily="34" charset="0"/>
                          <a:cs typeface="Times New Roman" panose="02020603050405020304" pitchFamily="18" charset="0"/>
                        </a:rPr>
                        <a:t>685 076,00</a:t>
                      </a:r>
                    </a:p>
                    <a:p>
                      <a:pPr algn="r">
                        <a:lnSpc>
                          <a:spcPct val="107000"/>
                        </a:lnSpc>
                        <a:spcAft>
                          <a:spcPts val="800"/>
                        </a:spcAft>
                        <a:buNone/>
                        <a:tabLst>
                          <a:tab pos="222250" algn="l"/>
                        </a:tabLst>
                      </a:pPr>
                      <a:endParaRPr lang="lt-LT" sz="2000" dirty="0">
                        <a:solidFill>
                          <a:schemeClr val="tx1"/>
                        </a:solidFill>
                        <a:effectLst/>
                        <a:latin typeface="+mj-lt"/>
                        <a:ea typeface="Calibri" panose="020F0502020204030204" pitchFamily="34" charset="0"/>
                        <a:cs typeface="Times New Roman" panose="02020603050405020304" pitchFamily="18" charset="0"/>
                      </a:endParaRPr>
                    </a:p>
                  </a:txBody>
                  <a:tcPr marL="36195" marR="36195" marT="0" marB="0">
                    <a:solidFill>
                      <a:schemeClr val="bg1"/>
                    </a:solidFill>
                  </a:tcPr>
                </a:tc>
                <a:tc>
                  <a:txBody>
                    <a:bodyPr/>
                    <a:lstStyle/>
                    <a:p>
                      <a:pPr algn="r">
                        <a:lnSpc>
                          <a:spcPct val="107000"/>
                        </a:lnSpc>
                        <a:spcAft>
                          <a:spcPts val="800"/>
                        </a:spcAft>
                        <a:buNone/>
                        <a:tabLst>
                          <a:tab pos="222250" algn="l"/>
                        </a:tabLst>
                      </a:pPr>
                      <a:r>
                        <a:rPr lang="lt-LT" sz="2000" dirty="0">
                          <a:solidFill>
                            <a:schemeClr val="tx1"/>
                          </a:solidFill>
                          <a:effectLst/>
                          <a:latin typeface="+mj-lt"/>
                          <a:ea typeface="Calibri" panose="020F0502020204030204" pitchFamily="34" charset="0"/>
                          <a:cs typeface="Times New Roman" panose="02020603050405020304" pitchFamily="18" charset="0"/>
                        </a:rPr>
                        <a:t>0,00</a:t>
                      </a:r>
                    </a:p>
                  </a:txBody>
                  <a:tcPr marL="36195" marR="36195" marT="0" marB="0">
                    <a:solidFill>
                      <a:schemeClr val="bg1"/>
                    </a:solidFill>
                  </a:tcPr>
                </a:tc>
                <a:tc>
                  <a:txBody>
                    <a:bodyPr/>
                    <a:lstStyle/>
                    <a:p>
                      <a:pPr algn="r">
                        <a:lnSpc>
                          <a:spcPct val="107000"/>
                        </a:lnSpc>
                        <a:spcAft>
                          <a:spcPts val="800"/>
                        </a:spcAft>
                        <a:buNone/>
                        <a:tabLst>
                          <a:tab pos="222250" algn="l"/>
                        </a:tabLst>
                      </a:pPr>
                      <a:r>
                        <a:rPr lang="lt-LT" sz="1800" strike="sngStrike" dirty="0">
                          <a:solidFill>
                            <a:schemeClr val="tx1"/>
                          </a:solidFill>
                          <a:effectLst/>
                          <a:latin typeface="+mj-lt"/>
                          <a:ea typeface="Calibri" panose="020F0502020204030204" pitchFamily="34" charset="0"/>
                          <a:cs typeface="Times New Roman" panose="02020603050405020304" pitchFamily="18" charset="0"/>
                        </a:rPr>
                        <a:t>585 076,00</a:t>
                      </a:r>
                    </a:p>
                    <a:p>
                      <a:pPr algn="r">
                        <a:lnSpc>
                          <a:spcPct val="107000"/>
                        </a:lnSpc>
                        <a:spcAft>
                          <a:spcPts val="800"/>
                        </a:spcAft>
                        <a:buNone/>
                        <a:tabLst>
                          <a:tab pos="222250" algn="l"/>
                        </a:tabLst>
                      </a:pPr>
                      <a:r>
                        <a:rPr lang="lt-LT" sz="2000" b="1" strike="noStrike" dirty="0">
                          <a:solidFill>
                            <a:schemeClr val="tx1"/>
                          </a:solidFill>
                          <a:effectLst/>
                          <a:latin typeface="+mj-lt"/>
                          <a:ea typeface="Calibri" panose="020F0502020204030204" pitchFamily="34" charset="0"/>
                          <a:cs typeface="Times New Roman" panose="02020603050405020304" pitchFamily="18" charset="0"/>
                        </a:rPr>
                        <a:t>685 076,00</a:t>
                      </a:r>
                    </a:p>
                    <a:p>
                      <a:pPr algn="r">
                        <a:lnSpc>
                          <a:spcPct val="107000"/>
                        </a:lnSpc>
                        <a:spcAft>
                          <a:spcPts val="800"/>
                        </a:spcAft>
                        <a:buNone/>
                        <a:tabLst>
                          <a:tab pos="222250" algn="l"/>
                        </a:tabLst>
                      </a:pPr>
                      <a:r>
                        <a:rPr lang="lt-LT" sz="2000" b="1" dirty="0">
                          <a:solidFill>
                            <a:schemeClr val="tx1"/>
                          </a:solidFill>
                          <a:effectLst/>
                          <a:latin typeface="+mj-lt"/>
                          <a:ea typeface="Calibri" panose="020F0502020204030204" pitchFamily="34" charset="0"/>
                          <a:cs typeface="Times New Roman" panose="02020603050405020304" pitchFamily="18" charset="0"/>
                        </a:rPr>
                        <a:t> </a:t>
                      </a:r>
                    </a:p>
                  </a:txBody>
                  <a:tcPr marL="36195" marR="36195" marT="0" marB="0">
                    <a:solidFill>
                      <a:schemeClr val="bg1"/>
                    </a:solidFill>
                  </a:tcPr>
                </a:tc>
                <a:extLst>
                  <a:ext uri="{0D108BD9-81ED-4DB2-BD59-A6C34878D82A}">
                    <a16:rowId xmlns:a16="http://schemas.microsoft.com/office/drawing/2014/main" val="310593891"/>
                  </a:ext>
                </a:extLst>
              </a:tr>
            </a:tbl>
          </a:graphicData>
        </a:graphic>
      </p:graphicFrame>
    </p:spTree>
    <p:extLst>
      <p:ext uri="{BB962C8B-B14F-4D97-AF65-F5344CB8AC3E}">
        <p14:creationId xmlns:p14="http://schemas.microsoft.com/office/powerpoint/2010/main" val="29281837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BB320F-43B1-8BC4-B583-8DAFCE90942D}"/>
            </a:ext>
          </a:extLst>
        </p:cNvPr>
        <p:cNvGrpSpPr/>
        <p:nvPr/>
      </p:nvGrpSpPr>
      <p:grpSpPr>
        <a:xfrm>
          <a:off x="0" y="0"/>
          <a:ext cx="0" cy="0"/>
          <a:chOff x="0" y="0"/>
          <a:chExt cx="0" cy="0"/>
        </a:xfrm>
      </p:grpSpPr>
      <p:pic>
        <p:nvPicPr>
          <p:cNvPr id="2" name="Picture 1" descr="A blue and white background">
            <a:extLst>
              <a:ext uri="{FF2B5EF4-FFF2-40B4-BE49-F238E27FC236}">
                <a16:creationId xmlns:a16="http://schemas.microsoft.com/office/drawing/2014/main" id="{A71BFC86-84A8-D04C-BD1D-680B8CD343B3}"/>
              </a:ext>
            </a:extLst>
          </p:cNvPr>
          <p:cNvPicPr>
            <a:picLocks noChangeAspect="1"/>
          </p:cNvPicPr>
          <p:nvPr/>
        </p:nvPicPr>
        <p:blipFill rotWithShape="1">
          <a:blip r:embed="rId3">
            <a:extLst>
              <a:ext uri="{28A0092B-C50C-407E-A947-70E740481C1C}">
                <a14:useLocalDpi xmlns:a14="http://schemas.microsoft.com/office/drawing/2010/main" val="0"/>
              </a:ext>
            </a:extLst>
          </a:blip>
          <a:srcRect b="88889"/>
          <a:stretch/>
        </p:blipFill>
        <p:spPr>
          <a:xfrm>
            <a:off x="0" y="-36574"/>
            <a:ext cx="12192000" cy="519286"/>
          </a:xfrm>
          <a:prstGeom prst="rect">
            <a:avLst/>
          </a:prstGeom>
        </p:spPr>
      </p:pic>
      <p:sp>
        <p:nvSpPr>
          <p:cNvPr id="62" name="TextBox 61">
            <a:extLst>
              <a:ext uri="{FF2B5EF4-FFF2-40B4-BE49-F238E27FC236}">
                <a16:creationId xmlns:a16="http://schemas.microsoft.com/office/drawing/2014/main" id="{C449BA54-7B5B-60C1-152A-10A1608EB43E}"/>
              </a:ext>
            </a:extLst>
          </p:cNvPr>
          <p:cNvSpPr txBox="1"/>
          <p:nvPr/>
        </p:nvSpPr>
        <p:spPr>
          <a:xfrm>
            <a:off x="0" y="-40509"/>
            <a:ext cx="12338649" cy="523220"/>
          </a:xfrm>
          <a:prstGeom prst="rect">
            <a:avLst/>
          </a:prstGeom>
          <a:noFill/>
        </p:spPr>
        <p:txBody>
          <a:bodyPr wrap="square" rtlCol="0">
            <a:spAutoFit/>
          </a:bodyPr>
          <a:lstStyle/>
          <a:p>
            <a:pPr algn="ctr"/>
            <a:r>
              <a:rPr lang="lt-LT" sz="2800" b="1" dirty="0">
                <a:solidFill>
                  <a:schemeClr val="bg1"/>
                </a:solidFill>
                <a:latin typeface="+mj-lt"/>
                <a:cs typeface="Calibri" panose="020F0502020204030204" pitchFamily="34" charset="0"/>
              </a:rPr>
              <a:t>SVVP 2021–2027 m. programos veiksmų įgyvendinimo plano keitimo pristatymas (5)</a:t>
            </a:r>
            <a:endParaRPr lang="lt-LT" sz="2800" b="1" dirty="0">
              <a:solidFill>
                <a:schemeClr val="bg1"/>
              </a:solidFill>
              <a:latin typeface="+mj-lt"/>
            </a:endParaRPr>
          </a:p>
        </p:txBody>
      </p:sp>
      <p:graphicFrame>
        <p:nvGraphicFramePr>
          <p:cNvPr id="8" name="Table 7">
            <a:extLst>
              <a:ext uri="{FF2B5EF4-FFF2-40B4-BE49-F238E27FC236}">
                <a16:creationId xmlns:a16="http://schemas.microsoft.com/office/drawing/2014/main" id="{BAA00AE7-1026-CCE1-4AE0-8F1DA588E135}"/>
              </a:ext>
            </a:extLst>
          </p:cNvPr>
          <p:cNvGraphicFramePr>
            <a:graphicFrameLocks noGrp="1"/>
          </p:cNvGraphicFramePr>
          <p:nvPr>
            <p:extLst>
              <p:ext uri="{D42A27DB-BD31-4B8C-83A1-F6EECF244321}">
                <p14:modId xmlns:p14="http://schemas.microsoft.com/office/powerpoint/2010/main" val="1869150586"/>
              </p:ext>
            </p:extLst>
          </p:nvPr>
        </p:nvGraphicFramePr>
        <p:xfrm>
          <a:off x="384974" y="916151"/>
          <a:ext cx="11568700" cy="5207254"/>
        </p:xfrm>
        <a:graphic>
          <a:graphicData uri="http://schemas.openxmlformats.org/drawingml/2006/table">
            <a:tbl>
              <a:tblPr firstRow="1" firstCol="1" bandRow="1">
                <a:tableStyleId>{5C22544A-7EE6-4342-B048-85BDC9FD1C3A}</a:tableStyleId>
              </a:tblPr>
              <a:tblGrid>
                <a:gridCol w="750012">
                  <a:extLst>
                    <a:ext uri="{9D8B030D-6E8A-4147-A177-3AD203B41FA5}">
                      <a16:colId xmlns:a16="http://schemas.microsoft.com/office/drawing/2014/main" val="3200062864"/>
                    </a:ext>
                  </a:extLst>
                </a:gridCol>
                <a:gridCol w="3051425">
                  <a:extLst>
                    <a:ext uri="{9D8B030D-6E8A-4147-A177-3AD203B41FA5}">
                      <a16:colId xmlns:a16="http://schemas.microsoft.com/office/drawing/2014/main" val="748286124"/>
                    </a:ext>
                  </a:extLst>
                </a:gridCol>
                <a:gridCol w="1360851">
                  <a:extLst>
                    <a:ext uri="{9D8B030D-6E8A-4147-A177-3AD203B41FA5}">
                      <a16:colId xmlns:a16="http://schemas.microsoft.com/office/drawing/2014/main" val="4185981989"/>
                    </a:ext>
                  </a:extLst>
                </a:gridCol>
                <a:gridCol w="1666277">
                  <a:extLst>
                    <a:ext uri="{9D8B030D-6E8A-4147-A177-3AD203B41FA5}">
                      <a16:colId xmlns:a16="http://schemas.microsoft.com/office/drawing/2014/main" val="127876356"/>
                    </a:ext>
                  </a:extLst>
                </a:gridCol>
                <a:gridCol w="1833260">
                  <a:extLst>
                    <a:ext uri="{9D8B030D-6E8A-4147-A177-3AD203B41FA5}">
                      <a16:colId xmlns:a16="http://schemas.microsoft.com/office/drawing/2014/main" val="626287409"/>
                    </a:ext>
                  </a:extLst>
                </a:gridCol>
                <a:gridCol w="1072439">
                  <a:extLst>
                    <a:ext uri="{9D8B030D-6E8A-4147-A177-3AD203B41FA5}">
                      <a16:colId xmlns:a16="http://schemas.microsoft.com/office/drawing/2014/main" val="2566157392"/>
                    </a:ext>
                  </a:extLst>
                </a:gridCol>
                <a:gridCol w="1834436">
                  <a:extLst>
                    <a:ext uri="{9D8B030D-6E8A-4147-A177-3AD203B41FA5}">
                      <a16:colId xmlns:a16="http://schemas.microsoft.com/office/drawing/2014/main" val="1451107771"/>
                    </a:ext>
                  </a:extLst>
                </a:gridCol>
              </a:tblGrid>
              <a:tr h="1254279">
                <a:tc>
                  <a:txBody>
                    <a:bodyPr/>
                    <a:lstStyle/>
                    <a:p>
                      <a:pPr algn="l">
                        <a:lnSpc>
                          <a:spcPct val="107000"/>
                        </a:lnSpc>
                        <a:spcAft>
                          <a:spcPts val="800"/>
                        </a:spcAft>
                        <a:buNone/>
                      </a:pPr>
                      <a:r>
                        <a:rPr lang="lt-LT" sz="2000" dirty="0">
                          <a:solidFill>
                            <a:schemeClr val="tx1"/>
                          </a:solidFill>
                          <a:effectLst/>
                          <a:latin typeface="+mj-lt"/>
                          <a:ea typeface="Calibri" panose="020F0502020204030204" pitchFamily="34" charset="0"/>
                          <a:cs typeface="Times New Roman" panose="02020603050405020304" pitchFamily="18" charset="0"/>
                        </a:rPr>
                        <a:t>3.5.7.</a:t>
                      </a:r>
                    </a:p>
                  </a:txBody>
                  <a:tcPr marL="36195" marR="36195" marT="0" marB="0">
                    <a:solidFill>
                      <a:schemeClr val="bg1"/>
                    </a:solidFill>
                  </a:tcPr>
                </a:tc>
                <a:tc>
                  <a:txBody>
                    <a:bodyPr/>
                    <a:lstStyle/>
                    <a:p>
                      <a:pPr>
                        <a:lnSpc>
                          <a:spcPct val="107000"/>
                        </a:lnSpc>
                        <a:spcAft>
                          <a:spcPts val="800"/>
                        </a:spcAft>
                        <a:buNone/>
                        <a:tabLst>
                          <a:tab pos="222250" algn="l"/>
                        </a:tabLst>
                      </a:pPr>
                      <a:r>
                        <a:rPr lang="pt-BR" sz="2000" b="0" i="0" dirty="0">
                          <a:solidFill>
                            <a:schemeClr val="tx1"/>
                          </a:solidFill>
                          <a:effectLst/>
                          <a:latin typeface="+mj-lt"/>
                          <a:ea typeface="Calibri" panose="020F0502020204030204" pitchFamily="34" charset="0"/>
                          <a:cs typeface="Times New Roman" panose="02020603050405020304" pitchFamily="18" charset="0"/>
                        </a:rPr>
                        <a:t>Papildomos URM veiklos sąnaudos 2024–2027 m.</a:t>
                      </a:r>
                      <a:endParaRPr lang="lt-LT" sz="2000" b="0" i="0" dirty="0">
                        <a:solidFill>
                          <a:schemeClr val="tx1"/>
                        </a:solidFill>
                        <a:effectLst/>
                        <a:latin typeface="+mj-lt"/>
                        <a:ea typeface="Calibri" panose="020F0502020204030204" pitchFamily="34" charset="0"/>
                        <a:cs typeface="Times New Roman" panose="02020603050405020304" pitchFamily="18" charset="0"/>
                      </a:endParaRPr>
                    </a:p>
                  </a:txBody>
                  <a:tcPr marL="36195" marR="36195" marT="0" marB="0">
                    <a:solidFill>
                      <a:schemeClr val="bg1"/>
                    </a:solidFill>
                  </a:tcPr>
                </a:tc>
                <a:tc>
                  <a:txBody>
                    <a:bodyPr/>
                    <a:lstStyle/>
                    <a:p>
                      <a:pPr algn="ctr">
                        <a:lnSpc>
                          <a:spcPct val="107000"/>
                        </a:lnSpc>
                        <a:spcAft>
                          <a:spcPts val="800"/>
                        </a:spcAft>
                        <a:buNone/>
                        <a:tabLst>
                          <a:tab pos="222250" algn="l"/>
                        </a:tabLst>
                      </a:pPr>
                      <a:r>
                        <a:rPr lang="lt-LT" sz="2000" b="0" noProof="0" dirty="0">
                          <a:solidFill>
                            <a:schemeClr val="tx1"/>
                          </a:solidFill>
                          <a:effectLst/>
                          <a:latin typeface="+mj-lt"/>
                          <a:ea typeface="Calibri" panose="020F0502020204030204" pitchFamily="34" charset="0"/>
                          <a:cs typeface="Times New Roman" panose="02020603050405020304" pitchFamily="18" charset="0"/>
                        </a:rPr>
                        <a:t>2023 m. </a:t>
                      </a:r>
                    </a:p>
                    <a:p>
                      <a:pPr algn="ctr">
                        <a:lnSpc>
                          <a:spcPct val="107000"/>
                        </a:lnSpc>
                        <a:spcAft>
                          <a:spcPts val="800"/>
                        </a:spcAft>
                        <a:buNone/>
                        <a:tabLst>
                          <a:tab pos="222250" algn="l"/>
                        </a:tabLst>
                      </a:pPr>
                      <a:r>
                        <a:rPr lang="lt-LT" sz="2000" b="0" noProof="0" dirty="0">
                          <a:solidFill>
                            <a:schemeClr val="tx1"/>
                          </a:solidFill>
                          <a:effectLst/>
                          <a:latin typeface="+mj-lt"/>
                          <a:ea typeface="Calibri" panose="020F0502020204030204" pitchFamily="34" charset="0"/>
                          <a:cs typeface="Times New Roman" panose="02020603050405020304" pitchFamily="18" charset="0"/>
                        </a:rPr>
                        <a:t>II </a:t>
                      </a:r>
                      <a:r>
                        <a:rPr lang="lt-LT" sz="2000" b="0" noProof="0" dirty="0" err="1">
                          <a:solidFill>
                            <a:schemeClr val="tx1"/>
                          </a:solidFill>
                          <a:effectLst/>
                          <a:latin typeface="+mj-lt"/>
                          <a:ea typeface="Calibri" panose="020F0502020204030204" pitchFamily="34" charset="0"/>
                          <a:cs typeface="Times New Roman" panose="02020603050405020304" pitchFamily="18" charset="0"/>
                        </a:rPr>
                        <a:t>ketv</a:t>
                      </a:r>
                      <a:r>
                        <a:rPr lang="lt-LT" sz="2000" b="0" noProof="0" dirty="0">
                          <a:solidFill>
                            <a:schemeClr val="tx1"/>
                          </a:solidFill>
                          <a:effectLst/>
                          <a:latin typeface="+mj-lt"/>
                          <a:ea typeface="Calibri" panose="020F0502020204030204" pitchFamily="34" charset="0"/>
                          <a:cs typeface="Times New Roman" panose="02020603050405020304" pitchFamily="18" charset="0"/>
                        </a:rPr>
                        <a:t>.</a:t>
                      </a:r>
                    </a:p>
                  </a:txBody>
                  <a:tcPr marL="36195" marR="36195" marT="0" marB="0">
                    <a:solidFill>
                      <a:schemeClr val="bg1"/>
                    </a:solidFill>
                  </a:tcPr>
                </a:tc>
                <a:tc>
                  <a:txBody>
                    <a:bodyPr/>
                    <a:lstStyle/>
                    <a:p>
                      <a:pPr algn="r">
                        <a:lnSpc>
                          <a:spcPct val="107000"/>
                        </a:lnSpc>
                        <a:spcAft>
                          <a:spcPts val="800"/>
                        </a:spcAft>
                        <a:buNone/>
                        <a:tabLst>
                          <a:tab pos="222250" algn="l"/>
                        </a:tabLst>
                      </a:pPr>
                      <a:r>
                        <a:rPr lang="lt-LT" sz="2000" b="1" dirty="0">
                          <a:solidFill>
                            <a:srgbClr val="FF0000"/>
                          </a:solidFill>
                          <a:effectLst/>
                          <a:latin typeface="+mj-lt"/>
                          <a:ea typeface="Calibri" panose="020F0502020204030204" pitchFamily="34" charset="0"/>
                          <a:cs typeface="Times New Roman" panose="02020603050405020304" pitchFamily="18" charset="0"/>
                        </a:rPr>
                        <a:t>-5 000 000,00</a:t>
                      </a:r>
                    </a:p>
                  </a:txBody>
                  <a:tcPr marL="36195" marR="36195" marT="0" marB="0">
                    <a:solidFill>
                      <a:schemeClr val="bg1"/>
                    </a:solidFill>
                  </a:tcPr>
                </a:tc>
                <a:tc>
                  <a:txBody>
                    <a:bodyPr/>
                    <a:lstStyle/>
                    <a:p>
                      <a:pPr algn="r">
                        <a:lnSpc>
                          <a:spcPct val="107000"/>
                        </a:lnSpc>
                        <a:spcAft>
                          <a:spcPts val="800"/>
                        </a:spcAft>
                        <a:buNone/>
                        <a:tabLst>
                          <a:tab pos="222250" algn="l"/>
                        </a:tabLst>
                      </a:pPr>
                      <a:r>
                        <a:rPr lang="lt-LT" sz="1800" b="0" strike="sngStrike" dirty="0">
                          <a:solidFill>
                            <a:schemeClr val="tx1"/>
                          </a:solidFill>
                          <a:effectLst/>
                          <a:latin typeface="+mj-lt"/>
                          <a:ea typeface="Calibri" panose="020F0502020204030204" pitchFamily="34" charset="0"/>
                          <a:cs typeface="Times New Roman" panose="02020603050405020304" pitchFamily="18" charset="0"/>
                        </a:rPr>
                        <a:t>20 633 434,22</a:t>
                      </a:r>
                    </a:p>
                    <a:p>
                      <a:pPr algn="r">
                        <a:lnSpc>
                          <a:spcPct val="107000"/>
                        </a:lnSpc>
                        <a:spcAft>
                          <a:spcPts val="800"/>
                        </a:spcAft>
                        <a:buNone/>
                        <a:tabLst>
                          <a:tab pos="222250" algn="l"/>
                        </a:tabLst>
                      </a:pPr>
                      <a:r>
                        <a:rPr lang="lt-LT" sz="2000" b="1" dirty="0">
                          <a:solidFill>
                            <a:schemeClr val="tx1"/>
                          </a:solidFill>
                          <a:effectLst/>
                          <a:latin typeface="+mj-lt"/>
                          <a:ea typeface="Calibri" panose="020F0502020204030204" pitchFamily="34" charset="0"/>
                          <a:cs typeface="Times New Roman" panose="02020603050405020304" pitchFamily="18" charset="0"/>
                        </a:rPr>
                        <a:t>15 633 434,22</a:t>
                      </a:r>
                    </a:p>
                  </a:txBody>
                  <a:tcPr marL="36195" marR="36195" marT="0" marB="0">
                    <a:solidFill>
                      <a:schemeClr val="bg1"/>
                    </a:solidFill>
                  </a:tcPr>
                </a:tc>
                <a:tc>
                  <a:txBody>
                    <a:bodyPr/>
                    <a:lstStyle/>
                    <a:p>
                      <a:pPr algn="r">
                        <a:lnSpc>
                          <a:spcPct val="107000"/>
                        </a:lnSpc>
                        <a:spcAft>
                          <a:spcPts val="800"/>
                        </a:spcAft>
                        <a:buNone/>
                        <a:tabLst>
                          <a:tab pos="222250" algn="l"/>
                        </a:tabLst>
                      </a:pPr>
                      <a:r>
                        <a:rPr lang="lt-LT" sz="2000" b="0" dirty="0">
                          <a:solidFill>
                            <a:schemeClr val="tx1"/>
                          </a:solidFill>
                          <a:effectLst/>
                          <a:latin typeface="+mj-lt"/>
                          <a:ea typeface="Calibri" panose="020F0502020204030204" pitchFamily="34" charset="0"/>
                          <a:cs typeface="Times New Roman" panose="02020603050405020304" pitchFamily="18" charset="0"/>
                        </a:rPr>
                        <a:t>0,00</a:t>
                      </a:r>
                    </a:p>
                  </a:txBody>
                  <a:tcPr marL="36195" marR="36195" marT="0" marB="0">
                    <a:solidFill>
                      <a:schemeClr val="bg1"/>
                    </a:solidFill>
                  </a:tcPr>
                </a:tc>
                <a:tc>
                  <a:txBody>
                    <a:bodyPr/>
                    <a:lstStyle/>
                    <a:p>
                      <a:pPr algn="r">
                        <a:lnSpc>
                          <a:spcPct val="107000"/>
                        </a:lnSpc>
                        <a:spcAft>
                          <a:spcPts val="800"/>
                        </a:spcAft>
                        <a:buNone/>
                        <a:tabLst>
                          <a:tab pos="222250" algn="l"/>
                        </a:tabLst>
                      </a:pPr>
                      <a:r>
                        <a:rPr lang="lt-LT" sz="1800" b="0" strike="sngStrike" dirty="0">
                          <a:solidFill>
                            <a:schemeClr val="tx1"/>
                          </a:solidFill>
                          <a:effectLst/>
                          <a:latin typeface="+mj-lt"/>
                          <a:ea typeface="Calibri" panose="020F0502020204030204" pitchFamily="34" charset="0"/>
                          <a:cs typeface="Times New Roman" panose="02020603050405020304" pitchFamily="18" charset="0"/>
                        </a:rPr>
                        <a:t>20 633 434,22</a:t>
                      </a:r>
                    </a:p>
                    <a:p>
                      <a:pPr algn="r">
                        <a:lnSpc>
                          <a:spcPct val="107000"/>
                        </a:lnSpc>
                        <a:spcAft>
                          <a:spcPts val="800"/>
                        </a:spcAft>
                        <a:buNone/>
                        <a:tabLst>
                          <a:tab pos="222250" algn="l"/>
                        </a:tabLst>
                      </a:pPr>
                      <a:r>
                        <a:rPr lang="lt-LT" sz="2000" b="1" dirty="0">
                          <a:solidFill>
                            <a:schemeClr val="tx1"/>
                          </a:solidFill>
                          <a:effectLst/>
                          <a:latin typeface="+mj-lt"/>
                          <a:ea typeface="Calibri" panose="020F0502020204030204" pitchFamily="34" charset="0"/>
                          <a:cs typeface="Times New Roman" panose="02020603050405020304" pitchFamily="18" charset="0"/>
                        </a:rPr>
                        <a:t>15 633 434,22 </a:t>
                      </a:r>
                    </a:p>
                  </a:txBody>
                  <a:tcPr marL="36195" marR="36195" marT="0" marB="0">
                    <a:solidFill>
                      <a:schemeClr val="bg1"/>
                    </a:solidFill>
                  </a:tcPr>
                </a:tc>
                <a:extLst>
                  <a:ext uri="{0D108BD9-81ED-4DB2-BD59-A6C34878D82A}">
                    <a16:rowId xmlns:a16="http://schemas.microsoft.com/office/drawing/2014/main" val="4095133768"/>
                  </a:ext>
                </a:extLst>
              </a:tr>
              <a:tr h="1254279">
                <a:tc>
                  <a:txBody>
                    <a:bodyPr/>
                    <a:lstStyle/>
                    <a:p>
                      <a:pPr algn="l">
                        <a:lnSpc>
                          <a:spcPct val="107000"/>
                        </a:lnSpc>
                        <a:spcAft>
                          <a:spcPts val="800"/>
                        </a:spcAft>
                        <a:buNone/>
                      </a:pPr>
                      <a:r>
                        <a:rPr lang="lt-LT" sz="2000" dirty="0">
                          <a:solidFill>
                            <a:schemeClr val="tx1"/>
                          </a:solidFill>
                          <a:effectLst/>
                          <a:latin typeface="+mj-lt"/>
                        </a:rPr>
                        <a:t>3.5.8.</a:t>
                      </a:r>
                      <a:endParaRPr lang="lt-LT" sz="2000" dirty="0">
                        <a:solidFill>
                          <a:schemeClr val="tx1"/>
                        </a:solidFill>
                        <a:effectLst/>
                        <a:latin typeface="+mj-lt"/>
                        <a:ea typeface="Calibri" panose="020F0502020204030204" pitchFamily="34" charset="0"/>
                        <a:cs typeface="Times New Roman" panose="02020603050405020304" pitchFamily="18" charset="0"/>
                      </a:endParaRPr>
                    </a:p>
                  </a:txBody>
                  <a:tcPr marL="36195" marR="36195" marT="0" marB="0">
                    <a:solidFill>
                      <a:schemeClr val="bg1"/>
                    </a:solidFill>
                  </a:tcPr>
                </a:tc>
                <a:tc>
                  <a:txBody>
                    <a:bodyPr/>
                    <a:lstStyle/>
                    <a:p>
                      <a:pPr>
                        <a:lnSpc>
                          <a:spcPct val="107000"/>
                        </a:lnSpc>
                        <a:spcAft>
                          <a:spcPts val="800"/>
                        </a:spcAft>
                        <a:buNone/>
                        <a:tabLst>
                          <a:tab pos="222250" algn="l"/>
                        </a:tabLst>
                      </a:pPr>
                      <a:r>
                        <a:rPr lang="lt-LT" sz="2000" b="0" dirty="0">
                          <a:solidFill>
                            <a:schemeClr val="tx1"/>
                          </a:solidFill>
                          <a:effectLst/>
                          <a:latin typeface="+mj-lt"/>
                        </a:rPr>
                        <a:t>Papildomos VSAT veiklos sąnaudos 2024-2027 m.</a:t>
                      </a:r>
                      <a:endParaRPr lang="lt-LT" sz="1800" b="0" i="1" dirty="0">
                        <a:solidFill>
                          <a:schemeClr val="tx1"/>
                        </a:solidFill>
                        <a:effectLst/>
                        <a:latin typeface="+mj-lt"/>
                        <a:ea typeface="Calibri" panose="020F0502020204030204" pitchFamily="34" charset="0"/>
                        <a:cs typeface="Times New Roman" panose="02020603050405020304" pitchFamily="18" charset="0"/>
                      </a:endParaRPr>
                    </a:p>
                  </a:txBody>
                  <a:tcPr marL="36195" marR="36195" marT="0" marB="0">
                    <a:solidFill>
                      <a:schemeClr val="bg1"/>
                    </a:solidFill>
                  </a:tcPr>
                </a:tc>
                <a:tc>
                  <a:txBody>
                    <a:bodyPr/>
                    <a:lstStyle/>
                    <a:p>
                      <a:pPr algn="ctr">
                        <a:lnSpc>
                          <a:spcPct val="107000"/>
                        </a:lnSpc>
                        <a:spcAft>
                          <a:spcPts val="800"/>
                        </a:spcAft>
                        <a:buNone/>
                        <a:tabLst>
                          <a:tab pos="222250" algn="l"/>
                        </a:tabLst>
                      </a:pPr>
                      <a:r>
                        <a:rPr lang="lt-LT" sz="2000" b="0" dirty="0">
                          <a:solidFill>
                            <a:schemeClr val="tx1"/>
                          </a:solidFill>
                          <a:effectLst/>
                          <a:latin typeface="+mj-lt"/>
                        </a:rPr>
                        <a:t>2023 m. </a:t>
                      </a:r>
                    </a:p>
                    <a:p>
                      <a:pPr algn="ctr">
                        <a:lnSpc>
                          <a:spcPct val="107000"/>
                        </a:lnSpc>
                        <a:spcAft>
                          <a:spcPts val="800"/>
                        </a:spcAft>
                        <a:buNone/>
                        <a:tabLst>
                          <a:tab pos="222250" algn="l"/>
                        </a:tabLst>
                      </a:pPr>
                      <a:r>
                        <a:rPr lang="lt-LT" sz="2000" b="0" noProof="0" dirty="0">
                          <a:solidFill>
                            <a:schemeClr val="tx1"/>
                          </a:solidFill>
                          <a:effectLst/>
                          <a:latin typeface="+mj-lt"/>
                        </a:rPr>
                        <a:t>IV </a:t>
                      </a:r>
                      <a:r>
                        <a:rPr lang="lt-LT" sz="2000" b="0" noProof="0" dirty="0" err="1">
                          <a:solidFill>
                            <a:schemeClr val="tx1"/>
                          </a:solidFill>
                          <a:effectLst/>
                          <a:latin typeface="+mj-lt"/>
                        </a:rPr>
                        <a:t>ketv</a:t>
                      </a:r>
                      <a:r>
                        <a:rPr lang="lt-LT" sz="2000" b="0" noProof="0" dirty="0">
                          <a:solidFill>
                            <a:schemeClr val="tx1"/>
                          </a:solidFill>
                          <a:effectLst/>
                          <a:latin typeface="+mj-lt"/>
                        </a:rPr>
                        <a:t>.</a:t>
                      </a:r>
                      <a:endParaRPr lang="lt-LT" sz="2000" b="0" noProof="0" dirty="0">
                        <a:solidFill>
                          <a:schemeClr val="tx1"/>
                        </a:solidFill>
                        <a:effectLst/>
                        <a:latin typeface="+mj-lt"/>
                        <a:ea typeface="Calibri" panose="020F0502020204030204" pitchFamily="34" charset="0"/>
                        <a:cs typeface="Times New Roman" panose="02020603050405020304" pitchFamily="18" charset="0"/>
                      </a:endParaRPr>
                    </a:p>
                  </a:txBody>
                  <a:tcPr marL="36195" marR="36195" marT="0" marB="0">
                    <a:solidFill>
                      <a:schemeClr val="bg1"/>
                    </a:solidFill>
                  </a:tcPr>
                </a:tc>
                <a:tc>
                  <a:txBody>
                    <a:bodyPr/>
                    <a:lstStyle/>
                    <a:p>
                      <a:pPr algn="r">
                        <a:lnSpc>
                          <a:spcPct val="107000"/>
                        </a:lnSpc>
                        <a:spcAft>
                          <a:spcPts val="800"/>
                        </a:spcAft>
                        <a:buNone/>
                        <a:tabLst>
                          <a:tab pos="222250" algn="l"/>
                        </a:tabLst>
                      </a:pPr>
                      <a:r>
                        <a:rPr lang="lt-LT" sz="2000" b="1" dirty="0">
                          <a:solidFill>
                            <a:srgbClr val="00B050"/>
                          </a:solidFill>
                          <a:effectLst/>
                          <a:latin typeface="+mj-lt"/>
                          <a:ea typeface="Calibri" panose="020F0502020204030204" pitchFamily="34" charset="0"/>
                          <a:cs typeface="Times New Roman" panose="02020603050405020304" pitchFamily="18" charset="0"/>
                        </a:rPr>
                        <a:t>+4 314 193,53</a:t>
                      </a:r>
                    </a:p>
                  </a:txBody>
                  <a:tcPr marL="36195" marR="36195" marT="0" marB="0">
                    <a:solidFill>
                      <a:schemeClr val="bg1"/>
                    </a:solidFill>
                  </a:tcPr>
                </a:tc>
                <a:tc>
                  <a:txBody>
                    <a:bodyPr/>
                    <a:lstStyle/>
                    <a:p>
                      <a:pPr algn="r">
                        <a:lnSpc>
                          <a:spcPct val="107000"/>
                        </a:lnSpc>
                        <a:spcAft>
                          <a:spcPts val="800"/>
                        </a:spcAft>
                        <a:buNone/>
                        <a:tabLst>
                          <a:tab pos="222250" algn="l"/>
                        </a:tabLst>
                      </a:pPr>
                      <a:r>
                        <a:rPr lang="lt-LT" sz="1800" b="0" strike="sngStrike" dirty="0">
                          <a:solidFill>
                            <a:schemeClr val="tx1"/>
                          </a:solidFill>
                          <a:effectLst/>
                          <a:latin typeface="+mj-lt"/>
                        </a:rPr>
                        <a:t>40 388 344,29</a:t>
                      </a:r>
                      <a:endParaRPr lang="lt-LT" sz="1800" b="0" dirty="0">
                        <a:solidFill>
                          <a:schemeClr val="tx1"/>
                        </a:solidFill>
                        <a:effectLst/>
                        <a:latin typeface="+mj-lt"/>
                      </a:endParaRPr>
                    </a:p>
                    <a:p>
                      <a:pPr algn="r">
                        <a:lnSpc>
                          <a:spcPct val="107000"/>
                        </a:lnSpc>
                        <a:spcAft>
                          <a:spcPts val="800"/>
                        </a:spcAft>
                        <a:buNone/>
                        <a:tabLst>
                          <a:tab pos="222250" algn="l"/>
                        </a:tabLst>
                      </a:pPr>
                      <a:r>
                        <a:rPr lang="lt-LT" sz="2000" b="1" dirty="0">
                          <a:solidFill>
                            <a:schemeClr val="tx1"/>
                          </a:solidFill>
                          <a:effectLst/>
                          <a:latin typeface="+mj-lt"/>
                        </a:rPr>
                        <a:t>44 702 537,82</a:t>
                      </a:r>
                    </a:p>
                    <a:p>
                      <a:pPr algn="r">
                        <a:lnSpc>
                          <a:spcPct val="107000"/>
                        </a:lnSpc>
                        <a:spcAft>
                          <a:spcPts val="800"/>
                        </a:spcAft>
                        <a:buNone/>
                        <a:tabLst>
                          <a:tab pos="222250" algn="l"/>
                        </a:tabLst>
                      </a:pPr>
                      <a:r>
                        <a:rPr lang="lt-LT" sz="2000" u="none" strike="noStrike" dirty="0">
                          <a:solidFill>
                            <a:schemeClr val="tx1"/>
                          </a:solidFill>
                          <a:effectLst/>
                          <a:latin typeface="+mj-lt"/>
                        </a:rPr>
                        <a:t> </a:t>
                      </a:r>
                      <a:endParaRPr lang="lt-LT" sz="2000" dirty="0">
                        <a:solidFill>
                          <a:schemeClr val="tx1"/>
                        </a:solidFill>
                        <a:effectLst/>
                        <a:latin typeface="+mj-lt"/>
                        <a:ea typeface="Calibri" panose="020F0502020204030204" pitchFamily="34" charset="0"/>
                        <a:cs typeface="Times New Roman" panose="02020603050405020304" pitchFamily="18" charset="0"/>
                      </a:endParaRPr>
                    </a:p>
                  </a:txBody>
                  <a:tcPr marL="36195" marR="36195" marT="0" marB="0">
                    <a:solidFill>
                      <a:schemeClr val="bg1"/>
                    </a:solidFill>
                  </a:tcPr>
                </a:tc>
                <a:tc>
                  <a:txBody>
                    <a:bodyPr/>
                    <a:lstStyle/>
                    <a:p>
                      <a:pPr algn="r">
                        <a:lnSpc>
                          <a:spcPct val="107000"/>
                        </a:lnSpc>
                        <a:spcAft>
                          <a:spcPts val="800"/>
                        </a:spcAft>
                        <a:buNone/>
                        <a:tabLst>
                          <a:tab pos="222250" algn="l"/>
                        </a:tabLst>
                      </a:pPr>
                      <a:r>
                        <a:rPr lang="lt-LT" sz="2000" b="0" dirty="0">
                          <a:solidFill>
                            <a:schemeClr val="tx1"/>
                          </a:solidFill>
                          <a:effectLst/>
                          <a:latin typeface="+mj-lt"/>
                        </a:rPr>
                        <a:t>0,00</a:t>
                      </a:r>
                      <a:endParaRPr lang="lt-LT" sz="2000" b="0" dirty="0">
                        <a:solidFill>
                          <a:schemeClr val="tx1"/>
                        </a:solidFill>
                        <a:effectLst/>
                        <a:latin typeface="+mj-lt"/>
                        <a:ea typeface="Calibri" panose="020F0502020204030204" pitchFamily="34" charset="0"/>
                        <a:cs typeface="Times New Roman" panose="02020603050405020304" pitchFamily="18" charset="0"/>
                      </a:endParaRPr>
                    </a:p>
                  </a:txBody>
                  <a:tcPr marL="36195" marR="36195" marT="0" marB="0">
                    <a:solidFill>
                      <a:schemeClr val="bg1"/>
                    </a:solidFill>
                  </a:tcPr>
                </a:tc>
                <a:tc>
                  <a:txBody>
                    <a:bodyPr/>
                    <a:lstStyle/>
                    <a:p>
                      <a:pPr algn="r">
                        <a:lnSpc>
                          <a:spcPct val="107000"/>
                        </a:lnSpc>
                        <a:spcAft>
                          <a:spcPts val="800"/>
                        </a:spcAft>
                        <a:buNone/>
                        <a:tabLst>
                          <a:tab pos="222250" algn="l"/>
                        </a:tabLst>
                      </a:pPr>
                      <a:r>
                        <a:rPr lang="lt-LT" sz="1800" b="0" strike="sngStrike" kern="1200" dirty="0">
                          <a:solidFill>
                            <a:schemeClr val="tx1"/>
                          </a:solidFill>
                          <a:effectLst/>
                          <a:latin typeface="+mn-lt"/>
                          <a:ea typeface="+mn-ea"/>
                          <a:cs typeface="+mn-cs"/>
                        </a:rPr>
                        <a:t>40 388 344,29</a:t>
                      </a:r>
                      <a:endParaRPr lang="lt-LT" sz="1800" b="0" kern="1200" dirty="0">
                        <a:solidFill>
                          <a:schemeClr val="tx1"/>
                        </a:solidFill>
                        <a:effectLst/>
                        <a:latin typeface="+mn-lt"/>
                        <a:ea typeface="+mn-ea"/>
                        <a:cs typeface="+mn-cs"/>
                      </a:endParaRPr>
                    </a:p>
                    <a:p>
                      <a:pPr algn="r">
                        <a:lnSpc>
                          <a:spcPct val="107000"/>
                        </a:lnSpc>
                        <a:spcAft>
                          <a:spcPts val="800"/>
                        </a:spcAft>
                        <a:buNone/>
                        <a:tabLst>
                          <a:tab pos="222250" algn="l"/>
                        </a:tabLst>
                      </a:pPr>
                      <a:r>
                        <a:rPr lang="lt-LT" sz="2000" b="1" kern="1200" dirty="0">
                          <a:solidFill>
                            <a:schemeClr val="tx1"/>
                          </a:solidFill>
                          <a:effectLst/>
                          <a:latin typeface="+mn-lt"/>
                          <a:ea typeface="+mn-ea"/>
                          <a:cs typeface="+mn-cs"/>
                        </a:rPr>
                        <a:t>44 702 537,82</a:t>
                      </a:r>
                    </a:p>
                    <a:p>
                      <a:pPr algn="r">
                        <a:lnSpc>
                          <a:spcPct val="107000"/>
                        </a:lnSpc>
                        <a:spcAft>
                          <a:spcPts val="800"/>
                        </a:spcAft>
                        <a:buNone/>
                        <a:tabLst>
                          <a:tab pos="222250" algn="l"/>
                        </a:tabLst>
                      </a:pPr>
                      <a:r>
                        <a:rPr lang="lt-LT" sz="2000" u="none" strike="noStrike" dirty="0">
                          <a:solidFill>
                            <a:schemeClr val="tx1"/>
                          </a:solidFill>
                          <a:effectLst/>
                          <a:latin typeface="+mj-lt"/>
                        </a:rPr>
                        <a:t> </a:t>
                      </a:r>
                      <a:endParaRPr lang="lt-LT" sz="2000" dirty="0">
                        <a:solidFill>
                          <a:schemeClr val="tx1"/>
                        </a:solidFill>
                        <a:effectLst/>
                        <a:latin typeface="+mj-lt"/>
                        <a:ea typeface="Calibri" panose="020F0502020204030204" pitchFamily="34" charset="0"/>
                        <a:cs typeface="Times New Roman" panose="02020603050405020304" pitchFamily="18" charset="0"/>
                      </a:endParaRPr>
                    </a:p>
                  </a:txBody>
                  <a:tcPr marL="36195" marR="36195" marT="0" marB="0">
                    <a:solidFill>
                      <a:schemeClr val="bg1"/>
                    </a:solidFill>
                  </a:tcPr>
                </a:tc>
                <a:extLst>
                  <a:ext uri="{0D108BD9-81ED-4DB2-BD59-A6C34878D82A}">
                    <a16:rowId xmlns:a16="http://schemas.microsoft.com/office/drawing/2014/main" val="3730131471"/>
                  </a:ext>
                </a:extLst>
              </a:tr>
              <a:tr h="1254279">
                <a:tc>
                  <a:txBody>
                    <a:bodyPr/>
                    <a:lstStyle/>
                    <a:p>
                      <a:pPr algn="l">
                        <a:lnSpc>
                          <a:spcPct val="107000"/>
                        </a:lnSpc>
                        <a:spcAft>
                          <a:spcPts val="800"/>
                        </a:spcAft>
                        <a:buNone/>
                      </a:pPr>
                      <a:r>
                        <a:rPr lang="lt-LT" sz="2000" dirty="0">
                          <a:solidFill>
                            <a:schemeClr val="tx1"/>
                          </a:solidFill>
                          <a:effectLst/>
                          <a:latin typeface="+mj-lt"/>
                          <a:ea typeface="Calibri" panose="020F0502020204030204" pitchFamily="34" charset="0"/>
                          <a:cs typeface="Times New Roman" panose="02020603050405020304" pitchFamily="18" charset="0"/>
                        </a:rPr>
                        <a:t>3.5.10</a:t>
                      </a:r>
                    </a:p>
                  </a:txBody>
                  <a:tcPr marL="36195" marR="36195" marT="0" marB="0">
                    <a:solidFill>
                      <a:schemeClr val="bg1"/>
                    </a:solidFill>
                  </a:tcPr>
                </a:tc>
                <a:tc>
                  <a:txBody>
                    <a:bodyPr/>
                    <a:lstStyle/>
                    <a:p>
                      <a:pPr>
                        <a:lnSpc>
                          <a:spcPct val="107000"/>
                        </a:lnSpc>
                        <a:spcAft>
                          <a:spcPts val="800"/>
                        </a:spcAft>
                        <a:buNone/>
                        <a:tabLst>
                          <a:tab pos="222250" algn="l"/>
                        </a:tabLst>
                      </a:pPr>
                      <a:r>
                        <a:rPr lang="lt-LT" sz="2000" b="0" kern="1200" dirty="0">
                          <a:solidFill>
                            <a:schemeClr val="tx1"/>
                          </a:solidFill>
                          <a:effectLst/>
                          <a:latin typeface="+mj-lt"/>
                          <a:ea typeface="+mn-ea"/>
                          <a:cs typeface="+mn-cs"/>
                        </a:rPr>
                        <a:t>Papildomos IRD veiklos sąnaudos 2024-2027 m.</a:t>
                      </a:r>
                      <a:endParaRPr lang="lt-LT" sz="2000" b="0" i="1" kern="1200" dirty="0">
                        <a:solidFill>
                          <a:schemeClr val="tx1"/>
                        </a:solidFill>
                        <a:effectLst/>
                        <a:latin typeface="+mj-lt"/>
                        <a:ea typeface="Calibri" panose="020F0502020204030204" pitchFamily="34" charset="0"/>
                        <a:cs typeface="Times New Roman" panose="02020603050405020304" pitchFamily="18" charset="0"/>
                      </a:endParaRPr>
                    </a:p>
                  </a:txBody>
                  <a:tcPr marL="36195" marR="36195" marT="0" marB="0">
                    <a:solidFill>
                      <a:schemeClr val="bg1"/>
                    </a:solidFill>
                  </a:tcPr>
                </a:tc>
                <a:tc>
                  <a:txBody>
                    <a:bodyPr/>
                    <a:lstStyle/>
                    <a:p>
                      <a:pPr algn="ctr">
                        <a:lnSpc>
                          <a:spcPct val="107000"/>
                        </a:lnSpc>
                        <a:spcAft>
                          <a:spcPts val="800"/>
                        </a:spcAft>
                        <a:buNone/>
                        <a:tabLst>
                          <a:tab pos="222250" algn="l"/>
                        </a:tabLst>
                      </a:pPr>
                      <a:r>
                        <a:rPr lang="lt-LT" sz="2000" noProof="0" dirty="0">
                          <a:solidFill>
                            <a:schemeClr val="tx1"/>
                          </a:solidFill>
                          <a:effectLst/>
                          <a:latin typeface="+mj-lt"/>
                          <a:ea typeface="Calibri" panose="020F0502020204030204" pitchFamily="34" charset="0"/>
                          <a:cs typeface="Times New Roman" panose="02020603050405020304" pitchFamily="18" charset="0"/>
                        </a:rPr>
                        <a:t>2023 m. </a:t>
                      </a:r>
                    </a:p>
                    <a:p>
                      <a:pPr algn="ctr">
                        <a:lnSpc>
                          <a:spcPct val="107000"/>
                        </a:lnSpc>
                        <a:spcAft>
                          <a:spcPts val="800"/>
                        </a:spcAft>
                        <a:buNone/>
                        <a:tabLst>
                          <a:tab pos="222250" algn="l"/>
                        </a:tabLst>
                      </a:pPr>
                      <a:r>
                        <a:rPr lang="lt-LT" sz="2000" noProof="0" dirty="0">
                          <a:solidFill>
                            <a:schemeClr val="tx1"/>
                          </a:solidFill>
                          <a:effectLst/>
                          <a:latin typeface="+mj-lt"/>
                          <a:ea typeface="Calibri" panose="020F0502020204030204" pitchFamily="34" charset="0"/>
                          <a:cs typeface="Times New Roman" panose="02020603050405020304" pitchFamily="18" charset="0"/>
                        </a:rPr>
                        <a:t>III </a:t>
                      </a:r>
                      <a:r>
                        <a:rPr lang="lt-LT" sz="2000" noProof="0" dirty="0" err="1">
                          <a:solidFill>
                            <a:schemeClr val="tx1"/>
                          </a:solidFill>
                          <a:effectLst/>
                          <a:latin typeface="+mj-lt"/>
                          <a:ea typeface="Calibri" panose="020F0502020204030204" pitchFamily="34" charset="0"/>
                          <a:cs typeface="Times New Roman" panose="02020603050405020304" pitchFamily="18" charset="0"/>
                        </a:rPr>
                        <a:t>ketv</a:t>
                      </a:r>
                      <a:r>
                        <a:rPr lang="lt-LT" sz="2000" noProof="0" dirty="0">
                          <a:solidFill>
                            <a:schemeClr val="tx1"/>
                          </a:solidFill>
                          <a:effectLst/>
                          <a:latin typeface="+mj-lt"/>
                          <a:ea typeface="Calibri" panose="020F0502020204030204" pitchFamily="34" charset="0"/>
                          <a:cs typeface="Times New Roman" panose="02020603050405020304" pitchFamily="18" charset="0"/>
                        </a:rPr>
                        <a:t>.</a:t>
                      </a:r>
                    </a:p>
                  </a:txBody>
                  <a:tcPr marL="36195" marR="36195" marT="0" marB="0">
                    <a:solidFill>
                      <a:schemeClr val="bg1"/>
                    </a:solidFill>
                  </a:tcPr>
                </a:tc>
                <a:tc>
                  <a:txBody>
                    <a:bodyPr/>
                    <a:lstStyle/>
                    <a:p>
                      <a:pPr algn="r">
                        <a:lnSpc>
                          <a:spcPct val="107000"/>
                        </a:lnSpc>
                        <a:spcAft>
                          <a:spcPts val="800"/>
                        </a:spcAft>
                        <a:buNone/>
                        <a:tabLst>
                          <a:tab pos="222250" algn="l"/>
                        </a:tabLst>
                      </a:pPr>
                      <a:r>
                        <a:rPr lang="lt-LT" sz="2000" b="1" dirty="0">
                          <a:solidFill>
                            <a:srgbClr val="00B050"/>
                          </a:solidFill>
                          <a:effectLst/>
                          <a:latin typeface="+mj-lt"/>
                          <a:ea typeface="Calibri" panose="020F0502020204030204" pitchFamily="34" charset="0"/>
                          <a:cs typeface="Times New Roman" panose="02020603050405020304" pitchFamily="18" charset="0"/>
                        </a:rPr>
                        <a:t>+846 000,00</a:t>
                      </a:r>
                    </a:p>
                  </a:txBody>
                  <a:tcPr marL="36195" marR="36195" marT="0" marB="0">
                    <a:solidFill>
                      <a:schemeClr val="bg1"/>
                    </a:solidFill>
                  </a:tcPr>
                </a:tc>
                <a:tc>
                  <a:txBody>
                    <a:bodyPr/>
                    <a:lstStyle/>
                    <a:p>
                      <a:pPr algn="r">
                        <a:lnSpc>
                          <a:spcPct val="107000"/>
                        </a:lnSpc>
                        <a:spcAft>
                          <a:spcPts val="800"/>
                        </a:spcAft>
                        <a:buNone/>
                        <a:tabLst>
                          <a:tab pos="222250" algn="l"/>
                        </a:tabLst>
                      </a:pPr>
                      <a:r>
                        <a:rPr lang="lt-LT" sz="1800" strike="sngStrike" dirty="0">
                          <a:solidFill>
                            <a:schemeClr val="tx1"/>
                          </a:solidFill>
                          <a:effectLst/>
                          <a:latin typeface="+mj-lt"/>
                          <a:ea typeface="Calibri" panose="020F0502020204030204" pitchFamily="34" charset="0"/>
                          <a:cs typeface="Times New Roman" panose="02020603050405020304" pitchFamily="18" charset="0"/>
                        </a:rPr>
                        <a:t>1 951 267,00</a:t>
                      </a:r>
                    </a:p>
                    <a:p>
                      <a:pPr algn="r">
                        <a:lnSpc>
                          <a:spcPct val="107000"/>
                        </a:lnSpc>
                        <a:spcAft>
                          <a:spcPts val="800"/>
                        </a:spcAft>
                        <a:buNone/>
                        <a:tabLst>
                          <a:tab pos="222250" algn="l"/>
                        </a:tabLst>
                      </a:pPr>
                      <a:r>
                        <a:rPr lang="lt-LT" sz="2000" b="1" dirty="0">
                          <a:solidFill>
                            <a:schemeClr val="tx1"/>
                          </a:solidFill>
                          <a:effectLst/>
                          <a:latin typeface="+mj-lt"/>
                          <a:ea typeface="Calibri" panose="020F0502020204030204" pitchFamily="34" charset="0"/>
                          <a:cs typeface="Times New Roman" panose="02020603050405020304" pitchFamily="18" charset="0"/>
                        </a:rPr>
                        <a:t>2 797 267,00</a:t>
                      </a:r>
                    </a:p>
                    <a:p>
                      <a:pPr algn="r">
                        <a:lnSpc>
                          <a:spcPct val="107000"/>
                        </a:lnSpc>
                        <a:spcAft>
                          <a:spcPts val="800"/>
                        </a:spcAft>
                        <a:buNone/>
                        <a:tabLst>
                          <a:tab pos="222250" algn="l"/>
                        </a:tabLst>
                      </a:pPr>
                      <a:endParaRPr lang="lt-LT" sz="2000" dirty="0">
                        <a:solidFill>
                          <a:schemeClr val="tx1"/>
                        </a:solidFill>
                        <a:effectLst/>
                        <a:latin typeface="+mj-lt"/>
                        <a:ea typeface="Calibri" panose="020F0502020204030204" pitchFamily="34" charset="0"/>
                        <a:cs typeface="Times New Roman" panose="02020603050405020304" pitchFamily="18" charset="0"/>
                      </a:endParaRPr>
                    </a:p>
                  </a:txBody>
                  <a:tcPr marL="36195" marR="36195" marT="0" marB="0">
                    <a:solidFill>
                      <a:schemeClr val="bg1"/>
                    </a:solidFill>
                  </a:tcPr>
                </a:tc>
                <a:tc>
                  <a:txBody>
                    <a:bodyPr/>
                    <a:lstStyle/>
                    <a:p>
                      <a:pPr algn="r">
                        <a:lnSpc>
                          <a:spcPct val="107000"/>
                        </a:lnSpc>
                        <a:spcAft>
                          <a:spcPts val="800"/>
                        </a:spcAft>
                        <a:buNone/>
                        <a:tabLst>
                          <a:tab pos="222250" algn="l"/>
                        </a:tabLst>
                      </a:pPr>
                      <a:r>
                        <a:rPr lang="lt-LT" sz="2000" dirty="0">
                          <a:solidFill>
                            <a:schemeClr val="tx1"/>
                          </a:solidFill>
                          <a:effectLst/>
                          <a:latin typeface="+mj-lt"/>
                          <a:ea typeface="Calibri" panose="020F0502020204030204" pitchFamily="34" charset="0"/>
                          <a:cs typeface="Times New Roman" panose="02020603050405020304" pitchFamily="18" charset="0"/>
                        </a:rPr>
                        <a:t>0,00</a:t>
                      </a:r>
                    </a:p>
                  </a:txBody>
                  <a:tcPr marL="36195" marR="36195" marT="0" marB="0">
                    <a:solidFill>
                      <a:schemeClr val="bg1"/>
                    </a:solidFill>
                  </a:tcPr>
                </a:tc>
                <a:tc>
                  <a:txBody>
                    <a:bodyPr/>
                    <a:lstStyle/>
                    <a:p>
                      <a:pPr algn="r">
                        <a:lnSpc>
                          <a:spcPct val="107000"/>
                        </a:lnSpc>
                        <a:spcAft>
                          <a:spcPts val="800"/>
                        </a:spcAft>
                        <a:buNone/>
                        <a:tabLst>
                          <a:tab pos="222250" algn="l"/>
                        </a:tabLst>
                      </a:pPr>
                      <a:r>
                        <a:rPr lang="lt-LT" sz="1800" strike="sngStrike" kern="1200" dirty="0">
                          <a:solidFill>
                            <a:schemeClr val="tx1"/>
                          </a:solidFill>
                          <a:effectLst/>
                          <a:latin typeface="+mn-lt"/>
                          <a:ea typeface="Calibri" panose="020F0502020204030204" pitchFamily="34" charset="0"/>
                          <a:cs typeface="Times New Roman" panose="02020603050405020304" pitchFamily="18" charset="0"/>
                        </a:rPr>
                        <a:t>1 951 267,00</a:t>
                      </a:r>
                    </a:p>
                    <a:p>
                      <a:pPr algn="r">
                        <a:lnSpc>
                          <a:spcPct val="107000"/>
                        </a:lnSpc>
                        <a:spcAft>
                          <a:spcPts val="800"/>
                        </a:spcAft>
                        <a:buNone/>
                        <a:tabLst>
                          <a:tab pos="222250" algn="l"/>
                        </a:tabLst>
                      </a:pPr>
                      <a:r>
                        <a:rPr lang="lt-LT" sz="2000" b="1" kern="1200" dirty="0">
                          <a:solidFill>
                            <a:schemeClr val="tx1"/>
                          </a:solidFill>
                          <a:effectLst/>
                          <a:latin typeface="+mn-lt"/>
                          <a:ea typeface="Calibri" panose="020F0502020204030204" pitchFamily="34" charset="0"/>
                          <a:cs typeface="Times New Roman" panose="02020603050405020304" pitchFamily="18" charset="0"/>
                        </a:rPr>
                        <a:t>2 797 267,00</a:t>
                      </a:r>
                    </a:p>
                  </a:txBody>
                  <a:tcPr marL="36195" marR="36195" marT="0" marB="0">
                    <a:solidFill>
                      <a:schemeClr val="bg1"/>
                    </a:solidFill>
                  </a:tcPr>
                </a:tc>
                <a:extLst>
                  <a:ext uri="{0D108BD9-81ED-4DB2-BD59-A6C34878D82A}">
                    <a16:rowId xmlns:a16="http://schemas.microsoft.com/office/drawing/2014/main" val="310593891"/>
                  </a:ext>
                </a:extLst>
              </a:tr>
              <a:tr h="787604">
                <a:tc gridSpan="3">
                  <a:txBody>
                    <a:bodyPr/>
                    <a:lstStyle/>
                    <a:p>
                      <a:pPr>
                        <a:lnSpc>
                          <a:spcPct val="107000"/>
                        </a:lnSpc>
                        <a:spcAft>
                          <a:spcPts val="800"/>
                        </a:spcAft>
                        <a:buNone/>
                      </a:pPr>
                      <a:r>
                        <a:rPr lang="en-US" sz="2000" dirty="0">
                          <a:solidFill>
                            <a:schemeClr val="tx1"/>
                          </a:solidFill>
                          <a:effectLst/>
                          <a:latin typeface="+mj-lt"/>
                        </a:rPr>
                        <a:t>NEPANAUDOTŲ LĖŠŲ LIKUTIS 3 KONKREČIAM TIKSLUI</a:t>
                      </a:r>
                      <a:endParaRPr lang="lt-LT" sz="2000" dirty="0">
                        <a:solidFill>
                          <a:schemeClr val="tx1"/>
                        </a:solidFill>
                        <a:effectLst/>
                        <a:latin typeface="+mj-lt"/>
                        <a:ea typeface="Calibri" panose="020F0502020204030204" pitchFamily="34" charset="0"/>
                        <a:cs typeface="Times New Roman" panose="02020603050405020304" pitchFamily="18" charset="0"/>
                      </a:endParaRPr>
                    </a:p>
                  </a:txBody>
                  <a:tcPr marL="36195" marR="36195" marT="0" marB="0">
                    <a:solidFill>
                      <a:schemeClr val="bg1"/>
                    </a:solidFill>
                  </a:tcPr>
                </a:tc>
                <a:tc hMerge="1">
                  <a:txBody>
                    <a:bodyPr/>
                    <a:lstStyle/>
                    <a:p>
                      <a:endParaRPr lang="lt-LT"/>
                    </a:p>
                  </a:txBody>
                  <a:tcPr/>
                </a:tc>
                <a:tc hMerge="1">
                  <a:txBody>
                    <a:bodyPr/>
                    <a:lstStyle/>
                    <a:p>
                      <a:endParaRPr lang="lt-LT"/>
                    </a:p>
                  </a:txBody>
                  <a:tcPr/>
                </a:tc>
                <a:tc>
                  <a:txBody>
                    <a:bodyPr/>
                    <a:lstStyle/>
                    <a:p>
                      <a:pPr algn="r">
                        <a:lnSpc>
                          <a:spcPct val="107000"/>
                        </a:lnSpc>
                        <a:spcAft>
                          <a:spcPts val="800"/>
                        </a:spcAft>
                        <a:buNone/>
                      </a:pPr>
                      <a:r>
                        <a:rPr lang="lt-LT" sz="2000" b="0" dirty="0">
                          <a:solidFill>
                            <a:schemeClr val="tx1"/>
                          </a:solidFill>
                          <a:effectLst/>
                          <a:latin typeface="+mj-lt"/>
                          <a:ea typeface="Calibri" panose="020F0502020204030204" pitchFamily="34" charset="0"/>
                          <a:cs typeface="Times New Roman" panose="02020603050405020304" pitchFamily="18" charset="0"/>
                        </a:rPr>
                        <a:t>0,00</a:t>
                      </a:r>
                    </a:p>
                  </a:txBody>
                  <a:tcPr marL="36195" marR="36195" marT="0" marB="0">
                    <a:solidFill>
                      <a:schemeClr val="bg1"/>
                    </a:solidFill>
                  </a:tcPr>
                </a:tc>
                <a:tc>
                  <a:txBody>
                    <a:bodyPr/>
                    <a:lstStyle/>
                    <a:p>
                      <a:pPr algn="r">
                        <a:lnSpc>
                          <a:spcPct val="107000"/>
                        </a:lnSpc>
                        <a:spcAft>
                          <a:spcPts val="800"/>
                        </a:spcAft>
                        <a:buNone/>
                      </a:pPr>
                      <a:r>
                        <a:rPr lang="lt-LT" sz="2000" b="0" dirty="0">
                          <a:solidFill>
                            <a:schemeClr val="tx1"/>
                          </a:solidFill>
                          <a:effectLst/>
                          <a:latin typeface="+mj-lt"/>
                        </a:rPr>
                        <a:t>0,00</a:t>
                      </a:r>
                      <a:endParaRPr lang="lt-LT" sz="2000" b="0" dirty="0">
                        <a:solidFill>
                          <a:schemeClr val="tx1"/>
                        </a:solidFill>
                        <a:effectLst/>
                        <a:latin typeface="+mj-lt"/>
                        <a:ea typeface="Calibri" panose="020F0502020204030204" pitchFamily="34" charset="0"/>
                        <a:cs typeface="Times New Roman" panose="02020603050405020304" pitchFamily="18" charset="0"/>
                      </a:endParaRPr>
                    </a:p>
                  </a:txBody>
                  <a:tcPr marL="36195" marR="36195" marT="0" marB="0">
                    <a:solidFill>
                      <a:schemeClr val="bg1"/>
                    </a:solidFill>
                  </a:tcPr>
                </a:tc>
                <a:tc>
                  <a:txBody>
                    <a:bodyPr/>
                    <a:lstStyle/>
                    <a:p>
                      <a:pPr algn="r">
                        <a:lnSpc>
                          <a:spcPct val="107000"/>
                        </a:lnSpc>
                        <a:spcAft>
                          <a:spcPts val="800"/>
                        </a:spcAft>
                        <a:buNone/>
                      </a:pPr>
                      <a:r>
                        <a:rPr lang="lt-LT" sz="2000" b="0" dirty="0">
                          <a:solidFill>
                            <a:schemeClr val="tx1"/>
                          </a:solidFill>
                          <a:effectLst/>
                          <a:latin typeface="+mj-lt"/>
                        </a:rPr>
                        <a:t>0,00</a:t>
                      </a:r>
                      <a:endParaRPr lang="lt-LT" sz="2000" b="0" dirty="0">
                        <a:solidFill>
                          <a:schemeClr val="tx1"/>
                        </a:solidFill>
                        <a:effectLst/>
                        <a:latin typeface="+mj-lt"/>
                        <a:ea typeface="Calibri" panose="020F0502020204030204" pitchFamily="34" charset="0"/>
                        <a:cs typeface="Times New Roman" panose="02020603050405020304" pitchFamily="18" charset="0"/>
                      </a:endParaRPr>
                    </a:p>
                  </a:txBody>
                  <a:tcPr marL="36195" marR="36195" marT="0" marB="0">
                    <a:solidFill>
                      <a:schemeClr val="bg1"/>
                    </a:solidFill>
                  </a:tcPr>
                </a:tc>
                <a:tc>
                  <a:txBody>
                    <a:bodyPr/>
                    <a:lstStyle/>
                    <a:p>
                      <a:pPr algn="r">
                        <a:lnSpc>
                          <a:spcPct val="107000"/>
                        </a:lnSpc>
                        <a:spcAft>
                          <a:spcPts val="800"/>
                        </a:spcAft>
                        <a:buNone/>
                      </a:pPr>
                      <a:r>
                        <a:rPr lang="lt-LT" sz="2000" b="0" dirty="0">
                          <a:solidFill>
                            <a:schemeClr val="tx1"/>
                          </a:solidFill>
                          <a:effectLst/>
                          <a:latin typeface="+mj-lt"/>
                        </a:rPr>
                        <a:t>0,00</a:t>
                      </a:r>
                      <a:endParaRPr lang="lt-LT" sz="2000" b="0" dirty="0">
                        <a:solidFill>
                          <a:schemeClr val="tx1"/>
                        </a:solidFill>
                        <a:effectLst/>
                        <a:latin typeface="+mj-lt"/>
                        <a:ea typeface="Calibri" panose="020F0502020204030204" pitchFamily="34" charset="0"/>
                        <a:cs typeface="Times New Roman" panose="02020603050405020304" pitchFamily="18" charset="0"/>
                      </a:endParaRPr>
                    </a:p>
                  </a:txBody>
                  <a:tcPr marL="36195" marR="36195" marT="0" marB="0">
                    <a:solidFill>
                      <a:schemeClr val="bg1"/>
                    </a:solidFill>
                  </a:tcPr>
                </a:tc>
                <a:extLst>
                  <a:ext uri="{0D108BD9-81ED-4DB2-BD59-A6C34878D82A}">
                    <a16:rowId xmlns:a16="http://schemas.microsoft.com/office/drawing/2014/main" val="2354776520"/>
                  </a:ext>
                </a:extLst>
              </a:tr>
              <a:tr h="656813">
                <a:tc gridSpan="3">
                  <a:txBody>
                    <a:bodyPr/>
                    <a:lstStyle/>
                    <a:p>
                      <a:pPr>
                        <a:lnSpc>
                          <a:spcPct val="107000"/>
                        </a:lnSpc>
                        <a:spcAft>
                          <a:spcPts val="800"/>
                        </a:spcAft>
                        <a:buNone/>
                      </a:pPr>
                      <a:r>
                        <a:rPr lang="en-US" sz="2000" dirty="0">
                          <a:solidFill>
                            <a:schemeClr val="tx1"/>
                          </a:solidFill>
                          <a:effectLst/>
                          <a:latin typeface="+mj-lt"/>
                        </a:rPr>
                        <a:t>TECHNINĖ PARAMA ADMINISTRUOJANČIOMS INSTITUCIJOMS</a:t>
                      </a:r>
                      <a:endParaRPr lang="lt-LT" sz="2000" dirty="0">
                        <a:solidFill>
                          <a:schemeClr val="tx1"/>
                        </a:solidFill>
                        <a:effectLst/>
                        <a:latin typeface="+mj-lt"/>
                        <a:ea typeface="Calibri" panose="020F0502020204030204" pitchFamily="34" charset="0"/>
                        <a:cs typeface="Times New Roman" panose="02020603050405020304" pitchFamily="18" charset="0"/>
                      </a:endParaRPr>
                    </a:p>
                  </a:txBody>
                  <a:tcPr marL="36195" marR="36195" marT="0" marB="0">
                    <a:solidFill>
                      <a:schemeClr val="bg1"/>
                    </a:solidFill>
                  </a:tcPr>
                </a:tc>
                <a:tc hMerge="1">
                  <a:txBody>
                    <a:bodyPr/>
                    <a:lstStyle/>
                    <a:p>
                      <a:endParaRPr lang="lt-LT"/>
                    </a:p>
                  </a:txBody>
                  <a:tcPr/>
                </a:tc>
                <a:tc hMerge="1">
                  <a:txBody>
                    <a:bodyPr/>
                    <a:lstStyle/>
                    <a:p>
                      <a:endParaRPr lang="lt-LT"/>
                    </a:p>
                  </a:txBody>
                  <a:tcPr/>
                </a:tc>
                <a:tc>
                  <a:txBody>
                    <a:bodyPr/>
                    <a:lstStyle/>
                    <a:p>
                      <a:pPr algn="r">
                        <a:lnSpc>
                          <a:spcPct val="107000"/>
                        </a:lnSpc>
                        <a:spcAft>
                          <a:spcPts val="800"/>
                        </a:spcAft>
                        <a:buNone/>
                      </a:pPr>
                      <a:r>
                        <a:rPr lang="lt-LT" sz="2000" b="1" dirty="0">
                          <a:solidFill>
                            <a:srgbClr val="FF0000"/>
                          </a:solidFill>
                          <a:effectLst/>
                          <a:latin typeface="+mj-lt"/>
                        </a:rPr>
                        <a:t>-0,01 </a:t>
                      </a:r>
                      <a:endParaRPr lang="lt-LT" sz="2000" b="1" dirty="0">
                        <a:solidFill>
                          <a:srgbClr val="FF0000"/>
                        </a:solidFill>
                        <a:effectLst/>
                        <a:latin typeface="+mj-lt"/>
                        <a:ea typeface="Calibri" panose="020F0502020204030204" pitchFamily="34" charset="0"/>
                        <a:cs typeface="Times New Roman" panose="02020603050405020304" pitchFamily="18" charset="0"/>
                      </a:endParaRPr>
                    </a:p>
                  </a:txBody>
                  <a:tcPr marL="36195" marR="36195" marT="0" marB="0">
                    <a:solidFill>
                      <a:schemeClr val="bg1"/>
                    </a:solidFill>
                  </a:tcPr>
                </a:tc>
                <a:tc>
                  <a:txBody>
                    <a:bodyPr/>
                    <a:lstStyle/>
                    <a:p>
                      <a:pPr algn="r">
                        <a:lnSpc>
                          <a:spcPct val="107000"/>
                        </a:lnSpc>
                        <a:spcAft>
                          <a:spcPts val="800"/>
                        </a:spcAft>
                        <a:buNone/>
                      </a:pPr>
                      <a:r>
                        <a:rPr lang="lt-LT" sz="1800" strike="sngStrike" dirty="0">
                          <a:solidFill>
                            <a:schemeClr val="tx1"/>
                          </a:solidFill>
                          <a:effectLst/>
                          <a:latin typeface="+mj-lt"/>
                        </a:rPr>
                        <a:t>23 494 364,24</a:t>
                      </a:r>
                      <a:r>
                        <a:rPr lang="lt-LT" sz="1800" dirty="0">
                          <a:solidFill>
                            <a:schemeClr val="tx1"/>
                          </a:solidFill>
                          <a:effectLst/>
                          <a:latin typeface="+mj-lt"/>
                        </a:rPr>
                        <a:t>        </a:t>
                      </a:r>
                      <a:r>
                        <a:rPr lang="lt-LT" sz="2000" b="1" dirty="0">
                          <a:solidFill>
                            <a:schemeClr val="tx1"/>
                          </a:solidFill>
                          <a:effectLst/>
                          <a:latin typeface="+mj-lt"/>
                        </a:rPr>
                        <a:t>23 494 364,23</a:t>
                      </a:r>
                      <a:endParaRPr lang="lt-LT" sz="2000" b="1" dirty="0">
                        <a:solidFill>
                          <a:schemeClr val="tx1"/>
                        </a:solidFill>
                        <a:effectLst/>
                        <a:latin typeface="+mj-lt"/>
                        <a:ea typeface="Calibri" panose="020F0502020204030204" pitchFamily="34" charset="0"/>
                        <a:cs typeface="Times New Roman" panose="02020603050405020304" pitchFamily="18" charset="0"/>
                      </a:endParaRPr>
                    </a:p>
                  </a:txBody>
                  <a:tcPr marL="36195" marR="36195" marT="0" marB="0">
                    <a:solidFill>
                      <a:schemeClr val="bg1"/>
                    </a:solidFill>
                  </a:tcPr>
                </a:tc>
                <a:tc>
                  <a:txBody>
                    <a:bodyPr/>
                    <a:lstStyle/>
                    <a:p>
                      <a:pPr algn="r">
                        <a:lnSpc>
                          <a:spcPct val="107000"/>
                        </a:lnSpc>
                        <a:spcAft>
                          <a:spcPts val="800"/>
                        </a:spcAft>
                        <a:buNone/>
                      </a:pPr>
                      <a:r>
                        <a:rPr lang="lt-LT" sz="2000">
                          <a:solidFill>
                            <a:schemeClr val="tx1"/>
                          </a:solidFill>
                          <a:effectLst/>
                          <a:latin typeface="+mj-lt"/>
                        </a:rPr>
                        <a:t>0,00</a:t>
                      </a:r>
                      <a:endParaRPr lang="lt-LT" sz="2000">
                        <a:solidFill>
                          <a:schemeClr val="tx1"/>
                        </a:solidFill>
                        <a:effectLst/>
                        <a:latin typeface="+mj-lt"/>
                        <a:ea typeface="Calibri" panose="020F0502020204030204" pitchFamily="34" charset="0"/>
                        <a:cs typeface="Times New Roman" panose="02020603050405020304" pitchFamily="18" charset="0"/>
                      </a:endParaRPr>
                    </a:p>
                  </a:txBody>
                  <a:tcPr marL="36195" marR="36195" marT="0" marB="0">
                    <a:solidFill>
                      <a:schemeClr val="bg1"/>
                    </a:solidFill>
                  </a:tcPr>
                </a:tc>
                <a:tc>
                  <a:txBody>
                    <a:bodyPr/>
                    <a:lstStyle/>
                    <a:p>
                      <a:pPr algn="r">
                        <a:lnSpc>
                          <a:spcPct val="107000"/>
                        </a:lnSpc>
                        <a:spcAft>
                          <a:spcPts val="800"/>
                        </a:spcAft>
                        <a:buNone/>
                      </a:pPr>
                      <a:r>
                        <a:rPr lang="lt-LT" sz="1800" strike="sngStrike" dirty="0">
                          <a:solidFill>
                            <a:schemeClr val="tx1"/>
                          </a:solidFill>
                          <a:effectLst/>
                          <a:latin typeface="+mj-lt"/>
                        </a:rPr>
                        <a:t>23 494 364,24</a:t>
                      </a:r>
                      <a:r>
                        <a:rPr lang="lt-LT" sz="1800" dirty="0">
                          <a:solidFill>
                            <a:schemeClr val="tx1"/>
                          </a:solidFill>
                          <a:effectLst/>
                          <a:latin typeface="+mj-lt"/>
                        </a:rPr>
                        <a:t>       </a:t>
                      </a:r>
                      <a:r>
                        <a:rPr lang="lt-LT" sz="2000" b="1" dirty="0">
                          <a:solidFill>
                            <a:schemeClr val="tx1"/>
                          </a:solidFill>
                          <a:effectLst/>
                          <a:latin typeface="+mj-lt"/>
                        </a:rPr>
                        <a:t>23 494 364,23</a:t>
                      </a:r>
                      <a:endParaRPr lang="lt-LT" sz="2000" b="1" dirty="0">
                        <a:solidFill>
                          <a:schemeClr val="tx1"/>
                        </a:solidFill>
                        <a:effectLst/>
                        <a:latin typeface="+mj-lt"/>
                        <a:ea typeface="Calibri" panose="020F0502020204030204" pitchFamily="34" charset="0"/>
                        <a:cs typeface="Times New Roman" panose="02020603050405020304" pitchFamily="18" charset="0"/>
                      </a:endParaRPr>
                    </a:p>
                  </a:txBody>
                  <a:tcPr marL="36195" marR="36195" marT="0" marB="0">
                    <a:solidFill>
                      <a:schemeClr val="bg1"/>
                    </a:solidFill>
                  </a:tcPr>
                </a:tc>
                <a:extLst>
                  <a:ext uri="{0D108BD9-81ED-4DB2-BD59-A6C34878D82A}">
                    <a16:rowId xmlns:a16="http://schemas.microsoft.com/office/drawing/2014/main" val="3734596758"/>
                  </a:ext>
                </a:extLst>
              </a:tr>
            </a:tbl>
          </a:graphicData>
        </a:graphic>
      </p:graphicFrame>
    </p:spTree>
    <p:extLst>
      <p:ext uri="{BB962C8B-B14F-4D97-AF65-F5344CB8AC3E}">
        <p14:creationId xmlns:p14="http://schemas.microsoft.com/office/powerpoint/2010/main" val="34965848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685C4D-4168-C237-BBAA-EA035D0DF43E}"/>
            </a:ext>
          </a:extLst>
        </p:cNvPr>
        <p:cNvGrpSpPr/>
        <p:nvPr/>
      </p:nvGrpSpPr>
      <p:grpSpPr>
        <a:xfrm>
          <a:off x="0" y="0"/>
          <a:ext cx="0" cy="0"/>
          <a:chOff x="0" y="0"/>
          <a:chExt cx="0" cy="0"/>
        </a:xfrm>
      </p:grpSpPr>
      <p:pic>
        <p:nvPicPr>
          <p:cNvPr id="2" name="Picture 1" descr="A blue and white background">
            <a:extLst>
              <a:ext uri="{FF2B5EF4-FFF2-40B4-BE49-F238E27FC236}">
                <a16:creationId xmlns:a16="http://schemas.microsoft.com/office/drawing/2014/main" id="{9DFC314A-FF1E-5F42-C244-6B1459FEE64B}"/>
              </a:ext>
            </a:extLst>
          </p:cNvPr>
          <p:cNvPicPr>
            <a:picLocks noChangeAspect="1"/>
          </p:cNvPicPr>
          <p:nvPr/>
        </p:nvPicPr>
        <p:blipFill rotWithShape="1">
          <a:blip r:embed="rId3">
            <a:extLst>
              <a:ext uri="{28A0092B-C50C-407E-A947-70E740481C1C}">
                <a14:useLocalDpi xmlns:a14="http://schemas.microsoft.com/office/drawing/2010/main" val="0"/>
              </a:ext>
            </a:extLst>
          </a:blip>
          <a:srcRect b="88889"/>
          <a:stretch/>
        </p:blipFill>
        <p:spPr>
          <a:xfrm>
            <a:off x="0" y="-36575"/>
            <a:ext cx="12192000" cy="952288"/>
          </a:xfrm>
          <a:prstGeom prst="rect">
            <a:avLst/>
          </a:prstGeom>
        </p:spPr>
      </p:pic>
      <p:sp>
        <p:nvSpPr>
          <p:cNvPr id="62" name="TextBox 61">
            <a:extLst>
              <a:ext uri="{FF2B5EF4-FFF2-40B4-BE49-F238E27FC236}">
                <a16:creationId xmlns:a16="http://schemas.microsoft.com/office/drawing/2014/main" id="{8635AC50-B2BA-B059-4EB0-B8DDDCFDB76E}"/>
              </a:ext>
            </a:extLst>
          </p:cNvPr>
          <p:cNvSpPr txBox="1"/>
          <p:nvPr/>
        </p:nvSpPr>
        <p:spPr>
          <a:xfrm>
            <a:off x="-73325" y="-87375"/>
            <a:ext cx="12338649" cy="1077218"/>
          </a:xfrm>
          <a:prstGeom prst="rect">
            <a:avLst/>
          </a:prstGeom>
          <a:noFill/>
        </p:spPr>
        <p:txBody>
          <a:bodyPr wrap="square" rtlCol="0">
            <a:spAutoFit/>
          </a:bodyPr>
          <a:lstStyle/>
          <a:p>
            <a:pPr algn="ctr"/>
            <a:r>
              <a:rPr lang="lt-LT" sz="3200" b="1" dirty="0">
                <a:solidFill>
                  <a:schemeClr val="bg1"/>
                </a:solidFill>
                <a:latin typeface="+mj-lt"/>
                <a:cs typeface="Calibri" panose="020F0502020204030204" pitchFamily="34" charset="0"/>
              </a:rPr>
              <a:t>VSF 2021–2027 m. programos veiksmų įgyvendinimo plano keitimo</a:t>
            </a:r>
            <a:r>
              <a:rPr lang="en-US" sz="3200" b="1" dirty="0">
                <a:solidFill>
                  <a:schemeClr val="bg1"/>
                </a:solidFill>
                <a:latin typeface="+mj-lt"/>
                <a:cs typeface="Calibri" panose="020F0502020204030204" pitchFamily="34" charset="0"/>
              </a:rPr>
              <a:t> </a:t>
            </a:r>
            <a:r>
              <a:rPr lang="lt-LT" sz="3200" b="1" dirty="0">
                <a:solidFill>
                  <a:schemeClr val="bg1"/>
                </a:solidFill>
                <a:latin typeface="+mj-lt"/>
                <a:cs typeface="Calibri" panose="020F0502020204030204" pitchFamily="34" charset="0"/>
              </a:rPr>
              <a:t>pristatymas</a:t>
            </a:r>
            <a:r>
              <a:rPr lang="en-US" sz="3200" b="1" dirty="0">
                <a:solidFill>
                  <a:schemeClr val="bg1"/>
                </a:solidFill>
                <a:latin typeface="+mj-lt"/>
                <a:cs typeface="Calibri" panose="020F0502020204030204" pitchFamily="34" charset="0"/>
              </a:rPr>
              <a:t> (1)</a:t>
            </a:r>
            <a:endParaRPr lang="lt-LT" sz="3200" b="1" dirty="0">
              <a:solidFill>
                <a:schemeClr val="bg1"/>
              </a:solidFill>
              <a:latin typeface="+mj-lt"/>
            </a:endParaRPr>
          </a:p>
        </p:txBody>
      </p:sp>
      <p:sp>
        <p:nvSpPr>
          <p:cNvPr id="7" name="Rectangle 1">
            <a:extLst>
              <a:ext uri="{FF2B5EF4-FFF2-40B4-BE49-F238E27FC236}">
                <a16:creationId xmlns:a16="http://schemas.microsoft.com/office/drawing/2014/main" id="{A73AE350-0506-E999-5636-778DB30D4031}"/>
              </a:ext>
            </a:extLst>
          </p:cNvPr>
          <p:cNvSpPr>
            <a:spLocks noChangeArrowheads="1"/>
          </p:cNvSpPr>
          <p:nvPr/>
        </p:nvSpPr>
        <p:spPr bwMode="auto">
          <a:xfrm>
            <a:off x="73323" y="1040643"/>
            <a:ext cx="12005262" cy="1724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539750" algn="l"/>
              </a:tabLst>
              <a:defRPr>
                <a:solidFill>
                  <a:schemeClr val="tx1"/>
                </a:solidFill>
                <a:latin typeface="Arial" panose="020B0604020202020204" pitchFamily="34" charset="0"/>
              </a:defRPr>
            </a:lvl1pPr>
            <a:lvl2pPr eaLnBrk="0" fontAlgn="base" hangingPunct="0">
              <a:spcBef>
                <a:spcPct val="0"/>
              </a:spcBef>
              <a:spcAft>
                <a:spcPct val="0"/>
              </a:spcAft>
              <a:tabLst>
                <a:tab pos="539750" algn="l"/>
              </a:tabLst>
              <a:defRPr>
                <a:solidFill>
                  <a:schemeClr val="tx1"/>
                </a:solidFill>
                <a:latin typeface="Arial" panose="020B0604020202020204" pitchFamily="34" charset="0"/>
              </a:defRPr>
            </a:lvl2pPr>
            <a:lvl3pPr eaLnBrk="0" fontAlgn="base" hangingPunct="0">
              <a:spcBef>
                <a:spcPct val="0"/>
              </a:spcBef>
              <a:spcAft>
                <a:spcPct val="0"/>
              </a:spcAft>
              <a:tabLst>
                <a:tab pos="539750" algn="l"/>
              </a:tabLst>
              <a:defRPr>
                <a:solidFill>
                  <a:schemeClr val="tx1"/>
                </a:solidFill>
                <a:latin typeface="Arial" panose="020B0604020202020204" pitchFamily="34" charset="0"/>
              </a:defRPr>
            </a:lvl3pPr>
            <a:lvl4pPr eaLnBrk="0" fontAlgn="base" hangingPunct="0">
              <a:spcBef>
                <a:spcPct val="0"/>
              </a:spcBef>
              <a:spcAft>
                <a:spcPct val="0"/>
              </a:spcAft>
              <a:tabLst>
                <a:tab pos="539750" algn="l"/>
              </a:tabLst>
              <a:defRPr>
                <a:solidFill>
                  <a:schemeClr val="tx1"/>
                </a:solidFill>
                <a:latin typeface="Arial" panose="020B0604020202020204" pitchFamily="34" charset="0"/>
              </a:defRPr>
            </a:lvl4pPr>
            <a:lvl5pPr eaLnBrk="0" fontAlgn="base" hangingPunct="0">
              <a:spcBef>
                <a:spcPct val="0"/>
              </a:spcBef>
              <a:spcAft>
                <a:spcPct val="0"/>
              </a:spcAft>
              <a:tabLst>
                <a:tab pos="539750" algn="l"/>
              </a:tabLst>
              <a:defRPr>
                <a:solidFill>
                  <a:schemeClr val="tx1"/>
                </a:solidFill>
                <a:latin typeface="Arial" panose="020B0604020202020204" pitchFamily="34" charset="0"/>
              </a:defRPr>
            </a:lvl5pPr>
            <a:lvl6pPr eaLnBrk="0" fontAlgn="base" hangingPunct="0">
              <a:spcBef>
                <a:spcPct val="0"/>
              </a:spcBef>
              <a:spcAft>
                <a:spcPct val="0"/>
              </a:spcAft>
              <a:tabLst>
                <a:tab pos="539750" algn="l"/>
              </a:tabLst>
              <a:defRPr>
                <a:solidFill>
                  <a:schemeClr val="tx1"/>
                </a:solidFill>
                <a:latin typeface="Arial" panose="020B0604020202020204" pitchFamily="34" charset="0"/>
              </a:defRPr>
            </a:lvl6pPr>
            <a:lvl7pPr eaLnBrk="0" fontAlgn="base" hangingPunct="0">
              <a:spcBef>
                <a:spcPct val="0"/>
              </a:spcBef>
              <a:spcAft>
                <a:spcPct val="0"/>
              </a:spcAft>
              <a:tabLst>
                <a:tab pos="539750" algn="l"/>
              </a:tabLst>
              <a:defRPr>
                <a:solidFill>
                  <a:schemeClr val="tx1"/>
                </a:solidFill>
                <a:latin typeface="Arial" panose="020B0604020202020204" pitchFamily="34" charset="0"/>
              </a:defRPr>
            </a:lvl7pPr>
            <a:lvl8pPr eaLnBrk="0" fontAlgn="base" hangingPunct="0">
              <a:spcBef>
                <a:spcPct val="0"/>
              </a:spcBef>
              <a:spcAft>
                <a:spcPct val="0"/>
              </a:spcAft>
              <a:tabLst>
                <a:tab pos="539750" algn="l"/>
              </a:tabLst>
              <a:defRPr>
                <a:solidFill>
                  <a:schemeClr val="tx1"/>
                </a:solidFill>
                <a:latin typeface="Arial" panose="020B0604020202020204" pitchFamily="34" charset="0"/>
              </a:defRPr>
            </a:lvl8pPr>
            <a:lvl9pPr eaLnBrk="0" fontAlgn="base" hangingPunct="0">
              <a:spcBef>
                <a:spcPct val="0"/>
              </a:spcBef>
              <a:spcAft>
                <a:spcPct val="0"/>
              </a:spcAft>
              <a:tabLst>
                <a:tab pos="539750" algn="l"/>
              </a:tabLst>
              <a:defRPr>
                <a:solidFill>
                  <a:schemeClr val="tx1"/>
                </a:solidFill>
                <a:latin typeface="Arial" panose="020B0604020202020204" pitchFamily="34" charset="0"/>
              </a:defRPr>
            </a:lvl9pPr>
          </a:lstStyle>
          <a:p>
            <a:pPr indent="540385" algn="just">
              <a:lnSpc>
                <a:spcPct val="107000"/>
              </a:lnSpc>
              <a:spcAft>
                <a:spcPts val="800"/>
              </a:spcAft>
            </a:pPr>
            <a:r>
              <a:rPr kumimoji="0" lang="lt-LT" altLang="lt-LT" sz="2000" b="1" i="0" u="none" strike="noStrike" cap="none" normalizeH="0" baseline="0" dirty="0">
                <a:ln>
                  <a:noFill/>
                </a:ln>
                <a:solidFill>
                  <a:schemeClr val="tx1"/>
                </a:solidFill>
                <a:effectLst/>
                <a:latin typeface="+mj-lt"/>
                <a:ea typeface="Calibri" panose="020F0502020204030204" pitchFamily="34" charset="0"/>
                <a:cs typeface="Calibri" panose="020F0502020204030204" pitchFamily="34" charset="0"/>
              </a:rPr>
              <a:t>NUTARTA. </a:t>
            </a:r>
            <a:r>
              <a:rPr lang="lt-LT" sz="2000" dirty="0">
                <a:effectLst/>
                <a:latin typeface="+mj-lt"/>
                <a:ea typeface="Calibri" panose="020F0502020204030204" pitchFamily="34" charset="0"/>
                <a:cs typeface="Calibri" panose="020F0502020204030204" pitchFamily="34" charset="0"/>
              </a:rPr>
              <a:t>Atsižvelgus į PD užbaigtų projektų “Pareigūnų pajėgumų stiprinimas</a:t>
            </a:r>
            <a:r>
              <a:rPr lang="en-US" sz="2000" dirty="0">
                <a:effectLst/>
                <a:latin typeface="+mj-lt"/>
                <a:ea typeface="Calibri" panose="020F0502020204030204" pitchFamily="34" charset="0"/>
                <a:cs typeface="Calibri" panose="020F0502020204030204" pitchFamily="34" charset="0"/>
              </a:rPr>
              <a:t>*</a:t>
            </a:r>
            <a:r>
              <a:rPr lang="lt-LT" sz="2000" dirty="0">
                <a:effectLst/>
                <a:latin typeface="+mj-lt"/>
                <a:ea typeface="Calibri" panose="020F0502020204030204" pitchFamily="34" charset="0"/>
                <a:cs typeface="Calibri" panose="020F0502020204030204" pitchFamily="34" charset="0"/>
              </a:rPr>
              <a:t>“ ir „Specialiųjų užduočių padalinių gebėjimų stiprinimas, II etapas</a:t>
            </a:r>
            <a:r>
              <a:rPr lang="en-US" sz="2000" dirty="0">
                <a:effectLst/>
                <a:latin typeface="+mj-lt"/>
                <a:ea typeface="Calibri" panose="020F0502020204030204" pitchFamily="34" charset="0"/>
                <a:cs typeface="Calibri" panose="020F0502020204030204" pitchFamily="34" charset="0"/>
              </a:rPr>
              <a:t>**”</a:t>
            </a:r>
            <a:r>
              <a:rPr lang="lt-LT" sz="2000" dirty="0">
                <a:effectLst/>
                <a:latin typeface="+mj-lt"/>
                <a:ea typeface="Calibri" panose="020F0502020204030204" pitchFamily="34" charset="0"/>
                <a:cs typeface="Calibri" panose="020F0502020204030204" pitchFamily="34" charset="0"/>
              </a:rPr>
              <a:t> tinkamai panaudotų  lėšų dydį (iš viso: 352 850,70 Eur ir 1 005 837,40 Eur)</a:t>
            </a:r>
            <a:r>
              <a:rPr lang="en-US" sz="2000" dirty="0">
                <a:effectLst/>
                <a:latin typeface="+mj-lt"/>
                <a:ea typeface="Calibri" panose="020F0502020204030204" pitchFamily="34" charset="0"/>
                <a:cs typeface="Calibri" panose="020F0502020204030204" pitchFamily="34" charset="0"/>
              </a:rPr>
              <a:t> </a:t>
            </a:r>
            <a:r>
              <a:rPr lang="lt-LT" sz="2000" dirty="0">
                <a:effectLst/>
                <a:latin typeface="+mj-lt"/>
                <a:ea typeface="Calibri" panose="020F0502020204030204" pitchFamily="34" charset="0"/>
                <a:cs typeface="Calibri" panose="020F0502020204030204" pitchFamily="34" charset="0"/>
              </a:rPr>
              <a:t>bei į užbaigto IRD projekto „Integruotos baudžiamojo proceso informacinės sistemos (IBPS) suderinamumas su ES IS“ tinkamai panaudotų lėšų dydį (iš viso 891 054,20 Eur), rekomenduoti vadovaujančiai institucijai taip pakeisti </a:t>
            </a:r>
            <a:r>
              <a:rPr lang="en-US" sz="2000" dirty="0">
                <a:effectLst/>
                <a:latin typeface="+mj-lt"/>
                <a:ea typeface="Calibri" panose="020F0502020204030204" pitchFamily="34" charset="0"/>
                <a:cs typeface="Calibri" panose="020F0502020204030204" pitchFamily="34" charset="0"/>
              </a:rPr>
              <a:t>VSF </a:t>
            </a:r>
            <a:r>
              <a:rPr lang="lt-LT" sz="2000" dirty="0">
                <a:effectLst/>
                <a:latin typeface="+mj-lt"/>
                <a:ea typeface="Calibri" panose="020F0502020204030204" pitchFamily="34" charset="0"/>
                <a:cs typeface="Calibri" panose="020F0502020204030204" pitchFamily="34" charset="0"/>
              </a:rPr>
              <a:t>2021-2027 m. programos veiksmų įgyvendinimo planą:</a:t>
            </a:r>
            <a:endParaRPr lang="lt-LT" sz="2000" dirty="0">
              <a:effectLst/>
              <a:latin typeface="+mj-lt"/>
              <a:ea typeface="Calibri" panose="020F0502020204030204" pitchFamily="34" charset="0"/>
              <a:cs typeface="Times New Roman" panose="02020603050405020304" pitchFamily="18" charset="0"/>
            </a:endParaRPr>
          </a:p>
        </p:txBody>
      </p:sp>
      <p:sp>
        <p:nvSpPr>
          <p:cNvPr id="4" name="Rectangle 1">
            <a:extLst>
              <a:ext uri="{FF2B5EF4-FFF2-40B4-BE49-F238E27FC236}">
                <a16:creationId xmlns:a16="http://schemas.microsoft.com/office/drawing/2014/main" id="{8E604881-0C9E-C352-55B2-023753E9A9F6}"/>
              </a:ext>
            </a:extLst>
          </p:cNvPr>
          <p:cNvSpPr>
            <a:spLocks noChangeArrowheads="1"/>
          </p:cNvSpPr>
          <p:nvPr/>
        </p:nvSpPr>
        <p:spPr bwMode="auto">
          <a:xfrm>
            <a:off x="4295775" y="299561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lt-LT"/>
          </a:p>
        </p:txBody>
      </p:sp>
      <p:graphicFrame>
        <p:nvGraphicFramePr>
          <p:cNvPr id="5" name="Table 4">
            <a:extLst>
              <a:ext uri="{FF2B5EF4-FFF2-40B4-BE49-F238E27FC236}">
                <a16:creationId xmlns:a16="http://schemas.microsoft.com/office/drawing/2014/main" id="{9A3DFF92-0C3B-D80E-574D-5C333B898220}"/>
              </a:ext>
            </a:extLst>
          </p:cNvPr>
          <p:cNvGraphicFramePr>
            <a:graphicFrameLocks noGrp="1"/>
          </p:cNvGraphicFramePr>
          <p:nvPr>
            <p:extLst>
              <p:ext uri="{D42A27DB-BD31-4B8C-83A1-F6EECF244321}">
                <p14:modId xmlns:p14="http://schemas.microsoft.com/office/powerpoint/2010/main" val="686710124"/>
              </p:ext>
            </p:extLst>
          </p:nvPr>
        </p:nvGraphicFramePr>
        <p:xfrm>
          <a:off x="73324" y="2995613"/>
          <a:ext cx="12005261" cy="3424969"/>
        </p:xfrm>
        <a:graphic>
          <a:graphicData uri="http://schemas.openxmlformats.org/drawingml/2006/table">
            <a:tbl>
              <a:tblPr firstRow="1" firstCol="1" bandRow="1">
                <a:tableStyleId>{5C22544A-7EE6-4342-B048-85BDC9FD1C3A}</a:tableStyleId>
              </a:tblPr>
              <a:tblGrid>
                <a:gridCol w="914835">
                  <a:extLst>
                    <a:ext uri="{9D8B030D-6E8A-4147-A177-3AD203B41FA5}">
                      <a16:colId xmlns:a16="http://schemas.microsoft.com/office/drawing/2014/main" val="2911364027"/>
                    </a:ext>
                  </a:extLst>
                </a:gridCol>
                <a:gridCol w="4184686">
                  <a:extLst>
                    <a:ext uri="{9D8B030D-6E8A-4147-A177-3AD203B41FA5}">
                      <a16:colId xmlns:a16="http://schemas.microsoft.com/office/drawing/2014/main" val="958142506"/>
                    </a:ext>
                  </a:extLst>
                </a:gridCol>
                <a:gridCol w="1319945">
                  <a:extLst>
                    <a:ext uri="{9D8B030D-6E8A-4147-A177-3AD203B41FA5}">
                      <a16:colId xmlns:a16="http://schemas.microsoft.com/office/drawing/2014/main" val="242134908"/>
                    </a:ext>
                  </a:extLst>
                </a:gridCol>
                <a:gridCol w="2008959">
                  <a:extLst>
                    <a:ext uri="{9D8B030D-6E8A-4147-A177-3AD203B41FA5}">
                      <a16:colId xmlns:a16="http://schemas.microsoft.com/office/drawing/2014/main" val="2386962417"/>
                    </a:ext>
                  </a:extLst>
                </a:gridCol>
                <a:gridCol w="1689384">
                  <a:extLst>
                    <a:ext uri="{9D8B030D-6E8A-4147-A177-3AD203B41FA5}">
                      <a16:colId xmlns:a16="http://schemas.microsoft.com/office/drawing/2014/main" val="3653307315"/>
                    </a:ext>
                  </a:extLst>
                </a:gridCol>
                <a:gridCol w="1887452">
                  <a:extLst>
                    <a:ext uri="{9D8B030D-6E8A-4147-A177-3AD203B41FA5}">
                      <a16:colId xmlns:a16="http://schemas.microsoft.com/office/drawing/2014/main" val="4052592459"/>
                    </a:ext>
                  </a:extLst>
                </a:gridCol>
              </a:tblGrid>
              <a:tr h="133006">
                <a:tc rowSpan="2">
                  <a:txBody>
                    <a:bodyPr/>
                    <a:lstStyle/>
                    <a:p>
                      <a:pPr algn="ctr">
                        <a:lnSpc>
                          <a:spcPct val="107000"/>
                        </a:lnSpc>
                        <a:spcAft>
                          <a:spcPts val="800"/>
                        </a:spcAft>
                        <a:buNone/>
                      </a:pPr>
                      <a:r>
                        <a:rPr lang="lt-LT" sz="2000" dirty="0">
                          <a:solidFill>
                            <a:schemeClr val="tx1"/>
                          </a:solidFill>
                          <a:effectLst/>
                          <a:latin typeface="+mj-lt"/>
                        </a:rPr>
                        <a:t>Nr. </a:t>
                      </a:r>
                      <a:endParaRPr lang="lt-LT" sz="2000" dirty="0">
                        <a:solidFill>
                          <a:schemeClr val="tx1"/>
                        </a:solidFill>
                        <a:effectLst/>
                        <a:latin typeface="+mj-lt"/>
                        <a:ea typeface="Calibri" panose="020F0502020204030204" pitchFamily="34" charset="0"/>
                        <a:cs typeface="Times New Roman" panose="02020603050405020304" pitchFamily="18" charset="0"/>
                      </a:endParaRPr>
                    </a:p>
                  </a:txBody>
                  <a:tcPr marL="12615" marR="12615" marT="0" marB="0">
                    <a:noFill/>
                  </a:tcPr>
                </a:tc>
                <a:tc rowSpan="2">
                  <a:txBody>
                    <a:bodyPr/>
                    <a:lstStyle/>
                    <a:p>
                      <a:pPr algn="ctr">
                        <a:lnSpc>
                          <a:spcPct val="107000"/>
                        </a:lnSpc>
                        <a:spcAft>
                          <a:spcPts val="800"/>
                        </a:spcAft>
                        <a:buNone/>
                      </a:pPr>
                      <a:r>
                        <a:rPr lang="lt-LT" sz="2000" dirty="0">
                          <a:solidFill>
                            <a:schemeClr val="tx1"/>
                          </a:solidFill>
                          <a:effectLst/>
                          <a:latin typeface="+mj-lt"/>
                        </a:rPr>
                        <a:t>Konkretaus tikslo, veiksmo ir siūlomo </a:t>
                      </a:r>
                      <a:endParaRPr lang="en-US" sz="2000" dirty="0">
                        <a:solidFill>
                          <a:schemeClr val="tx1"/>
                        </a:solidFill>
                        <a:effectLst/>
                        <a:latin typeface="+mj-lt"/>
                      </a:endParaRPr>
                    </a:p>
                    <a:p>
                      <a:pPr algn="ctr">
                        <a:lnSpc>
                          <a:spcPct val="107000"/>
                        </a:lnSpc>
                        <a:spcAft>
                          <a:spcPts val="800"/>
                        </a:spcAft>
                        <a:buNone/>
                      </a:pPr>
                      <a:r>
                        <a:rPr lang="lt-LT" sz="2000" dirty="0">
                          <a:solidFill>
                            <a:schemeClr val="tx1"/>
                          </a:solidFill>
                          <a:effectLst/>
                          <a:latin typeface="+mj-lt"/>
                        </a:rPr>
                        <a:t>projekto pavadinimas</a:t>
                      </a:r>
                      <a:endParaRPr lang="lt-LT" sz="2000" dirty="0">
                        <a:solidFill>
                          <a:schemeClr val="tx1"/>
                        </a:solidFill>
                        <a:effectLst/>
                        <a:latin typeface="+mj-lt"/>
                        <a:ea typeface="Calibri" panose="020F0502020204030204" pitchFamily="34" charset="0"/>
                        <a:cs typeface="Times New Roman" panose="02020603050405020304" pitchFamily="18" charset="0"/>
                      </a:endParaRPr>
                    </a:p>
                  </a:txBody>
                  <a:tcPr marL="12615" marR="12615" marT="0" marB="0">
                    <a:noFill/>
                  </a:tcPr>
                </a:tc>
                <a:tc rowSpan="2">
                  <a:txBody>
                    <a:bodyPr/>
                    <a:lstStyle/>
                    <a:p>
                      <a:pPr algn="ctr">
                        <a:lnSpc>
                          <a:spcPct val="107000"/>
                        </a:lnSpc>
                        <a:buNone/>
                        <a:tabLst>
                          <a:tab pos="3166110" algn="ctr"/>
                          <a:tab pos="6332220" algn="r"/>
                        </a:tabLst>
                      </a:pPr>
                      <a:r>
                        <a:rPr lang="lt-LT" sz="2000" dirty="0">
                          <a:solidFill>
                            <a:schemeClr val="tx1"/>
                          </a:solidFill>
                          <a:effectLst/>
                          <a:latin typeface="+mj-lt"/>
                        </a:rPr>
                        <a:t>Mažinama / didinama </a:t>
                      </a:r>
                      <a:r>
                        <a:rPr lang="en-US" sz="2000" dirty="0">
                          <a:solidFill>
                            <a:schemeClr val="tx1"/>
                          </a:solidFill>
                          <a:effectLst/>
                          <a:latin typeface="+mj-lt"/>
                        </a:rPr>
                        <a:t>VSF</a:t>
                      </a:r>
                      <a:r>
                        <a:rPr lang="lt-LT" sz="2000" dirty="0">
                          <a:solidFill>
                            <a:schemeClr val="tx1"/>
                          </a:solidFill>
                          <a:effectLst/>
                          <a:latin typeface="+mj-lt"/>
                        </a:rPr>
                        <a:t> lėšų dalis</a:t>
                      </a:r>
                      <a:endParaRPr lang="lt-LT" sz="2000" dirty="0">
                        <a:solidFill>
                          <a:schemeClr val="tx1"/>
                        </a:solidFill>
                        <a:effectLst/>
                        <a:latin typeface="+mj-lt"/>
                        <a:ea typeface="Calibri" panose="020F0502020204030204" pitchFamily="34" charset="0"/>
                        <a:cs typeface="Times New Roman" panose="02020603050405020304" pitchFamily="18" charset="0"/>
                      </a:endParaRPr>
                    </a:p>
                  </a:txBody>
                  <a:tcPr marL="12615" marR="12615" marT="0" marB="0" anchor="ctr">
                    <a:noFill/>
                  </a:tcPr>
                </a:tc>
                <a:tc gridSpan="3">
                  <a:txBody>
                    <a:bodyPr/>
                    <a:lstStyle/>
                    <a:p>
                      <a:pPr algn="ctr">
                        <a:lnSpc>
                          <a:spcPct val="107000"/>
                        </a:lnSpc>
                        <a:spcAft>
                          <a:spcPts val="800"/>
                        </a:spcAft>
                        <a:buNone/>
                      </a:pPr>
                      <a:r>
                        <a:rPr lang="lt-LT" sz="2000">
                          <a:solidFill>
                            <a:schemeClr val="tx1"/>
                          </a:solidFill>
                          <a:effectLst/>
                          <a:latin typeface="+mj-lt"/>
                        </a:rPr>
                        <a:t>Skiriamas finansavimas, iki (Eur)</a:t>
                      </a:r>
                      <a:endParaRPr lang="lt-LT" sz="2000">
                        <a:solidFill>
                          <a:schemeClr val="tx1"/>
                        </a:solidFill>
                        <a:effectLst/>
                        <a:latin typeface="+mj-lt"/>
                        <a:ea typeface="Calibri" panose="020F0502020204030204" pitchFamily="34" charset="0"/>
                        <a:cs typeface="Times New Roman" panose="02020603050405020304" pitchFamily="18" charset="0"/>
                      </a:endParaRPr>
                    </a:p>
                  </a:txBody>
                  <a:tcPr marL="12615" marR="12615" marT="0" marB="0" anchor="ctr">
                    <a:noFill/>
                  </a:tcPr>
                </a:tc>
                <a:tc hMerge="1">
                  <a:txBody>
                    <a:bodyPr/>
                    <a:lstStyle/>
                    <a:p>
                      <a:endParaRPr lang="lt-LT"/>
                    </a:p>
                  </a:txBody>
                  <a:tcPr/>
                </a:tc>
                <a:tc hMerge="1">
                  <a:txBody>
                    <a:bodyPr/>
                    <a:lstStyle/>
                    <a:p>
                      <a:pPr algn="ctr">
                        <a:lnSpc>
                          <a:spcPct val="107000"/>
                        </a:lnSpc>
                        <a:spcAft>
                          <a:spcPts val="800"/>
                        </a:spcAft>
                        <a:buNone/>
                      </a:pPr>
                      <a:endParaRPr lang="lt-LT" sz="1600">
                        <a:solidFill>
                          <a:schemeClr val="tx1"/>
                        </a:solidFill>
                        <a:effectLst/>
                        <a:latin typeface="+mj-lt"/>
                        <a:ea typeface="Calibri" panose="020F0502020204030204" pitchFamily="34" charset="0"/>
                        <a:cs typeface="Times New Roman" panose="02020603050405020304" pitchFamily="18" charset="0"/>
                      </a:endParaRPr>
                    </a:p>
                  </a:txBody>
                  <a:tcPr marL="12615" marR="12615" marT="0" marB="0" anchor="ctr">
                    <a:noFill/>
                  </a:tcPr>
                </a:tc>
                <a:extLst>
                  <a:ext uri="{0D108BD9-81ED-4DB2-BD59-A6C34878D82A}">
                    <a16:rowId xmlns:a16="http://schemas.microsoft.com/office/drawing/2014/main" val="1196478075"/>
                  </a:ext>
                </a:extLst>
              </a:tr>
              <a:tr h="818075">
                <a:tc vMerge="1">
                  <a:txBody>
                    <a:bodyPr/>
                    <a:lstStyle/>
                    <a:p>
                      <a:endParaRPr lang="lt-LT"/>
                    </a:p>
                  </a:txBody>
                  <a:tcPr/>
                </a:tc>
                <a:tc vMerge="1">
                  <a:txBody>
                    <a:bodyPr/>
                    <a:lstStyle/>
                    <a:p>
                      <a:endParaRPr lang="lt-LT"/>
                    </a:p>
                  </a:txBody>
                  <a:tcPr/>
                </a:tc>
                <a:tc vMerge="1">
                  <a:txBody>
                    <a:bodyPr/>
                    <a:lstStyle/>
                    <a:p>
                      <a:endParaRPr lang="lt-LT"/>
                    </a:p>
                  </a:txBody>
                  <a:tcPr/>
                </a:tc>
                <a:tc>
                  <a:txBody>
                    <a:bodyPr/>
                    <a:lstStyle/>
                    <a:p>
                      <a:pPr algn="r">
                        <a:lnSpc>
                          <a:spcPct val="107000"/>
                        </a:lnSpc>
                        <a:spcAft>
                          <a:spcPts val="800"/>
                        </a:spcAft>
                        <a:buNone/>
                      </a:pPr>
                      <a:r>
                        <a:rPr lang="lt-LT" sz="2000" b="1" dirty="0">
                          <a:solidFill>
                            <a:schemeClr val="tx1"/>
                          </a:solidFill>
                          <a:effectLst/>
                          <a:latin typeface="+mj-lt"/>
                        </a:rPr>
                        <a:t>ES lėšos</a:t>
                      </a:r>
                      <a:endParaRPr lang="lt-LT" sz="2000" b="1" dirty="0">
                        <a:solidFill>
                          <a:schemeClr val="tx1"/>
                        </a:solidFill>
                        <a:effectLst/>
                        <a:latin typeface="+mj-lt"/>
                        <a:ea typeface="Calibri" panose="020F0502020204030204" pitchFamily="34" charset="0"/>
                        <a:cs typeface="Times New Roman" panose="02020603050405020304" pitchFamily="18" charset="0"/>
                      </a:endParaRPr>
                    </a:p>
                  </a:txBody>
                  <a:tcPr marL="12615" marR="12615" marT="0" marB="0" anchor="ctr">
                    <a:noFill/>
                  </a:tcPr>
                </a:tc>
                <a:tc>
                  <a:txBody>
                    <a:bodyPr/>
                    <a:lstStyle/>
                    <a:p>
                      <a:pPr algn="r">
                        <a:lnSpc>
                          <a:spcPct val="107000"/>
                        </a:lnSpc>
                        <a:spcAft>
                          <a:spcPts val="800"/>
                        </a:spcAft>
                        <a:buNone/>
                      </a:pPr>
                      <a:r>
                        <a:rPr lang="lt-LT" sz="2000" b="1" dirty="0">
                          <a:solidFill>
                            <a:schemeClr val="tx1"/>
                          </a:solidFill>
                          <a:effectLst/>
                          <a:latin typeface="+mj-lt"/>
                        </a:rPr>
                        <a:t>  BF lėšos</a:t>
                      </a:r>
                      <a:endParaRPr lang="lt-LT" sz="2000" b="1" dirty="0">
                        <a:solidFill>
                          <a:schemeClr val="tx1"/>
                        </a:solidFill>
                        <a:effectLst/>
                        <a:latin typeface="+mj-lt"/>
                        <a:ea typeface="Calibri" panose="020F0502020204030204" pitchFamily="34" charset="0"/>
                        <a:cs typeface="Times New Roman" panose="02020603050405020304" pitchFamily="18" charset="0"/>
                      </a:endParaRPr>
                    </a:p>
                  </a:txBody>
                  <a:tcPr marL="12615" marR="12615" marT="0" marB="0" anchor="ctr">
                    <a:noFill/>
                  </a:tcPr>
                </a:tc>
                <a:tc>
                  <a:txBody>
                    <a:bodyPr/>
                    <a:lstStyle/>
                    <a:p>
                      <a:pPr algn="r"/>
                      <a:r>
                        <a:rPr lang="lt-LT" sz="2000" b="1" dirty="0">
                          <a:solidFill>
                            <a:schemeClr val="tx1"/>
                          </a:solidFill>
                          <a:effectLst/>
                          <a:latin typeface="+mj-lt"/>
                        </a:rPr>
                        <a:t>Iš viso</a:t>
                      </a:r>
                      <a:endParaRPr lang="lt-LT" sz="2000" b="1" dirty="0">
                        <a:solidFill>
                          <a:schemeClr val="tx1"/>
                        </a:solidFill>
                      </a:endParaRPr>
                    </a:p>
                  </a:txBody>
                  <a:tcPr marL="12615" marR="12615" marT="0" marB="0" anchor="ctr">
                    <a:noFill/>
                  </a:tcPr>
                </a:tc>
                <a:extLst>
                  <a:ext uri="{0D108BD9-81ED-4DB2-BD59-A6C34878D82A}">
                    <a16:rowId xmlns:a16="http://schemas.microsoft.com/office/drawing/2014/main" val="4209093399"/>
                  </a:ext>
                </a:extLst>
              </a:tr>
              <a:tr h="1395509">
                <a:tc>
                  <a:txBody>
                    <a:bodyPr/>
                    <a:lstStyle/>
                    <a:p>
                      <a:pPr algn="ctr">
                        <a:lnSpc>
                          <a:spcPct val="107000"/>
                        </a:lnSpc>
                        <a:spcAft>
                          <a:spcPts val="800"/>
                        </a:spcAft>
                        <a:buNone/>
                      </a:pPr>
                      <a:r>
                        <a:rPr lang="en-US" sz="2000" b="0" dirty="0">
                          <a:solidFill>
                            <a:schemeClr val="tx1"/>
                          </a:solidFill>
                          <a:effectLst/>
                          <a:latin typeface="+mj-lt"/>
                        </a:rPr>
                        <a:t>3</a:t>
                      </a:r>
                      <a:r>
                        <a:rPr lang="lt-LT" sz="2000" b="0" dirty="0">
                          <a:solidFill>
                            <a:schemeClr val="tx1"/>
                          </a:solidFill>
                          <a:effectLst/>
                          <a:latin typeface="+mj-lt"/>
                        </a:rPr>
                        <a:t>.</a:t>
                      </a:r>
                      <a:r>
                        <a:rPr lang="en-US" sz="2000" b="0" dirty="0">
                          <a:solidFill>
                            <a:schemeClr val="tx1"/>
                          </a:solidFill>
                          <a:effectLst/>
                          <a:latin typeface="+mj-lt"/>
                        </a:rPr>
                        <a:t>2</a:t>
                      </a:r>
                      <a:r>
                        <a:rPr lang="lt-LT" sz="2000" b="0" dirty="0">
                          <a:solidFill>
                            <a:schemeClr val="tx1"/>
                          </a:solidFill>
                          <a:effectLst/>
                          <a:latin typeface="+mj-lt"/>
                        </a:rPr>
                        <a:t>.</a:t>
                      </a:r>
                      <a:r>
                        <a:rPr lang="en-US" sz="2000" b="0" dirty="0">
                          <a:solidFill>
                            <a:schemeClr val="tx1"/>
                          </a:solidFill>
                          <a:effectLst/>
                          <a:latin typeface="+mj-lt"/>
                        </a:rPr>
                        <a:t>6</a:t>
                      </a:r>
                      <a:r>
                        <a:rPr lang="lt-LT" sz="2000" b="0" dirty="0">
                          <a:solidFill>
                            <a:schemeClr val="tx1"/>
                          </a:solidFill>
                          <a:effectLst/>
                          <a:latin typeface="+mj-lt"/>
                        </a:rPr>
                        <a:t>.</a:t>
                      </a:r>
                      <a:endParaRPr lang="lt-LT" sz="2000" b="0" dirty="0">
                        <a:solidFill>
                          <a:schemeClr val="tx1"/>
                        </a:solidFill>
                        <a:effectLst/>
                        <a:latin typeface="+mj-lt"/>
                        <a:ea typeface="Calibri" panose="020F0502020204030204" pitchFamily="34" charset="0"/>
                        <a:cs typeface="Times New Roman" panose="02020603050405020304" pitchFamily="18" charset="0"/>
                      </a:endParaRPr>
                    </a:p>
                  </a:txBody>
                  <a:tcPr marL="12615" marR="12615" marT="0" marB="0" anchor="ctr">
                    <a:noFill/>
                  </a:tcPr>
                </a:tc>
                <a:tc>
                  <a:txBody>
                    <a:bodyPr/>
                    <a:lstStyle/>
                    <a:p>
                      <a:pPr algn="just">
                        <a:lnSpc>
                          <a:spcPct val="107000"/>
                        </a:lnSpc>
                        <a:spcAft>
                          <a:spcPts val="800"/>
                        </a:spcAft>
                        <a:buNone/>
                        <a:tabLst>
                          <a:tab pos="355600" algn="l"/>
                        </a:tabLst>
                      </a:pPr>
                      <a:r>
                        <a:rPr lang="lt-LT" sz="2000" dirty="0">
                          <a:solidFill>
                            <a:schemeClr val="tx1"/>
                          </a:solidFill>
                          <a:effectLst/>
                          <a:latin typeface="+mj-lt"/>
                        </a:rPr>
                        <a:t>Pareigūnų pajėgumų stiprinimas*</a:t>
                      </a:r>
                      <a:endParaRPr lang="lt-LT" sz="2000" dirty="0">
                        <a:solidFill>
                          <a:schemeClr val="tx1"/>
                        </a:solidFill>
                        <a:effectLst/>
                        <a:latin typeface="+mj-lt"/>
                        <a:ea typeface="Calibri" panose="020F0502020204030204" pitchFamily="34" charset="0"/>
                        <a:cs typeface="Times New Roman" panose="02020603050405020304" pitchFamily="18" charset="0"/>
                      </a:endParaRPr>
                    </a:p>
                  </a:txBody>
                  <a:tcPr marL="12615" marR="12615" marT="0" marB="0" anchor="ctr">
                    <a:noFill/>
                  </a:tcPr>
                </a:tc>
                <a:tc>
                  <a:txBody>
                    <a:bodyPr/>
                    <a:lstStyle/>
                    <a:p>
                      <a:pPr algn="ctr">
                        <a:lnSpc>
                          <a:spcPct val="107000"/>
                        </a:lnSpc>
                        <a:spcAft>
                          <a:spcPts val="800"/>
                        </a:spcAft>
                        <a:buNone/>
                        <a:tabLst>
                          <a:tab pos="355600" algn="l"/>
                        </a:tabLst>
                      </a:pPr>
                      <a:r>
                        <a:rPr lang="lt-LT" sz="2000" b="1" dirty="0">
                          <a:solidFill>
                            <a:srgbClr val="FF0000"/>
                          </a:solidFill>
                          <a:effectLst/>
                          <a:latin typeface="+mj-lt"/>
                        </a:rPr>
                        <a:t>-4 236,98</a:t>
                      </a:r>
                      <a:endParaRPr lang="lt-LT" sz="2000" b="1" dirty="0">
                        <a:solidFill>
                          <a:srgbClr val="FF0000"/>
                        </a:solidFill>
                        <a:effectLst/>
                        <a:latin typeface="+mj-lt"/>
                        <a:ea typeface="Calibri" panose="020F0502020204030204" pitchFamily="34" charset="0"/>
                        <a:cs typeface="Times New Roman" panose="02020603050405020304" pitchFamily="18" charset="0"/>
                      </a:endParaRPr>
                    </a:p>
                  </a:txBody>
                  <a:tcPr marL="12615" marR="12615" marT="0" marB="0" anchor="ctr">
                    <a:noFill/>
                  </a:tcPr>
                </a:tc>
                <a:tc>
                  <a:txBody>
                    <a:bodyPr/>
                    <a:lstStyle/>
                    <a:p>
                      <a:pPr algn="r">
                        <a:lnSpc>
                          <a:spcPct val="107000"/>
                        </a:lnSpc>
                        <a:spcAft>
                          <a:spcPts val="800"/>
                        </a:spcAft>
                        <a:buNone/>
                        <a:tabLst>
                          <a:tab pos="355600" algn="l"/>
                        </a:tabLst>
                      </a:pPr>
                      <a:r>
                        <a:rPr lang="lt-LT" sz="1800" strike="sngStrike" dirty="0">
                          <a:solidFill>
                            <a:schemeClr val="tx1"/>
                          </a:solidFill>
                          <a:effectLst/>
                          <a:latin typeface="+mj-lt"/>
                        </a:rPr>
                        <a:t>268 875,00</a:t>
                      </a:r>
                    </a:p>
                    <a:p>
                      <a:pPr algn="r">
                        <a:lnSpc>
                          <a:spcPct val="107000"/>
                        </a:lnSpc>
                        <a:spcAft>
                          <a:spcPts val="800"/>
                        </a:spcAft>
                        <a:buNone/>
                        <a:tabLst>
                          <a:tab pos="355600" algn="l"/>
                        </a:tabLst>
                      </a:pPr>
                      <a:r>
                        <a:rPr lang="lt-LT" sz="2000" b="1" strike="noStrike" dirty="0">
                          <a:solidFill>
                            <a:schemeClr val="tx1"/>
                          </a:solidFill>
                          <a:effectLst/>
                          <a:latin typeface="+mj-lt"/>
                        </a:rPr>
                        <a:t> 264 638,02</a:t>
                      </a:r>
                    </a:p>
                  </a:txBody>
                  <a:tcPr marL="12615" marR="12615" marT="0" marB="0" anchor="ctr">
                    <a:noFill/>
                  </a:tcPr>
                </a:tc>
                <a:tc>
                  <a:txBody>
                    <a:bodyPr/>
                    <a:lstStyle/>
                    <a:p>
                      <a:pPr algn="r">
                        <a:lnSpc>
                          <a:spcPct val="107000"/>
                        </a:lnSpc>
                        <a:spcAft>
                          <a:spcPts val="800"/>
                        </a:spcAft>
                        <a:buNone/>
                        <a:tabLst>
                          <a:tab pos="355600" algn="l"/>
                        </a:tabLst>
                      </a:pPr>
                      <a:r>
                        <a:rPr lang="lt-LT" sz="1800" strike="sngStrike" dirty="0">
                          <a:solidFill>
                            <a:schemeClr val="tx1"/>
                          </a:solidFill>
                          <a:effectLst/>
                          <a:latin typeface="+mj-lt"/>
                        </a:rPr>
                        <a:t>89 625,00</a:t>
                      </a:r>
                    </a:p>
                    <a:p>
                      <a:pPr algn="r">
                        <a:lnSpc>
                          <a:spcPct val="107000"/>
                        </a:lnSpc>
                        <a:spcAft>
                          <a:spcPts val="800"/>
                        </a:spcAft>
                        <a:buNone/>
                        <a:tabLst>
                          <a:tab pos="355600" algn="l"/>
                        </a:tabLst>
                      </a:pPr>
                      <a:r>
                        <a:rPr lang="lt-LT" sz="2000" b="1" strike="noStrike" dirty="0">
                          <a:solidFill>
                            <a:schemeClr val="tx1"/>
                          </a:solidFill>
                          <a:effectLst/>
                          <a:latin typeface="+mj-lt"/>
                        </a:rPr>
                        <a:t>88 212,68</a:t>
                      </a:r>
                    </a:p>
                  </a:txBody>
                  <a:tcPr marL="12615" marR="12615" marT="0" marB="0" anchor="ctr">
                    <a:noFill/>
                  </a:tcPr>
                </a:tc>
                <a:tc>
                  <a:txBody>
                    <a:bodyPr/>
                    <a:lstStyle/>
                    <a:p>
                      <a:pPr algn="r">
                        <a:lnSpc>
                          <a:spcPct val="107000"/>
                        </a:lnSpc>
                        <a:spcAft>
                          <a:spcPts val="800"/>
                        </a:spcAft>
                        <a:buNone/>
                        <a:tabLst>
                          <a:tab pos="355600" algn="l"/>
                        </a:tabLst>
                      </a:pPr>
                      <a:r>
                        <a:rPr lang="lt-LT" sz="1800" strike="sngStrike" dirty="0">
                          <a:solidFill>
                            <a:schemeClr val="tx1"/>
                          </a:solidFill>
                          <a:effectLst/>
                          <a:latin typeface="+mj-lt"/>
                        </a:rPr>
                        <a:t>358 500,00</a:t>
                      </a:r>
                    </a:p>
                    <a:p>
                      <a:pPr algn="r">
                        <a:lnSpc>
                          <a:spcPct val="107000"/>
                        </a:lnSpc>
                        <a:spcAft>
                          <a:spcPts val="800"/>
                        </a:spcAft>
                        <a:buNone/>
                        <a:tabLst>
                          <a:tab pos="355600" algn="l"/>
                        </a:tabLst>
                      </a:pPr>
                      <a:r>
                        <a:rPr lang="lt-LT" sz="2000" b="1" strike="noStrike" dirty="0">
                          <a:solidFill>
                            <a:schemeClr val="tx1"/>
                          </a:solidFill>
                          <a:effectLst/>
                          <a:latin typeface="+mj-lt"/>
                        </a:rPr>
                        <a:t> 352 850,70 </a:t>
                      </a:r>
                    </a:p>
                  </a:txBody>
                  <a:tcPr marL="12615" marR="12615" marT="0" marB="0" anchor="ctr">
                    <a:noFill/>
                  </a:tcPr>
                </a:tc>
                <a:extLst>
                  <a:ext uri="{0D108BD9-81ED-4DB2-BD59-A6C34878D82A}">
                    <a16:rowId xmlns:a16="http://schemas.microsoft.com/office/drawing/2014/main" val="3773107806"/>
                  </a:ext>
                </a:extLst>
              </a:tr>
              <a:tr h="473871">
                <a:tc gridSpan="2">
                  <a:txBody>
                    <a:bodyPr/>
                    <a:lstStyle/>
                    <a:p>
                      <a:pPr>
                        <a:lnSpc>
                          <a:spcPct val="107000"/>
                        </a:lnSpc>
                        <a:spcAft>
                          <a:spcPts val="800"/>
                        </a:spcAft>
                        <a:buNone/>
                        <a:tabLst>
                          <a:tab pos="355600" algn="l"/>
                        </a:tabLst>
                      </a:pPr>
                      <a:r>
                        <a:rPr lang="en-US" sz="2000" dirty="0">
                          <a:solidFill>
                            <a:schemeClr val="tx1"/>
                          </a:solidFill>
                          <a:effectLst/>
                          <a:latin typeface="+mj-lt"/>
                        </a:rPr>
                        <a:t>NEPANAUDOTŲ LĖŠŲ LIKUTIS 3 KONKREČIAM TIKSLUI	</a:t>
                      </a:r>
                      <a:endParaRPr lang="lt-LT" sz="2000" dirty="0">
                        <a:solidFill>
                          <a:schemeClr val="tx1"/>
                        </a:solidFill>
                        <a:effectLst/>
                        <a:latin typeface="+mj-lt"/>
                        <a:ea typeface="Calibri" panose="020F0502020204030204" pitchFamily="34" charset="0"/>
                        <a:cs typeface="Times New Roman" panose="02020603050405020304" pitchFamily="18" charset="0"/>
                      </a:endParaRPr>
                    </a:p>
                  </a:txBody>
                  <a:tcPr marL="12615" marR="12615" marT="0" marB="0">
                    <a:noFill/>
                  </a:tcPr>
                </a:tc>
                <a:tc hMerge="1">
                  <a:txBody>
                    <a:bodyPr/>
                    <a:lstStyle/>
                    <a:p>
                      <a:endParaRPr lang="lt-LT"/>
                    </a:p>
                  </a:txBody>
                  <a:tcPr/>
                </a:tc>
                <a:tc>
                  <a:txBody>
                    <a:bodyPr/>
                    <a:lstStyle/>
                    <a:p>
                      <a:pPr algn="ctr">
                        <a:lnSpc>
                          <a:spcPct val="107000"/>
                        </a:lnSpc>
                        <a:spcAft>
                          <a:spcPts val="800"/>
                        </a:spcAft>
                        <a:buNone/>
                        <a:tabLst>
                          <a:tab pos="355600" algn="l"/>
                        </a:tabLst>
                      </a:pPr>
                      <a:r>
                        <a:rPr lang="lt-LT" sz="2000" b="1" dirty="0">
                          <a:solidFill>
                            <a:srgbClr val="00B050"/>
                          </a:solidFill>
                          <a:effectLst/>
                          <a:latin typeface="+mj-lt"/>
                        </a:rPr>
                        <a:t>+4 236,98</a:t>
                      </a:r>
                      <a:endParaRPr lang="lt-LT" sz="2000" b="1" dirty="0">
                        <a:solidFill>
                          <a:srgbClr val="00B050"/>
                        </a:solidFill>
                        <a:effectLst/>
                        <a:latin typeface="+mj-lt"/>
                        <a:ea typeface="Calibri" panose="020F0502020204030204" pitchFamily="34" charset="0"/>
                        <a:cs typeface="Times New Roman" panose="02020603050405020304" pitchFamily="18" charset="0"/>
                      </a:endParaRPr>
                    </a:p>
                  </a:txBody>
                  <a:tcPr marL="12615" marR="12615" marT="0" marB="0">
                    <a:noFill/>
                  </a:tcPr>
                </a:tc>
                <a:tc>
                  <a:txBody>
                    <a:bodyPr/>
                    <a:lstStyle/>
                    <a:p>
                      <a:pPr algn="r">
                        <a:lnSpc>
                          <a:spcPct val="107000"/>
                        </a:lnSpc>
                        <a:spcAft>
                          <a:spcPts val="800"/>
                        </a:spcAft>
                        <a:buNone/>
                        <a:tabLst>
                          <a:tab pos="355600" algn="l"/>
                        </a:tabLst>
                      </a:pPr>
                      <a:r>
                        <a:rPr lang="en-US" sz="2000" b="0" strike="sngStrike" dirty="0">
                          <a:solidFill>
                            <a:schemeClr val="tx1"/>
                          </a:solidFill>
                          <a:effectLst/>
                          <a:latin typeface="+mj-lt"/>
                        </a:rPr>
                        <a:t>0,00</a:t>
                      </a:r>
                    </a:p>
                    <a:p>
                      <a:pPr algn="r">
                        <a:lnSpc>
                          <a:spcPct val="107000"/>
                        </a:lnSpc>
                        <a:spcAft>
                          <a:spcPts val="800"/>
                        </a:spcAft>
                        <a:buNone/>
                        <a:tabLst>
                          <a:tab pos="355600" algn="l"/>
                        </a:tabLst>
                      </a:pPr>
                      <a:r>
                        <a:rPr lang="lt-LT" sz="2000" b="1" dirty="0">
                          <a:solidFill>
                            <a:schemeClr val="tx1"/>
                          </a:solidFill>
                          <a:effectLst/>
                          <a:latin typeface="+mj-lt"/>
                        </a:rPr>
                        <a:t>4 236,98 </a:t>
                      </a:r>
                      <a:endParaRPr lang="lt-LT" sz="2000" b="1" dirty="0">
                        <a:solidFill>
                          <a:schemeClr val="tx1"/>
                        </a:solidFill>
                        <a:effectLst/>
                        <a:latin typeface="+mj-lt"/>
                        <a:ea typeface="Calibri" panose="020F0502020204030204" pitchFamily="34" charset="0"/>
                        <a:cs typeface="Times New Roman" panose="02020603050405020304" pitchFamily="18" charset="0"/>
                      </a:endParaRPr>
                    </a:p>
                  </a:txBody>
                  <a:tcPr marL="12615" marR="12615" marT="0" marB="0">
                    <a:noFill/>
                  </a:tcPr>
                </a:tc>
                <a:tc>
                  <a:txBody>
                    <a:bodyPr/>
                    <a:lstStyle/>
                    <a:p>
                      <a:pPr algn="r">
                        <a:lnSpc>
                          <a:spcPct val="107000"/>
                        </a:lnSpc>
                        <a:spcAft>
                          <a:spcPts val="800"/>
                        </a:spcAft>
                        <a:buNone/>
                        <a:tabLst>
                          <a:tab pos="355600" algn="l"/>
                        </a:tabLst>
                      </a:pPr>
                      <a:r>
                        <a:rPr lang="en-US" sz="2000" b="0" strike="sngStrike" dirty="0">
                          <a:solidFill>
                            <a:schemeClr val="tx1"/>
                          </a:solidFill>
                          <a:effectLst/>
                          <a:latin typeface="+mj-lt"/>
                        </a:rPr>
                        <a:t>0,00</a:t>
                      </a:r>
                    </a:p>
                    <a:p>
                      <a:pPr algn="r">
                        <a:lnSpc>
                          <a:spcPct val="107000"/>
                        </a:lnSpc>
                        <a:spcAft>
                          <a:spcPts val="800"/>
                        </a:spcAft>
                        <a:buNone/>
                        <a:tabLst>
                          <a:tab pos="355600" algn="l"/>
                        </a:tabLst>
                      </a:pPr>
                      <a:r>
                        <a:rPr lang="lt-LT" sz="2000" b="1" dirty="0">
                          <a:solidFill>
                            <a:schemeClr val="tx1"/>
                          </a:solidFill>
                          <a:effectLst/>
                          <a:latin typeface="+mj-lt"/>
                        </a:rPr>
                        <a:t>1 412,32</a:t>
                      </a:r>
                      <a:endParaRPr lang="lt-LT" sz="2000" b="1" dirty="0">
                        <a:solidFill>
                          <a:schemeClr val="tx1"/>
                        </a:solidFill>
                        <a:effectLst/>
                        <a:latin typeface="+mj-lt"/>
                        <a:ea typeface="Calibri" panose="020F0502020204030204" pitchFamily="34" charset="0"/>
                        <a:cs typeface="Times New Roman" panose="02020603050405020304" pitchFamily="18" charset="0"/>
                      </a:endParaRPr>
                    </a:p>
                  </a:txBody>
                  <a:tcPr marL="12615" marR="12615" marT="0" marB="0">
                    <a:noFill/>
                  </a:tcPr>
                </a:tc>
                <a:tc>
                  <a:txBody>
                    <a:bodyPr/>
                    <a:lstStyle/>
                    <a:p>
                      <a:pPr algn="r">
                        <a:lnSpc>
                          <a:spcPct val="107000"/>
                        </a:lnSpc>
                        <a:spcAft>
                          <a:spcPts val="800"/>
                        </a:spcAft>
                      </a:pPr>
                      <a:r>
                        <a:rPr lang="en-US" sz="2000" b="0" strike="sngStrike" dirty="0">
                          <a:solidFill>
                            <a:schemeClr val="tx1"/>
                          </a:solidFill>
                          <a:effectLst/>
                          <a:latin typeface="+mj-lt"/>
                        </a:rPr>
                        <a:t>0,00</a:t>
                      </a:r>
                    </a:p>
                    <a:p>
                      <a:pPr algn="r">
                        <a:lnSpc>
                          <a:spcPct val="107000"/>
                        </a:lnSpc>
                        <a:spcAft>
                          <a:spcPts val="800"/>
                        </a:spcAft>
                      </a:pPr>
                      <a:r>
                        <a:rPr lang="lt-LT" sz="2000" b="1" dirty="0">
                          <a:solidFill>
                            <a:schemeClr val="tx1"/>
                          </a:solidFill>
                          <a:effectLst/>
                          <a:latin typeface="+mj-lt"/>
                        </a:rPr>
                        <a:t>5 649,30</a:t>
                      </a:r>
                      <a:endParaRPr lang="lt-LT" sz="2000" b="1" dirty="0">
                        <a:solidFill>
                          <a:schemeClr val="tx1"/>
                        </a:solidFill>
                      </a:endParaRPr>
                    </a:p>
                  </a:txBody>
                  <a:tcPr marL="12615" marR="12615" marT="0" marB="0">
                    <a:noFill/>
                  </a:tcPr>
                </a:tc>
                <a:extLst>
                  <a:ext uri="{0D108BD9-81ED-4DB2-BD59-A6C34878D82A}">
                    <a16:rowId xmlns:a16="http://schemas.microsoft.com/office/drawing/2014/main" val="1141000647"/>
                  </a:ext>
                </a:extLst>
              </a:tr>
            </a:tbl>
          </a:graphicData>
        </a:graphic>
      </p:graphicFrame>
    </p:spTree>
    <p:extLst>
      <p:ext uri="{BB962C8B-B14F-4D97-AF65-F5344CB8AC3E}">
        <p14:creationId xmlns:p14="http://schemas.microsoft.com/office/powerpoint/2010/main" val="23342004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6A1310-655C-BC3A-28F4-67805A15777D}"/>
            </a:ext>
          </a:extLst>
        </p:cNvPr>
        <p:cNvGrpSpPr/>
        <p:nvPr/>
      </p:nvGrpSpPr>
      <p:grpSpPr>
        <a:xfrm>
          <a:off x="0" y="0"/>
          <a:ext cx="0" cy="0"/>
          <a:chOff x="0" y="0"/>
          <a:chExt cx="0" cy="0"/>
        </a:xfrm>
      </p:grpSpPr>
      <p:pic>
        <p:nvPicPr>
          <p:cNvPr id="2" name="Picture 1" descr="A blue and white background">
            <a:extLst>
              <a:ext uri="{FF2B5EF4-FFF2-40B4-BE49-F238E27FC236}">
                <a16:creationId xmlns:a16="http://schemas.microsoft.com/office/drawing/2014/main" id="{6149A017-5F9D-98B0-C69F-F71972B4DC6F}"/>
              </a:ext>
            </a:extLst>
          </p:cNvPr>
          <p:cNvPicPr>
            <a:picLocks noChangeAspect="1"/>
          </p:cNvPicPr>
          <p:nvPr/>
        </p:nvPicPr>
        <p:blipFill rotWithShape="1">
          <a:blip r:embed="rId2">
            <a:extLst>
              <a:ext uri="{28A0092B-C50C-407E-A947-70E740481C1C}">
                <a14:useLocalDpi xmlns:a14="http://schemas.microsoft.com/office/drawing/2010/main" val="0"/>
              </a:ext>
            </a:extLst>
          </a:blip>
          <a:srcRect b="88889"/>
          <a:stretch/>
        </p:blipFill>
        <p:spPr>
          <a:xfrm>
            <a:off x="0" y="-36576"/>
            <a:ext cx="12192000" cy="1099729"/>
          </a:xfrm>
          <a:prstGeom prst="rect">
            <a:avLst/>
          </a:prstGeom>
        </p:spPr>
      </p:pic>
      <p:sp>
        <p:nvSpPr>
          <p:cNvPr id="62" name="TextBox 61">
            <a:extLst>
              <a:ext uri="{FF2B5EF4-FFF2-40B4-BE49-F238E27FC236}">
                <a16:creationId xmlns:a16="http://schemas.microsoft.com/office/drawing/2014/main" id="{B9974E78-AC7D-64C4-7638-799F89CBFFF3}"/>
              </a:ext>
            </a:extLst>
          </p:cNvPr>
          <p:cNvSpPr txBox="1"/>
          <p:nvPr/>
        </p:nvSpPr>
        <p:spPr>
          <a:xfrm>
            <a:off x="-178808" y="0"/>
            <a:ext cx="12338649" cy="1569660"/>
          </a:xfrm>
          <a:prstGeom prst="rect">
            <a:avLst/>
          </a:prstGeom>
          <a:noFill/>
        </p:spPr>
        <p:txBody>
          <a:bodyPr wrap="square" rtlCol="0">
            <a:spAutoFit/>
          </a:bodyPr>
          <a:lstStyle/>
          <a:p>
            <a:pPr algn="ctr"/>
            <a:r>
              <a:rPr lang="lt-LT" sz="3200" b="1" dirty="0">
                <a:solidFill>
                  <a:schemeClr val="bg1"/>
                </a:solidFill>
                <a:latin typeface="+mj-lt"/>
                <a:cs typeface="Calibri" panose="020F0502020204030204" pitchFamily="34" charset="0"/>
              </a:rPr>
              <a:t>VSF 2021–2027 m. programos veiksmų įgyvendinimo plano keitimo</a:t>
            </a:r>
            <a:r>
              <a:rPr lang="en-US" sz="3200" b="1" dirty="0">
                <a:solidFill>
                  <a:schemeClr val="bg1"/>
                </a:solidFill>
                <a:latin typeface="+mj-lt"/>
                <a:cs typeface="Calibri" panose="020F0502020204030204" pitchFamily="34" charset="0"/>
              </a:rPr>
              <a:t> </a:t>
            </a:r>
            <a:r>
              <a:rPr lang="lt-LT" sz="3200" b="1" dirty="0">
                <a:solidFill>
                  <a:schemeClr val="bg1"/>
                </a:solidFill>
                <a:latin typeface="+mj-lt"/>
                <a:cs typeface="Calibri" panose="020F0502020204030204" pitchFamily="34" charset="0"/>
              </a:rPr>
              <a:t> pristatymas</a:t>
            </a:r>
            <a:r>
              <a:rPr lang="en-US" sz="3200" b="1" dirty="0">
                <a:solidFill>
                  <a:schemeClr val="bg1"/>
                </a:solidFill>
                <a:latin typeface="+mj-lt"/>
                <a:cs typeface="Calibri" panose="020F0502020204030204" pitchFamily="34" charset="0"/>
              </a:rPr>
              <a:t> (2)</a:t>
            </a:r>
          </a:p>
          <a:p>
            <a:pPr algn="ctr"/>
            <a:endParaRPr lang="lt-LT" sz="3200" b="1" dirty="0">
              <a:solidFill>
                <a:schemeClr val="bg1"/>
              </a:solidFill>
              <a:latin typeface="+mj-lt"/>
            </a:endParaRPr>
          </a:p>
        </p:txBody>
      </p:sp>
      <p:graphicFrame>
        <p:nvGraphicFramePr>
          <p:cNvPr id="5" name="Table 4">
            <a:extLst>
              <a:ext uri="{FF2B5EF4-FFF2-40B4-BE49-F238E27FC236}">
                <a16:creationId xmlns:a16="http://schemas.microsoft.com/office/drawing/2014/main" id="{012ADEFE-8414-9AAE-1BD1-F61176A042CC}"/>
              </a:ext>
            </a:extLst>
          </p:cNvPr>
          <p:cNvGraphicFramePr>
            <a:graphicFrameLocks noGrp="1"/>
          </p:cNvGraphicFramePr>
          <p:nvPr>
            <p:extLst>
              <p:ext uri="{D42A27DB-BD31-4B8C-83A1-F6EECF244321}">
                <p14:modId xmlns:p14="http://schemas.microsoft.com/office/powerpoint/2010/main" val="4153775132"/>
              </p:ext>
            </p:extLst>
          </p:nvPr>
        </p:nvGraphicFramePr>
        <p:xfrm>
          <a:off x="95692" y="1099729"/>
          <a:ext cx="11789647" cy="3751105"/>
        </p:xfrm>
        <a:graphic>
          <a:graphicData uri="http://schemas.openxmlformats.org/drawingml/2006/table">
            <a:tbl>
              <a:tblPr firstRow="1" firstCol="1" bandRow="1">
                <a:tableStyleId>{5C22544A-7EE6-4342-B048-85BDC9FD1C3A}</a:tableStyleId>
              </a:tblPr>
              <a:tblGrid>
                <a:gridCol w="898405">
                  <a:extLst>
                    <a:ext uri="{9D8B030D-6E8A-4147-A177-3AD203B41FA5}">
                      <a16:colId xmlns:a16="http://schemas.microsoft.com/office/drawing/2014/main" val="2911364027"/>
                    </a:ext>
                  </a:extLst>
                </a:gridCol>
                <a:gridCol w="4109529">
                  <a:extLst>
                    <a:ext uri="{9D8B030D-6E8A-4147-A177-3AD203B41FA5}">
                      <a16:colId xmlns:a16="http://schemas.microsoft.com/office/drawing/2014/main" val="958142506"/>
                    </a:ext>
                  </a:extLst>
                </a:gridCol>
                <a:gridCol w="1296239">
                  <a:extLst>
                    <a:ext uri="{9D8B030D-6E8A-4147-A177-3AD203B41FA5}">
                      <a16:colId xmlns:a16="http://schemas.microsoft.com/office/drawing/2014/main" val="242134908"/>
                    </a:ext>
                  </a:extLst>
                </a:gridCol>
                <a:gridCol w="1972878">
                  <a:extLst>
                    <a:ext uri="{9D8B030D-6E8A-4147-A177-3AD203B41FA5}">
                      <a16:colId xmlns:a16="http://schemas.microsoft.com/office/drawing/2014/main" val="2386962417"/>
                    </a:ext>
                  </a:extLst>
                </a:gridCol>
                <a:gridCol w="1659043">
                  <a:extLst>
                    <a:ext uri="{9D8B030D-6E8A-4147-A177-3AD203B41FA5}">
                      <a16:colId xmlns:a16="http://schemas.microsoft.com/office/drawing/2014/main" val="3653307315"/>
                    </a:ext>
                  </a:extLst>
                </a:gridCol>
                <a:gridCol w="1853553">
                  <a:extLst>
                    <a:ext uri="{9D8B030D-6E8A-4147-A177-3AD203B41FA5}">
                      <a16:colId xmlns:a16="http://schemas.microsoft.com/office/drawing/2014/main" val="4052592459"/>
                    </a:ext>
                  </a:extLst>
                </a:gridCol>
              </a:tblGrid>
              <a:tr h="133006">
                <a:tc rowSpan="2">
                  <a:txBody>
                    <a:bodyPr/>
                    <a:lstStyle/>
                    <a:p>
                      <a:pPr algn="ctr">
                        <a:lnSpc>
                          <a:spcPct val="107000"/>
                        </a:lnSpc>
                        <a:spcAft>
                          <a:spcPts val="800"/>
                        </a:spcAft>
                        <a:buNone/>
                      </a:pPr>
                      <a:r>
                        <a:rPr lang="lt-LT" sz="2000" dirty="0">
                          <a:solidFill>
                            <a:schemeClr val="tx1"/>
                          </a:solidFill>
                          <a:effectLst/>
                          <a:latin typeface="+mj-lt"/>
                        </a:rPr>
                        <a:t>Nr. </a:t>
                      </a:r>
                      <a:endParaRPr lang="lt-LT" sz="2000" dirty="0">
                        <a:solidFill>
                          <a:schemeClr val="tx1"/>
                        </a:solidFill>
                        <a:effectLst/>
                        <a:latin typeface="+mj-lt"/>
                        <a:ea typeface="Calibri" panose="020F0502020204030204" pitchFamily="34" charset="0"/>
                        <a:cs typeface="Times New Roman" panose="02020603050405020304" pitchFamily="18" charset="0"/>
                      </a:endParaRPr>
                    </a:p>
                  </a:txBody>
                  <a:tcPr marL="12615" marR="12615" marT="0" marB="0">
                    <a:noFill/>
                  </a:tcPr>
                </a:tc>
                <a:tc rowSpan="2">
                  <a:txBody>
                    <a:bodyPr/>
                    <a:lstStyle/>
                    <a:p>
                      <a:pPr algn="ctr">
                        <a:lnSpc>
                          <a:spcPct val="107000"/>
                        </a:lnSpc>
                        <a:spcAft>
                          <a:spcPts val="800"/>
                        </a:spcAft>
                        <a:buNone/>
                      </a:pPr>
                      <a:r>
                        <a:rPr lang="lt-LT" sz="2000" dirty="0">
                          <a:solidFill>
                            <a:schemeClr val="tx1"/>
                          </a:solidFill>
                          <a:effectLst/>
                          <a:latin typeface="+mj-lt"/>
                        </a:rPr>
                        <a:t>Konkretaus tikslo, veiksmo ir siūlomo </a:t>
                      </a:r>
                      <a:endParaRPr lang="en-US" sz="2000" dirty="0">
                        <a:solidFill>
                          <a:schemeClr val="tx1"/>
                        </a:solidFill>
                        <a:effectLst/>
                        <a:latin typeface="+mj-lt"/>
                      </a:endParaRPr>
                    </a:p>
                    <a:p>
                      <a:pPr algn="ctr">
                        <a:lnSpc>
                          <a:spcPct val="107000"/>
                        </a:lnSpc>
                        <a:spcAft>
                          <a:spcPts val="800"/>
                        </a:spcAft>
                        <a:buNone/>
                      </a:pPr>
                      <a:r>
                        <a:rPr lang="lt-LT" sz="2000" dirty="0">
                          <a:solidFill>
                            <a:schemeClr val="tx1"/>
                          </a:solidFill>
                          <a:effectLst/>
                          <a:latin typeface="+mj-lt"/>
                        </a:rPr>
                        <a:t>projekto pavadinimas</a:t>
                      </a:r>
                      <a:endParaRPr lang="lt-LT" sz="2000" dirty="0">
                        <a:solidFill>
                          <a:schemeClr val="tx1"/>
                        </a:solidFill>
                        <a:effectLst/>
                        <a:latin typeface="+mj-lt"/>
                        <a:ea typeface="Calibri" panose="020F0502020204030204" pitchFamily="34" charset="0"/>
                        <a:cs typeface="Times New Roman" panose="02020603050405020304" pitchFamily="18" charset="0"/>
                      </a:endParaRPr>
                    </a:p>
                  </a:txBody>
                  <a:tcPr marL="12615" marR="12615" marT="0" marB="0">
                    <a:noFill/>
                  </a:tcPr>
                </a:tc>
                <a:tc rowSpan="2">
                  <a:txBody>
                    <a:bodyPr/>
                    <a:lstStyle/>
                    <a:p>
                      <a:pPr algn="ctr">
                        <a:lnSpc>
                          <a:spcPct val="107000"/>
                        </a:lnSpc>
                        <a:buNone/>
                        <a:tabLst>
                          <a:tab pos="3166110" algn="ctr"/>
                          <a:tab pos="6332220" algn="r"/>
                        </a:tabLst>
                      </a:pPr>
                      <a:r>
                        <a:rPr lang="lt-LT" sz="2000" dirty="0">
                          <a:solidFill>
                            <a:schemeClr val="tx1"/>
                          </a:solidFill>
                          <a:effectLst/>
                          <a:latin typeface="+mj-lt"/>
                        </a:rPr>
                        <a:t>Mažinama / didinama </a:t>
                      </a:r>
                      <a:r>
                        <a:rPr lang="en-US" sz="2000" dirty="0">
                          <a:solidFill>
                            <a:schemeClr val="tx1"/>
                          </a:solidFill>
                          <a:effectLst/>
                          <a:latin typeface="+mj-lt"/>
                        </a:rPr>
                        <a:t>VSF</a:t>
                      </a:r>
                      <a:r>
                        <a:rPr lang="lt-LT" sz="2000" dirty="0">
                          <a:solidFill>
                            <a:schemeClr val="tx1"/>
                          </a:solidFill>
                          <a:effectLst/>
                          <a:latin typeface="+mj-lt"/>
                        </a:rPr>
                        <a:t> lėšų dalis</a:t>
                      </a:r>
                    </a:p>
                    <a:p>
                      <a:pPr algn="ctr">
                        <a:lnSpc>
                          <a:spcPct val="107000"/>
                        </a:lnSpc>
                        <a:buNone/>
                        <a:tabLst>
                          <a:tab pos="3166110" algn="ctr"/>
                          <a:tab pos="6332220" algn="r"/>
                        </a:tabLst>
                      </a:pPr>
                      <a:endParaRPr lang="lt-LT" sz="2000" dirty="0">
                        <a:solidFill>
                          <a:schemeClr val="tx1"/>
                        </a:solidFill>
                        <a:effectLst/>
                        <a:latin typeface="+mj-lt"/>
                        <a:ea typeface="Calibri" panose="020F0502020204030204" pitchFamily="34" charset="0"/>
                        <a:cs typeface="Times New Roman" panose="02020603050405020304" pitchFamily="18" charset="0"/>
                      </a:endParaRPr>
                    </a:p>
                  </a:txBody>
                  <a:tcPr marL="12615" marR="12615" marT="0" marB="0" anchor="ctr">
                    <a:noFill/>
                  </a:tcPr>
                </a:tc>
                <a:tc gridSpan="3">
                  <a:txBody>
                    <a:bodyPr/>
                    <a:lstStyle/>
                    <a:p>
                      <a:pPr algn="ctr">
                        <a:lnSpc>
                          <a:spcPct val="107000"/>
                        </a:lnSpc>
                        <a:spcAft>
                          <a:spcPts val="800"/>
                        </a:spcAft>
                        <a:buNone/>
                      </a:pPr>
                      <a:r>
                        <a:rPr lang="lt-LT" sz="2000">
                          <a:solidFill>
                            <a:schemeClr val="tx1"/>
                          </a:solidFill>
                          <a:effectLst/>
                          <a:latin typeface="+mj-lt"/>
                        </a:rPr>
                        <a:t>Skiriamas finansavimas, iki (Eur)</a:t>
                      </a:r>
                      <a:endParaRPr lang="lt-LT" sz="2000">
                        <a:solidFill>
                          <a:schemeClr val="tx1"/>
                        </a:solidFill>
                        <a:effectLst/>
                        <a:latin typeface="+mj-lt"/>
                        <a:ea typeface="Calibri" panose="020F0502020204030204" pitchFamily="34" charset="0"/>
                        <a:cs typeface="Times New Roman" panose="02020603050405020304" pitchFamily="18" charset="0"/>
                      </a:endParaRPr>
                    </a:p>
                  </a:txBody>
                  <a:tcPr marL="12615" marR="12615" marT="0" marB="0" anchor="ctr">
                    <a:noFill/>
                  </a:tcPr>
                </a:tc>
                <a:tc hMerge="1">
                  <a:txBody>
                    <a:bodyPr/>
                    <a:lstStyle/>
                    <a:p>
                      <a:endParaRPr lang="lt-LT"/>
                    </a:p>
                  </a:txBody>
                  <a:tcPr/>
                </a:tc>
                <a:tc hMerge="1">
                  <a:txBody>
                    <a:bodyPr/>
                    <a:lstStyle/>
                    <a:p>
                      <a:pPr algn="ctr">
                        <a:lnSpc>
                          <a:spcPct val="107000"/>
                        </a:lnSpc>
                        <a:spcAft>
                          <a:spcPts val="800"/>
                        </a:spcAft>
                        <a:buNone/>
                      </a:pPr>
                      <a:endParaRPr lang="lt-LT" sz="1600">
                        <a:solidFill>
                          <a:schemeClr val="tx1"/>
                        </a:solidFill>
                        <a:effectLst/>
                        <a:latin typeface="+mj-lt"/>
                        <a:ea typeface="Calibri" panose="020F0502020204030204" pitchFamily="34" charset="0"/>
                        <a:cs typeface="Times New Roman" panose="02020603050405020304" pitchFamily="18" charset="0"/>
                      </a:endParaRPr>
                    </a:p>
                  </a:txBody>
                  <a:tcPr marL="12615" marR="12615" marT="0" marB="0" anchor="ctr">
                    <a:noFill/>
                  </a:tcPr>
                </a:tc>
                <a:extLst>
                  <a:ext uri="{0D108BD9-81ED-4DB2-BD59-A6C34878D82A}">
                    <a16:rowId xmlns:a16="http://schemas.microsoft.com/office/drawing/2014/main" val="1196478075"/>
                  </a:ext>
                </a:extLst>
              </a:tr>
              <a:tr h="818075">
                <a:tc vMerge="1">
                  <a:txBody>
                    <a:bodyPr/>
                    <a:lstStyle/>
                    <a:p>
                      <a:endParaRPr lang="lt-LT"/>
                    </a:p>
                  </a:txBody>
                  <a:tcPr/>
                </a:tc>
                <a:tc vMerge="1">
                  <a:txBody>
                    <a:bodyPr/>
                    <a:lstStyle/>
                    <a:p>
                      <a:endParaRPr lang="lt-LT"/>
                    </a:p>
                  </a:txBody>
                  <a:tcPr/>
                </a:tc>
                <a:tc vMerge="1">
                  <a:txBody>
                    <a:bodyPr/>
                    <a:lstStyle/>
                    <a:p>
                      <a:endParaRPr lang="lt-LT"/>
                    </a:p>
                  </a:txBody>
                  <a:tcPr/>
                </a:tc>
                <a:tc>
                  <a:txBody>
                    <a:bodyPr/>
                    <a:lstStyle/>
                    <a:p>
                      <a:pPr algn="r">
                        <a:lnSpc>
                          <a:spcPct val="107000"/>
                        </a:lnSpc>
                        <a:spcAft>
                          <a:spcPts val="800"/>
                        </a:spcAft>
                        <a:buNone/>
                      </a:pPr>
                      <a:r>
                        <a:rPr lang="lt-LT" sz="2000" b="1" dirty="0">
                          <a:solidFill>
                            <a:schemeClr val="tx1"/>
                          </a:solidFill>
                          <a:effectLst/>
                          <a:latin typeface="+mj-lt"/>
                        </a:rPr>
                        <a:t>ES lėšos</a:t>
                      </a:r>
                      <a:endParaRPr lang="lt-LT" sz="2000" b="1" dirty="0">
                        <a:solidFill>
                          <a:schemeClr val="tx1"/>
                        </a:solidFill>
                        <a:effectLst/>
                        <a:latin typeface="+mj-lt"/>
                        <a:ea typeface="Calibri" panose="020F0502020204030204" pitchFamily="34" charset="0"/>
                        <a:cs typeface="Times New Roman" panose="02020603050405020304" pitchFamily="18" charset="0"/>
                      </a:endParaRPr>
                    </a:p>
                  </a:txBody>
                  <a:tcPr marL="12615" marR="12615" marT="0" marB="0" anchor="ctr">
                    <a:noFill/>
                  </a:tcPr>
                </a:tc>
                <a:tc>
                  <a:txBody>
                    <a:bodyPr/>
                    <a:lstStyle/>
                    <a:p>
                      <a:pPr algn="r">
                        <a:lnSpc>
                          <a:spcPct val="107000"/>
                        </a:lnSpc>
                        <a:spcAft>
                          <a:spcPts val="800"/>
                        </a:spcAft>
                        <a:buNone/>
                      </a:pPr>
                      <a:r>
                        <a:rPr lang="lt-LT" sz="2000" b="1" dirty="0">
                          <a:solidFill>
                            <a:schemeClr val="tx1"/>
                          </a:solidFill>
                          <a:effectLst/>
                          <a:latin typeface="+mj-lt"/>
                        </a:rPr>
                        <a:t>  BF lėšos</a:t>
                      </a:r>
                      <a:endParaRPr lang="lt-LT" sz="2000" b="1" dirty="0">
                        <a:solidFill>
                          <a:schemeClr val="tx1"/>
                        </a:solidFill>
                        <a:effectLst/>
                        <a:latin typeface="+mj-lt"/>
                        <a:ea typeface="Calibri" panose="020F0502020204030204" pitchFamily="34" charset="0"/>
                        <a:cs typeface="Times New Roman" panose="02020603050405020304" pitchFamily="18" charset="0"/>
                      </a:endParaRPr>
                    </a:p>
                  </a:txBody>
                  <a:tcPr marL="12615" marR="12615" marT="0" marB="0" anchor="ctr">
                    <a:noFill/>
                  </a:tcPr>
                </a:tc>
                <a:tc>
                  <a:txBody>
                    <a:bodyPr/>
                    <a:lstStyle/>
                    <a:p>
                      <a:pPr algn="r"/>
                      <a:r>
                        <a:rPr lang="lt-LT" sz="2000" b="1" dirty="0">
                          <a:solidFill>
                            <a:schemeClr val="tx1"/>
                          </a:solidFill>
                          <a:effectLst/>
                          <a:latin typeface="+mj-lt"/>
                        </a:rPr>
                        <a:t>Iš viso</a:t>
                      </a:r>
                      <a:endParaRPr lang="lt-LT" sz="2000" b="1" dirty="0">
                        <a:solidFill>
                          <a:schemeClr val="tx1"/>
                        </a:solidFill>
                      </a:endParaRPr>
                    </a:p>
                  </a:txBody>
                  <a:tcPr marL="12615" marR="12615" marT="0" marB="0" anchor="ctr">
                    <a:noFill/>
                  </a:tcPr>
                </a:tc>
                <a:extLst>
                  <a:ext uri="{0D108BD9-81ED-4DB2-BD59-A6C34878D82A}">
                    <a16:rowId xmlns:a16="http://schemas.microsoft.com/office/drawing/2014/main" val="4209093399"/>
                  </a:ext>
                </a:extLst>
              </a:tr>
              <a:tr h="1395509">
                <a:tc>
                  <a:txBody>
                    <a:bodyPr/>
                    <a:lstStyle/>
                    <a:p>
                      <a:pPr algn="ctr">
                        <a:lnSpc>
                          <a:spcPct val="107000"/>
                        </a:lnSpc>
                        <a:spcAft>
                          <a:spcPts val="800"/>
                        </a:spcAft>
                        <a:buNone/>
                      </a:pPr>
                      <a:r>
                        <a:rPr lang="en-US" sz="2000" b="0" dirty="0">
                          <a:solidFill>
                            <a:schemeClr val="tx1"/>
                          </a:solidFill>
                          <a:effectLst/>
                          <a:latin typeface="+mj-lt"/>
                        </a:rPr>
                        <a:t>2</a:t>
                      </a:r>
                      <a:r>
                        <a:rPr lang="lt-LT" sz="2000" b="0" dirty="0">
                          <a:solidFill>
                            <a:schemeClr val="tx1"/>
                          </a:solidFill>
                          <a:effectLst/>
                          <a:latin typeface="+mj-lt"/>
                        </a:rPr>
                        <a:t>.</a:t>
                      </a:r>
                      <a:r>
                        <a:rPr lang="en-US" sz="2000" b="0" dirty="0">
                          <a:solidFill>
                            <a:schemeClr val="tx1"/>
                          </a:solidFill>
                          <a:effectLst/>
                          <a:latin typeface="+mj-lt"/>
                        </a:rPr>
                        <a:t>3</a:t>
                      </a:r>
                      <a:r>
                        <a:rPr lang="lt-LT" sz="2000" b="0" dirty="0">
                          <a:solidFill>
                            <a:schemeClr val="tx1"/>
                          </a:solidFill>
                          <a:effectLst/>
                          <a:latin typeface="+mj-lt"/>
                        </a:rPr>
                        <a:t>.</a:t>
                      </a:r>
                      <a:r>
                        <a:rPr lang="en-US" sz="2000" b="0" dirty="0">
                          <a:solidFill>
                            <a:schemeClr val="tx1"/>
                          </a:solidFill>
                          <a:effectLst/>
                          <a:latin typeface="+mj-lt"/>
                        </a:rPr>
                        <a:t>7</a:t>
                      </a:r>
                      <a:r>
                        <a:rPr lang="lt-LT" sz="2000" b="0" dirty="0">
                          <a:solidFill>
                            <a:schemeClr val="tx1"/>
                          </a:solidFill>
                          <a:effectLst/>
                          <a:latin typeface="+mj-lt"/>
                        </a:rPr>
                        <a:t>.</a:t>
                      </a:r>
                      <a:endParaRPr lang="lt-LT" sz="2000" b="0" dirty="0">
                        <a:solidFill>
                          <a:schemeClr val="tx1"/>
                        </a:solidFill>
                        <a:effectLst/>
                        <a:latin typeface="+mj-lt"/>
                        <a:ea typeface="Calibri" panose="020F0502020204030204" pitchFamily="34" charset="0"/>
                        <a:cs typeface="Times New Roman" panose="02020603050405020304" pitchFamily="18" charset="0"/>
                      </a:endParaRPr>
                    </a:p>
                  </a:txBody>
                  <a:tcPr marL="12615" marR="12615" marT="0" marB="0">
                    <a:noFill/>
                  </a:tcPr>
                </a:tc>
                <a:tc>
                  <a:txBody>
                    <a:bodyPr/>
                    <a:lstStyle/>
                    <a:p>
                      <a:pPr algn="just">
                        <a:lnSpc>
                          <a:spcPct val="107000"/>
                        </a:lnSpc>
                        <a:spcAft>
                          <a:spcPts val="800"/>
                        </a:spcAft>
                        <a:buNone/>
                        <a:tabLst>
                          <a:tab pos="355600" algn="l"/>
                        </a:tabLst>
                      </a:pPr>
                      <a:r>
                        <a:rPr lang="lt-LT" sz="2000" dirty="0">
                          <a:solidFill>
                            <a:schemeClr val="tx1"/>
                          </a:solidFill>
                          <a:effectLst/>
                          <a:latin typeface="+mj-lt"/>
                        </a:rPr>
                        <a:t>Specialiųjų užduočių padalinių gebėjimų stiprinimas, II etapas**</a:t>
                      </a:r>
                      <a:endParaRPr lang="lt-LT" sz="2000" dirty="0">
                        <a:solidFill>
                          <a:schemeClr val="tx1"/>
                        </a:solidFill>
                        <a:effectLst/>
                        <a:latin typeface="+mj-lt"/>
                        <a:ea typeface="Calibri" panose="020F0502020204030204" pitchFamily="34" charset="0"/>
                        <a:cs typeface="Times New Roman" panose="02020603050405020304" pitchFamily="18" charset="0"/>
                      </a:endParaRPr>
                    </a:p>
                  </a:txBody>
                  <a:tcPr marL="12615" marR="12615" marT="0" marB="0">
                    <a:noFill/>
                  </a:tcPr>
                </a:tc>
                <a:tc>
                  <a:txBody>
                    <a:bodyPr/>
                    <a:lstStyle/>
                    <a:p>
                      <a:pPr algn="ctr">
                        <a:lnSpc>
                          <a:spcPct val="107000"/>
                        </a:lnSpc>
                        <a:spcAft>
                          <a:spcPts val="800"/>
                        </a:spcAft>
                        <a:buNone/>
                        <a:tabLst>
                          <a:tab pos="355600" algn="l"/>
                        </a:tabLst>
                      </a:pPr>
                      <a:r>
                        <a:rPr lang="lt-LT" sz="2000" b="1" dirty="0">
                          <a:solidFill>
                            <a:srgbClr val="FF0000"/>
                          </a:solidFill>
                          <a:effectLst/>
                          <a:latin typeface="+mj-lt"/>
                        </a:rPr>
                        <a:t>-1 734,04</a:t>
                      </a:r>
                      <a:endParaRPr lang="lt-LT" sz="2000" b="1" dirty="0">
                        <a:solidFill>
                          <a:srgbClr val="FF0000"/>
                        </a:solidFill>
                        <a:effectLst/>
                        <a:latin typeface="+mj-lt"/>
                        <a:ea typeface="Calibri" panose="020F0502020204030204" pitchFamily="34" charset="0"/>
                        <a:cs typeface="Times New Roman" panose="02020603050405020304" pitchFamily="18" charset="0"/>
                      </a:endParaRPr>
                    </a:p>
                  </a:txBody>
                  <a:tcPr marL="12615" marR="12615" marT="0" marB="0">
                    <a:noFill/>
                  </a:tcPr>
                </a:tc>
                <a:tc>
                  <a:txBody>
                    <a:bodyPr/>
                    <a:lstStyle/>
                    <a:p>
                      <a:pPr algn="r">
                        <a:lnSpc>
                          <a:spcPct val="107000"/>
                        </a:lnSpc>
                        <a:spcAft>
                          <a:spcPts val="800"/>
                        </a:spcAft>
                        <a:buNone/>
                        <a:tabLst>
                          <a:tab pos="355600" algn="l"/>
                        </a:tabLst>
                      </a:pPr>
                      <a:r>
                        <a:rPr lang="lt-LT" sz="1800" strike="sngStrike" dirty="0">
                          <a:solidFill>
                            <a:schemeClr val="tx1"/>
                          </a:solidFill>
                          <a:effectLst/>
                          <a:latin typeface="+mj-lt"/>
                        </a:rPr>
                        <a:t>756 112,09</a:t>
                      </a:r>
                    </a:p>
                    <a:p>
                      <a:pPr algn="r">
                        <a:lnSpc>
                          <a:spcPct val="107000"/>
                        </a:lnSpc>
                        <a:spcAft>
                          <a:spcPts val="800"/>
                        </a:spcAft>
                        <a:buNone/>
                        <a:tabLst>
                          <a:tab pos="355600" algn="l"/>
                        </a:tabLst>
                      </a:pPr>
                      <a:r>
                        <a:rPr lang="lt-LT" sz="2000" b="1" strike="noStrike" dirty="0">
                          <a:solidFill>
                            <a:schemeClr val="tx1"/>
                          </a:solidFill>
                          <a:effectLst/>
                          <a:latin typeface="+mj-lt"/>
                        </a:rPr>
                        <a:t>754 378,05</a:t>
                      </a:r>
                    </a:p>
                  </a:txBody>
                  <a:tcPr marL="12615" marR="12615" marT="0" marB="0">
                    <a:noFill/>
                  </a:tcPr>
                </a:tc>
                <a:tc>
                  <a:txBody>
                    <a:bodyPr/>
                    <a:lstStyle/>
                    <a:p>
                      <a:pPr algn="r">
                        <a:lnSpc>
                          <a:spcPct val="107000"/>
                        </a:lnSpc>
                        <a:spcAft>
                          <a:spcPts val="800"/>
                        </a:spcAft>
                        <a:buNone/>
                        <a:tabLst>
                          <a:tab pos="355600" algn="l"/>
                        </a:tabLst>
                      </a:pPr>
                      <a:r>
                        <a:rPr lang="lt-LT" sz="1800" strike="sngStrike" dirty="0">
                          <a:solidFill>
                            <a:schemeClr val="tx1"/>
                          </a:solidFill>
                          <a:effectLst/>
                          <a:latin typeface="+mj-lt"/>
                        </a:rPr>
                        <a:t>252 037,36</a:t>
                      </a:r>
                    </a:p>
                    <a:p>
                      <a:pPr algn="r">
                        <a:lnSpc>
                          <a:spcPct val="107000"/>
                        </a:lnSpc>
                        <a:spcAft>
                          <a:spcPts val="800"/>
                        </a:spcAft>
                        <a:buNone/>
                        <a:tabLst>
                          <a:tab pos="355600" algn="l"/>
                        </a:tabLst>
                      </a:pPr>
                      <a:r>
                        <a:rPr lang="lt-LT" sz="2000" b="1" strike="noStrike" dirty="0">
                          <a:solidFill>
                            <a:schemeClr val="tx1"/>
                          </a:solidFill>
                          <a:effectLst/>
                          <a:latin typeface="+mj-lt"/>
                        </a:rPr>
                        <a:t>251 459,35</a:t>
                      </a:r>
                    </a:p>
                  </a:txBody>
                  <a:tcPr marL="12615" marR="12615" marT="0" marB="0">
                    <a:noFill/>
                  </a:tcPr>
                </a:tc>
                <a:tc>
                  <a:txBody>
                    <a:bodyPr/>
                    <a:lstStyle/>
                    <a:p>
                      <a:pPr algn="r">
                        <a:lnSpc>
                          <a:spcPct val="107000"/>
                        </a:lnSpc>
                        <a:spcAft>
                          <a:spcPts val="800"/>
                        </a:spcAft>
                        <a:buNone/>
                        <a:tabLst>
                          <a:tab pos="355600" algn="l"/>
                        </a:tabLst>
                      </a:pPr>
                      <a:r>
                        <a:rPr lang="lt-LT" sz="1800" strike="sngStrike" dirty="0">
                          <a:solidFill>
                            <a:schemeClr val="tx1"/>
                          </a:solidFill>
                          <a:effectLst/>
                          <a:latin typeface="+mj-lt"/>
                        </a:rPr>
                        <a:t>1 008 149,45</a:t>
                      </a:r>
                    </a:p>
                    <a:p>
                      <a:pPr algn="r">
                        <a:lnSpc>
                          <a:spcPct val="107000"/>
                        </a:lnSpc>
                        <a:spcAft>
                          <a:spcPts val="800"/>
                        </a:spcAft>
                        <a:buNone/>
                        <a:tabLst>
                          <a:tab pos="355600" algn="l"/>
                        </a:tabLst>
                      </a:pPr>
                      <a:r>
                        <a:rPr lang="lt-LT" sz="2000" b="1" strike="noStrike" dirty="0">
                          <a:solidFill>
                            <a:schemeClr val="tx1"/>
                          </a:solidFill>
                          <a:effectLst/>
                          <a:latin typeface="+mj-lt"/>
                        </a:rPr>
                        <a:t> 1 005 837,40 </a:t>
                      </a:r>
                    </a:p>
                    <a:p>
                      <a:pPr algn="r">
                        <a:lnSpc>
                          <a:spcPct val="107000"/>
                        </a:lnSpc>
                        <a:spcAft>
                          <a:spcPts val="800"/>
                        </a:spcAft>
                        <a:buNone/>
                        <a:tabLst>
                          <a:tab pos="355600" algn="l"/>
                        </a:tabLst>
                      </a:pPr>
                      <a:r>
                        <a:rPr lang="lt-LT" sz="2000" b="1" strike="noStrike" dirty="0">
                          <a:solidFill>
                            <a:schemeClr val="tx1"/>
                          </a:solidFill>
                          <a:effectLst/>
                          <a:latin typeface="+mj-lt"/>
                        </a:rPr>
                        <a:t> </a:t>
                      </a:r>
                    </a:p>
                  </a:txBody>
                  <a:tcPr marL="12615" marR="12615" marT="0" marB="0">
                    <a:noFill/>
                  </a:tcPr>
                </a:tc>
                <a:extLst>
                  <a:ext uri="{0D108BD9-81ED-4DB2-BD59-A6C34878D82A}">
                    <a16:rowId xmlns:a16="http://schemas.microsoft.com/office/drawing/2014/main" val="3773107806"/>
                  </a:ext>
                </a:extLst>
              </a:tr>
              <a:tr h="473871">
                <a:tc gridSpan="2">
                  <a:txBody>
                    <a:bodyPr/>
                    <a:lstStyle/>
                    <a:p>
                      <a:pPr>
                        <a:lnSpc>
                          <a:spcPct val="107000"/>
                        </a:lnSpc>
                        <a:spcAft>
                          <a:spcPts val="800"/>
                        </a:spcAft>
                        <a:buNone/>
                        <a:tabLst>
                          <a:tab pos="355600" algn="l"/>
                        </a:tabLst>
                      </a:pPr>
                      <a:r>
                        <a:rPr lang="en-US" sz="2000" dirty="0">
                          <a:solidFill>
                            <a:schemeClr val="tx1"/>
                          </a:solidFill>
                          <a:effectLst/>
                          <a:latin typeface="+mj-lt"/>
                        </a:rPr>
                        <a:t>NEPANAUDOTŲ LĖŠŲ LIKUTIS 2 KONKREČIAM TIKSLUI	</a:t>
                      </a:r>
                      <a:endParaRPr lang="lt-LT" sz="2000" dirty="0">
                        <a:solidFill>
                          <a:schemeClr val="tx1"/>
                        </a:solidFill>
                        <a:effectLst/>
                        <a:latin typeface="+mj-lt"/>
                        <a:ea typeface="Calibri" panose="020F0502020204030204" pitchFamily="34" charset="0"/>
                        <a:cs typeface="Times New Roman" panose="02020603050405020304" pitchFamily="18" charset="0"/>
                      </a:endParaRPr>
                    </a:p>
                  </a:txBody>
                  <a:tcPr marL="12615" marR="12615" marT="0" marB="0">
                    <a:noFill/>
                  </a:tcPr>
                </a:tc>
                <a:tc hMerge="1">
                  <a:txBody>
                    <a:bodyPr/>
                    <a:lstStyle/>
                    <a:p>
                      <a:endParaRPr lang="lt-LT"/>
                    </a:p>
                  </a:txBody>
                  <a:tcPr/>
                </a:tc>
                <a:tc>
                  <a:txBody>
                    <a:bodyPr/>
                    <a:lstStyle/>
                    <a:p>
                      <a:pPr algn="ctr">
                        <a:lnSpc>
                          <a:spcPct val="107000"/>
                        </a:lnSpc>
                        <a:spcAft>
                          <a:spcPts val="800"/>
                        </a:spcAft>
                        <a:buNone/>
                        <a:tabLst>
                          <a:tab pos="355600" algn="l"/>
                        </a:tabLst>
                      </a:pPr>
                      <a:r>
                        <a:rPr lang="lt-LT" sz="2000" b="1" dirty="0">
                          <a:solidFill>
                            <a:srgbClr val="00B050"/>
                          </a:solidFill>
                          <a:effectLst/>
                          <a:latin typeface="+mj-lt"/>
                        </a:rPr>
                        <a:t>+1 734,04</a:t>
                      </a:r>
                      <a:endParaRPr lang="lt-LT" sz="2000" b="1" dirty="0">
                        <a:solidFill>
                          <a:srgbClr val="00B050"/>
                        </a:solidFill>
                        <a:effectLst/>
                        <a:latin typeface="+mj-lt"/>
                        <a:ea typeface="Calibri" panose="020F0502020204030204" pitchFamily="34" charset="0"/>
                        <a:cs typeface="Times New Roman" panose="02020603050405020304" pitchFamily="18" charset="0"/>
                      </a:endParaRPr>
                    </a:p>
                  </a:txBody>
                  <a:tcPr marL="12615" marR="12615" marT="0" marB="0">
                    <a:noFill/>
                  </a:tcPr>
                </a:tc>
                <a:tc>
                  <a:txBody>
                    <a:bodyPr/>
                    <a:lstStyle/>
                    <a:p>
                      <a:pPr algn="r">
                        <a:lnSpc>
                          <a:spcPct val="107000"/>
                        </a:lnSpc>
                        <a:spcAft>
                          <a:spcPts val="800"/>
                        </a:spcAft>
                        <a:buNone/>
                        <a:tabLst>
                          <a:tab pos="355600" algn="l"/>
                        </a:tabLst>
                      </a:pPr>
                      <a:r>
                        <a:rPr lang="en-US" sz="2000" b="0" strike="sngStrike" dirty="0">
                          <a:solidFill>
                            <a:schemeClr val="tx1"/>
                          </a:solidFill>
                          <a:effectLst/>
                          <a:latin typeface="+mj-lt"/>
                        </a:rPr>
                        <a:t>0,00</a:t>
                      </a:r>
                    </a:p>
                    <a:p>
                      <a:pPr algn="r">
                        <a:lnSpc>
                          <a:spcPct val="107000"/>
                        </a:lnSpc>
                        <a:spcAft>
                          <a:spcPts val="800"/>
                        </a:spcAft>
                        <a:buNone/>
                        <a:tabLst>
                          <a:tab pos="355600" algn="l"/>
                        </a:tabLst>
                      </a:pPr>
                      <a:r>
                        <a:rPr lang="lt-LT" sz="2000" b="1" dirty="0">
                          <a:solidFill>
                            <a:schemeClr val="tx1"/>
                          </a:solidFill>
                          <a:effectLst/>
                          <a:latin typeface="+mj-lt"/>
                        </a:rPr>
                        <a:t>1 734,04</a:t>
                      </a:r>
                      <a:endParaRPr lang="lt-LT" sz="2000" b="1" dirty="0">
                        <a:solidFill>
                          <a:schemeClr val="tx1"/>
                        </a:solidFill>
                        <a:effectLst/>
                        <a:latin typeface="+mj-lt"/>
                        <a:ea typeface="Calibri" panose="020F0502020204030204" pitchFamily="34" charset="0"/>
                        <a:cs typeface="Times New Roman" panose="02020603050405020304" pitchFamily="18" charset="0"/>
                      </a:endParaRPr>
                    </a:p>
                  </a:txBody>
                  <a:tcPr marL="12615" marR="12615" marT="0" marB="0">
                    <a:noFill/>
                  </a:tcPr>
                </a:tc>
                <a:tc>
                  <a:txBody>
                    <a:bodyPr/>
                    <a:lstStyle/>
                    <a:p>
                      <a:pPr algn="r">
                        <a:lnSpc>
                          <a:spcPct val="107000"/>
                        </a:lnSpc>
                        <a:spcAft>
                          <a:spcPts val="800"/>
                        </a:spcAft>
                        <a:buNone/>
                        <a:tabLst>
                          <a:tab pos="355600" algn="l"/>
                        </a:tabLst>
                      </a:pPr>
                      <a:r>
                        <a:rPr lang="en-US" sz="2000" b="0" strike="sngStrike" dirty="0">
                          <a:solidFill>
                            <a:schemeClr val="tx1"/>
                          </a:solidFill>
                          <a:effectLst/>
                          <a:latin typeface="+mj-lt"/>
                        </a:rPr>
                        <a:t>0,00</a:t>
                      </a:r>
                    </a:p>
                    <a:p>
                      <a:pPr algn="r">
                        <a:lnSpc>
                          <a:spcPct val="107000"/>
                        </a:lnSpc>
                        <a:spcAft>
                          <a:spcPts val="800"/>
                        </a:spcAft>
                        <a:buNone/>
                        <a:tabLst>
                          <a:tab pos="355600" algn="l"/>
                        </a:tabLst>
                      </a:pPr>
                      <a:r>
                        <a:rPr lang="en-US" sz="2000" b="1" dirty="0">
                          <a:solidFill>
                            <a:schemeClr val="tx1"/>
                          </a:solidFill>
                          <a:effectLst/>
                          <a:latin typeface="+mj-lt"/>
                        </a:rPr>
                        <a:t>578,01</a:t>
                      </a:r>
                      <a:endParaRPr lang="lt-LT" sz="2000" b="1" dirty="0">
                        <a:solidFill>
                          <a:schemeClr val="tx1"/>
                        </a:solidFill>
                        <a:effectLst/>
                        <a:latin typeface="+mj-lt"/>
                        <a:ea typeface="Calibri" panose="020F0502020204030204" pitchFamily="34" charset="0"/>
                        <a:cs typeface="Times New Roman" panose="02020603050405020304" pitchFamily="18" charset="0"/>
                      </a:endParaRPr>
                    </a:p>
                  </a:txBody>
                  <a:tcPr marL="12615" marR="12615" marT="0" marB="0">
                    <a:noFill/>
                  </a:tcPr>
                </a:tc>
                <a:tc>
                  <a:txBody>
                    <a:bodyPr/>
                    <a:lstStyle/>
                    <a:p>
                      <a:pPr algn="r">
                        <a:lnSpc>
                          <a:spcPct val="107000"/>
                        </a:lnSpc>
                        <a:spcAft>
                          <a:spcPts val="800"/>
                        </a:spcAft>
                      </a:pPr>
                      <a:r>
                        <a:rPr lang="en-US" sz="2000" b="0" strike="sngStrike" dirty="0">
                          <a:solidFill>
                            <a:schemeClr val="tx1"/>
                          </a:solidFill>
                          <a:effectLst/>
                          <a:latin typeface="+mj-lt"/>
                        </a:rPr>
                        <a:t>0,00</a:t>
                      </a:r>
                    </a:p>
                    <a:p>
                      <a:pPr algn="r">
                        <a:lnSpc>
                          <a:spcPct val="107000"/>
                        </a:lnSpc>
                        <a:spcAft>
                          <a:spcPts val="800"/>
                        </a:spcAft>
                      </a:pPr>
                      <a:r>
                        <a:rPr lang="lt-LT" sz="2000" b="1" dirty="0">
                          <a:solidFill>
                            <a:schemeClr val="tx1"/>
                          </a:solidFill>
                          <a:effectLst/>
                          <a:latin typeface="+mj-lt"/>
                        </a:rPr>
                        <a:t>2 312,05</a:t>
                      </a:r>
                      <a:endParaRPr lang="lt-LT" sz="2000" b="1" dirty="0">
                        <a:solidFill>
                          <a:schemeClr val="tx1"/>
                        </a:solidFill>
                      </a:endParaRPr>
                    </a:p>
                  </a:txBody>
                  <a:tcPr marL="12615" marR="12615" marT="0" marB="0">
                    <a:noFill/>
                  </a:tcPr>
                </a:tc>
                <a:extLst>
                  <a:ext uri="{0D108BD9-81ED-4DB2-BD59-A6C34878D82A}">
                    <a16:rowId xmlns:a16="http://schemas.microsoft.com/office/drawing/2014/main" val="1141000647"/>
                  </a:ext>
                </a:extLst>
              </a:tr>
            </a:tbl>
          </a:graphicData>
        </a:graphic>
      </p:graphicFrame>
    </p:spTree>
    <p:extLst>
      <p:ext uri="{BB962C8B-B14F-4D97-AF65-F5344CB8AC3E}">
        <p14:creationId xmlns:p14="http://schemas.microsoft.com/office/powerpoint/2010/main" val="29599893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92AAA8-711C-EC67-54D1-F6F444DE21DE}"/>
            </a:ext>
          </a:extLst>
        </p:cNvPr>
        <p:cNvGrpSpPr/>
        <p:nvPr/>
      </p:nvGrpSpPr>
      <p:grpSpPr>
        <a:xfrm>
          <a:off x="0" y="0"/>
          <a:ext cx="0" cy="0"/>
          <a:chOff x="0" y="0"/>
          <a:chExt cx="0" cy="0"/>
        </a:xfrm>
      </p:grpSpPr>
      <p:pic>
        <p:nvPicPr>
          <p:cNvPr id="2" name="Picture 1" descr="A blue and white background">
            <a:extLst>
              <a:ext uri="{FF2B5EF4-FFF2-40B4-BE49-F238E27FC236}">
                <a16:creationId xmlns:a16="http://schemas.microsoft.com/office/drawing/2014/main" id="{46868976-B74B-CE0D-01AE-129ED535EF3A}"/>
              </a:ext>
            </a:extLst>
          </p:cNvPr>
          <p:cNvPicPr>
            <a:picLocks noChangeAspect="1"/>
          </p:cNvPicPr>
          <p:nvPr/>
        </p:nvPicPr>
        <p:blipFill rotWithShape="1">
          <a:blip r:embed="rId3">
            <a:extLst>
              <a:ext uri="{28A0092B-C50C-407E-A947-70E740481C1C}">
                <a14:useLocalDpi xmlns:a14="http://schemas.microsoft.com/office/drawing/2010/main" val="0"/>
              </a:ext>
            </a:extLst>
          </a:blip>
          <a:srcRect b="88889"/>
          <a:stretch/>
        </p:blipFill>
        <p:spPr>
          <a:xfrm>
            <a:off x="0" y="-36576"/>
            <a:ext cx="12192000" cy="1099729"/>
          </a:xfrm>
          <a:prstGeom prst="rect">
            <a:avLst/>
          </a:prstGeom>
        </p:spPr>
      </p:pic>
      <p:sp>
        <p:nvSpPr>
          <p:cNvPr id="62" name="TextBox 61">
            <a:extLst>
              <a:ext uri="{FF2B5EF4-FFF2-40B4-BE49-F238E27FC236}">
                <a16:creationId xmlns:a16="http://schemas.microsoft.com/office/drawing/2014/main" id="{937E4621-45EE-715F-CB9C-26C96F5A3624}"/>
              </a:ext>
            </a:extLst>
          </p:cNvPr>
          <p:cNvSpPr txBox="1"/>
          <p:nvPr/>
        </p:nvSpPr>
        <p:spPr>
          <a:xfrm>
            <a:off x="-178808" y="0"/>
            <a:ext cx="12338649" cy="1569660"/>
          </a:xfrm>
          <a:prstGeom prst="rect">
            <a:avLst/>
          </a:prstGeom>
          <a:noFill/>
        </p:spPr>
        <p:txBody>
          <a:bodyPr wrap="square" rtlCol="0">
            <a:spAutoFit/>
          </a:bodyPr>
          <a:lstStyle/>
          <a:p>
            <a:pPr algn="ctr"/>
            <a:r>
              <a:rPr lang="lt-LT" sz="3200" b="1" dirty="0">
                <a:solidFill>
                  <a:schemeClr val="bg1"/>
                </a:solidFill>
                <a:latin typeface="+mj-lt"/>
                <a:cs typeface="Calibri" panose="020F0502020204030204" pitchFamily="34" charset="0"/>
              </a:rPr>
              <a:t>VSF 2021–2027 m. programos veiksmų įgyvendinimo plano keitimo</a:t>
            </a:r>
            <a:r>
              <a:rPr lang="en-US" sz="3200" b="1" dirty="0">
                <a:solidFill>
                  <a:schemeClr val="bg1"/>
                </a:solidFill>
                <a:latin typeface="+mj-lt"/>
                <a:cs typeface="Calibri" panose="020F0502020204030204" pitchFamily="34" charset="0"/>
              </a:rPr>
              <a:t> </a:t>
            </a:r>
            <a:r>
              <a:rPr lang="lt-LT" sz="3200" b="1" dirty="0">
                <a:solidFill>
                  <a:schemeClr val="bg1"/>
                </a:solidFill>
                <a:latin typeface="+mj-lt"/>
                <a:cs typeface="Calibri" panose="020F0502020204030204" pitchFamily="34" charset="0"/>
              </a:rPr>
              <a:t> pristatymas</a:t>
            </a:r>
            <a:r>
              <a:rPr lang="en-US" sz="3200" b="1" dirty="0">
                <a:solidFill>
                  <a:schemeClr val="bg1"/>
                </a:solidFill>
                <a:latin typeface="+mj-lt"/>
                <a:cs typeface="Calibri" panose="020F0502020204030204" pitchFamily="34" charset="0"/>
              </a:rPr>
              <a:t> (3)</a:t>
            </a:r>
          </a:p>
          <a:p>
            <a:pPr algn="ctr"/>
            <a:endParaRPr lang="lt-LT" sz="3200" b="1" dirty="0">
              <a:solidFill>
                <a:schemeClr val="bg1"/>
              </a:solidFill>
              <a:latin typeface="+mj-lt"/>
            </a:endParaRPr>
          </a:p>
        </p:txBody>
      </p:sp>
      <p:graphicFrame>
        <p:nvGraphicFramePr>
          <p:cNvPr id="5" name="Table 4">
            <a:extLst>
              <a:ext uri="{FF2B5EF4-FFF2-40B4-BE49-F238E27FC236}">
                <a16:creationId xmlns:a16="http://schemas.microsoft.com/office/drawing/2014/main" id="{AC231E27-C5C0-F283-D079-358CC506FC5C}"/>
              </a:ext>
            </a:extLst>
          </p:cNvPr>
          <p:cNvGraphicFramePr>
            <a:graphicFrameLocks noGrp="1"/>
          </p:cNvGraphicFramePr>
          <p:nvPr>
            <p:extLst>
              <p:ext uri="{D42A27DB-BD31-4B8C-83A1-F6EECF244321}">
                <p14:modId xmlns:p14="http://schemas.microsoft.com/office/powerpoint/2010/main" val="4040283968"/>
              </p:ext>
            </p:extLst>
          </p:nvPr>
        </p:nvGraphicFramePr>
        <p:xfrm>
          <a:off x="95692" y="1569660"/>
          <a:ext cx="11789647" cy="3751105"/>
        </p:xfrm>
        <a:graphic>
          <a:graphicData uri="http://schemas.openxmlformats.org/drawingml/2006/table">
            <a:tbl>
              <a:tblPr firstRow="1" firstCol="1" bandRow="1">
                <a:tableStyleId>{5C22544A-7EE6-4342-B048-85BDC9FD1C3A}</a:tableStyleId>
              </a:tblPr>
              <a:tblGrid>
                <a:gridCol w="898405">
                  <a:extLst>
                    <a:ext uri="{9D8B030D-6E8A-4147-A177-3AD203B41FA5}">
                      <a16:colId xmlns:a16="http://schemas.microsoft.com/office/drawing/2014/main" val="2911364027"/>
                    </a:ext>
                  </a:extLst>
                </a:gridCol>
                <a:gridCol w="4109529">
                  <a:extLst>
                    <a:ext uri="{9D8B030D-6E8A-4147-A177-3AD203B41FA5}">
                      <a16:colId xmlns:a16="http://schemas.microsoft.com/office/drawing/2014/main" val="958142506"/>
                    </a:ext>
                  </a:extLst>
                </a:gridCol>
                <a:gridCol w="1499055">
                  <a:extLst>
                    <a:ext uri="{9D8B030D-6E8A-4147-A177-3AD203B41FA5}">
                      <a16:colId xmlns:a16="http://schemas.microsoft.com/office/drawing/2014/main" val="242134908"/>
                    </a:ext>
                  </a:extLst>
                </a:gridCol>
                <a:gridCol w="1770062">
                  <a:extLst>
                    <a:ext uri="{9D8B030D-6E8A-4147-A177-3AD203B41FA5}">
                      <a16:colId xmlns:a16="http://schemas.microsoft.com/office/drawing/2014/main" val="2386962417"/>
                    </a:ext>
                  </a:extLst>
                </a:gridCol>
                <a:gridCol w="1659043">
                  <a:extLst>
                    <a:ext uri="{9D8B030D-6E8A-4147-A177-3AD203B41FA5}">
                      <a16:colId xmlns:a16="http://schemas.microsoft.com/office/drawing/2014/main" val="3653307315"/>
                    </a:ext>
                  </a:extLst>
                </a:gridCol>
                <a:gridCol w="1853553">
                  <a:extLst>
                    <a:ext uri="{9D8B030D-6E8A-4147-A177-3AD203B41FA5}">
                      <a16:colId xmlns:a16="http://schemas.microsoft.com/office/drawing/2014/main" val="4052592459"/>
                    </a:ext>
                  </a:extLst>
                </a:gridCol>
              </a:tblGrid>
              <a:tr h="133006">
                <a:tc rowSpan="2">
                  <a:txBody>
                    <a:bodyPr/>
                    <a:lstStyle/>
                    <a:p>
                      <a:pPr algn="ctr">
                        <a:lnSpc>
                          <a:spcPct val="107000"/>
                        </a:lnSpc>
                        <a:spcAft>
                          <a:spcPts val="800"/>
                        </a:spcAft>
                        <a:buNone/>
                      </a:pPr>
                      <a:r>
                        <a:rPr lang="lt-LT" sz="2000" dirty="0">
                          <a:solidFill>
                            <a:schemeClr val="tx1"/>
                          </a:solidFill>
                          <a:effectLst/>
                          <a:latin typeface="+mj-lt"/>
                        </a:rPr>
                        <a:t>Nr. </a:t>
                      </a:r>
                      <a:endParaRPr lang="lt-LT" sz="2000" dirty="0">
                        <a:solidFill>
                          <a:schemeClr val="tx1"/>
                        </a:solidFill>
                        <a:effectLst/>
                        <a:latin typeface="+mj-lt"/>
                        <a:ea typeface="Calibri" panose="020F0502020204030204" pitchFamily="34" charset="0"/>
                        <a:cs typeface="Times New Roman" panose="02020603050405020304" pitchFamily="18" charset="0"/>
                      </a:endParaRPr>
                    </a:p>
                  </a:txBody>
                  <a:tcPr marL="12615" marR="12615" marT="0" marB="0">
                    <a:noFill/>
                  </a:tcPr>
                </a:tc>
                <a:tc rowSpan="2">
                  <a:txBody>
                    <a:bodyPr/>
                    <a:lstStyle/>
                    <a:p>
                      <a:pPr algn="ctr">
                        <a:lnSpc>
                          <a:spcPct val="107000"/>
                        </a:lnSpc>
                        <a:spcAft>
                          <a:spcPts val="800"/>
                        </a:spcAft>
                        <a:buNone/>
                      </a:pPr>
                      <a:r>
                        <a:rPr lang="lt-LT" sz="2000" dirty="0">
                          <a:solidFill>
                            <a:schemeClr val="tx1"/>
                          </a:solidFill>
                          <a:effectLst/>
                          <a:latin typeface="+mj-lt"/>
                        </a:rPr>
                        <a:t>Konkretaus tikslo, veiksmo ir siūlomo </a:t>
                      </a:r>
                      <a:endParaRPr lang="en-US" sz="2000" dirty="0">
                        <a:solidFill>
                          <a:schemeClr val="tx1"/>
                        </a:solidFill>
                        <a:effectLst/>
                        <a:latin typeface="+mj-lt"/>
                      </a:endParaRPr>
                    </a:p>
                    <a:p>
                      <a:pPr algn="ctr">
                        <a:lnSpc>
                          <a:spcPct val="107000"/>
                        </a:lnSpc>
                        <a:spcAft>
                          <a:spcPts val="800"/>
                        </a:spcAft>
                        <a:buNone/>
                      </a:pPr>
                      <a:r>
                        <a:rPr lang="lt-LT" sz="2000" dirty="0">
                          <a:solidFill>
                            <a:schemeClr val="tx1"/>
                          </a:solidFill>
                          <a:effectLst/>
                          <a:latin typeface="+mj-lt"/>
                        </a:rPr>
                        <a:t>projekto pavadinimas</a:t>
                      </a:r>
                      <a:endParaRPr lang="lt-LT" sz="2000" dirty="0">
                        <a:solidFill>
                          <a:schemeClr val="tx1"/>
                        </a:solidFill>
                        <a:effectLst/>
                        <a:latin typeface="+mj-lt"/>
                        <a:ea typeface="Calibri" panose="020F0502020204030204" pitchFamily="34" charset="0"/>
                        <a:cs typeface="Times New Roman" panose="02020603050405020304" pitchFamily="18" charset="0"/>
                      </a:endParaRPr>
                    </a:p>
                  </a:txBody>
                  <a:tcPr marL="12615" marR="12615" marT="0" marB="0">
                    <a:noFill/>
                  </a:tcPr>
                </a:tc>
                <a:tc rowSpan="2">
                  <a:txBody>
                    <a:bodyPr/>
                    <a:lstStyle/>
                    <a:p>
                      <a:pPr algn="ctr">
                        <a:lnSpc>
                          <a:spcPct val="107000"/>
                        </a:lnSpc>
                        <a:buNone/>
                        <a:tabLst>
                          <a:tab pos="3166110" algn="ctr"/>
                          <a:tab pos="6332220" algn="r"/>
                        </a:tabLst>
                      </a:pPr>
                      <a:r>
                        <a:rPr lang="lt-LT" sz="2000" dirty="0">
                          <a:solidFill>
                            <a:schemeClr val="tx1"/>
                          </a:solidFill>
                          <a:effectLst/>
                          <a:latin typeface="+mj-lt"/>
                        </a:rPr>
                        <a:t>Mažinama / didinama </a:t>
                      </a:r>
                      <a:r>
                        <a:rPr lang="en-US" sz="2000" dirty="0">
                          <a:solidFill>
                            <a:schemeClr val="tx1"/>
                          </a:solidFill>
                          <a:effectLst/>
                          <a:latin typeface="+mj-lt"/>
                        </a:rPr>
                        <a:t>VSF</a:t>
                      </a:r>
                      <a:r>
                        <a:rPr lang="lt-LT" sz="2000" dirty="0">
                          <a:solidFill>
                            <a:schemeClr val="tx1"/>
                          </a:solidFill>
                          <a:effectLst/>
                          <a:latin typeface="+mj-lt"/>
                        </a:rPr>
                        <a:t> lėšų dalis</a:t>
                      </a:r>
                    </a:p>
                    <a:p>
                      <a:pPr algn="ctr">
                        <a:lnSpc>
                          <a:spcPct val="107000"/>
                        </a:lnSpc>
                        <a:buNone/>
                        <a:tabLst>
                          <a:tab pos="3166110" algn="ctr"/>
                          <a:tab pos="6332220" algn="r"/>
                        </a:tabLst>
                      </a:pPr>
                      <a:endParaRPr lang="lt-LT" sz="2000" dirty="0">
                        <a:solidFill>
                          <a:schemeClr val="tx1"/>
                        </a:solidFill>
                        <a:effectLst/>
                        <a:latin typeface="+mj-lt"/>
                        <a:ea typeface="Calibri" panose="020F0502020204030204" pitchFamily="34" charset="0"/>
                        <a:cs typeface="Times New Roman" panose="02020603050405020304" pitchFamily="18" charset="0"/>
                      </a:endParaRPr>
                    </a:p>
                    <a:p>
                      <a:pPr algn="ctr">
                        <a:lnSpc>
                          <a:spcPct val="107000"/>
                        </a:lnSpc>
                        <a:buNone/>
                        <a:tabLst>
                          <a:tab pos="3166110" algn="ctr"/>
                          <a:tab pos="6332220" algn="r"/>
                        </a:tabLst>
                      </a:pPr>
                      <a:endParaRPr lang="lt-LT" sz="2000" dirty="0">
                        <a:solidFill>
                          <a:schemeClr val="tx1"/>
                        </a:solidFill>
                        <a:effectLst/>
                        <a:latin typeface="+mj-lt"/>
                        <a:ea typeface="Calibri" panose="020F0502020204030204" pitchFamily="34" charset="0"/>
                        <a:cs typeface="Times New Roman" panose="02020603050405020304" pitchFamily="18" charset="0"/>
                      </a:endParaRPr>
                    </a:p>
                  </a:txBody>
                  <a:tcPr marL="12615" marR="12615" marT="0" marB="0" anchor="ctr">
                    <a:noFill/>
                  </a:tcPr>
                </a:tc>
                <a:tc gridSpan="3">
                  <a:txBody>
                    <a:bodyPr/>
                    <a:lstStyle/>
                    <a:p>
                      <a:pPr algn="ctr">
                        <a:lnSpc>
                          <a:spcPct val="107000"/>
                        </a:lnSpc>
                        <a:spcAft>
                          <a:spcPts val="800"/>
                        </a:spcAft>
                        <a:buNone/>
                      </a:pPr>
                      <a:r>
                        <a:rPr lang="lt-LT" sz="2000">
                          <a:solidFill>
                            <a:schemeClr val="tx1"/>
                          </a:solidFill>
                          <a:effectLst/>
                          <a:latin typeface="+mj-lt"/>
                        </a:rPr>
                        <a:t>Skiriamas finansavimas, iki (Eur)</a:t>
                      </a:r>
                      <a:endParaRPr lang="lt-LT" sz="2000">
                        <a:solidFill>
                          <a:schemeClr val="tx1"/>
                        </a:solidFill>
                        <a:effectLst/>
                        <a:latin typeface="+mj-lt"/>
                        <a:ea typeface="Calibri" panose="020F0502020204030204" pitchFamily="34" charset="0"/>
                        <a:cs typeface="Times New Roman" panose="02020603050405020304" pitchFamily="18" charset="0"/>
                      </a:endParaRPr>
                    </a:p>
                  </a:txBody>
                  <a:tcPr marL="12615" marR="12615" marT="0" marB="0" anchor="ctr">
                    <a:noFill/>
                  </a:tcPr>
                </a:tc>
                <a:tc hMerge="1">
                  <a:txBody>
                    <a:bodyPr/>
                    <a:lstStyle/>
                    <a:p>
                      <a:endParaRPr lang="lt-LT"/>
                    </a:p>
                  </a:txBody>
                  <a:tcPr/>
                </a:tc>
                <a:tc hMerge="1">
                  <a:txBody>
                    <a:bodyPr/>
                    <a:lstStyle/>
                    <a:p>
                      <a:pPr algn="ctr">
                        <a:lnSpc>
                          <a:spcPct val="107000"/>
                        </a:lnSpc>
                        <a:spcAft>
                          <a:spcPts val="800"/>
                        </a:spcAft>
                        <a:buNone/>
                      </a:pPr>
                      <a:endParaRPr lang="lt-LT" sz="1600">
                        <a:solidFill>
                          <a:schemeClr val="tx1"/>
                        </a:solidFill>
                        <a:effectLst/>
                        <a:latin typeface="+mj-lt"/>
                        <a:ea typeface="Calibri" panose="020F0502020204030204" pitchFamily="34" charset="0"/>
                        <a:cs typeface="Times New Roman" panose="02020603050405020304" pitchFamily="18" charset="0"/>
                      </a:endParaRPr>
                    </a:p>
                  </a:txBody>
                  <a:tcPr marL="12615" marR="12615" marT="0" marB="0" anchor="ctr">
                    <a:noFill/>
                  </a:tcPr>
                </a:tc>
                <a:extLst>
                  <a:ext uri="{0D108BD9-81ED-4DB2-BD59-A6C34878D82A}">
                    <a16:rowId xmlns:a16="http://schemas.microsoft.com/office/drawing/2014/main" val="1196478075"/>
                  </a:ext>
                </a:extLst>
              </a:tr>
              <a:tr h="818075">
                <a:tc vMerge="1">
                  <a:txBody>
                    <a:bodyPr/>
                    <a:lstStyle/>
                    <a:p>
                      <a:endParaRPr lang="lt-LT"/>
                    </a:p>
                  </a:txBody>
                  <a:tcPr/>
                </a:tc>
                <a:tc vMerge="1">
                  <a:txBody>
                    <a:bodyPr/>
                    <a:lstStyle/>
                    <a:p>
                      <a:endParaRPr lang="lt-LT"/>
                    </a:p>
                  </a:txBody>
                  <a:tcPr/>
                </a:tc>
                <a:tc vMerge="1">
                  <a:txBody>
                    <a:bodyPr/>
                    <a:lstStyle/>
                    <a:p>
                      <a:endParaRPr lang="lt-LT"/>
                    </a:p>
                  </a:txBody>
                  <a:tcPr/>
                </a:tc>
                <a:tc>
                  <a:txBody>
                    <a:bodyPr/>
                    <a:lstStyle/>
                    <a:p>
                      <a:pPr algn="r">
                        <a:lnSpc>
                          <a:spcPct val="107000"/>
                        </a:lnSpc>
                        <a:spcAft>
                          <a:spcPts val="800"/>
                        </a:spcAft>
                        <a:buNone/>
                      </a:pPr>
                      <a:r>
                        <a:rPr lang="lt-LT" sz="2000" b="1" dirty="0">
                          <a:solidFill>
                            <a:schemeClr val="tx1"/>
                          </a:solidFill>
                          <a:effectLst/>
                          <a:latin typeface="+mj-lt"/>
                        </a:rPr>
                        <a:t>ES lėšos</a:t>
                      </a:r>
                      <a:endParaRPr lang="lt-LT" sz="2000" b="1" dirty="0">
                        <a:solidFill>
                          <a:schemeClr val="tx1"/>
                        </a:solidFill>
                        <a:effectLst/>
                        <a:latin typeface="+mj-lt"/>
                        <a:ea typeface="Calibri" panose="020F0502020204030204" pitchFamily="34" charset="0"/>
                        <a:cs typeface="Times New Roman" panose="02020603050405020304" pitchFamily="18" charset="0"/>
                      </a:endParaRPr>
                    </a:p>
                  </a:txBody>
                  <a:tcPr marL="12615" marR="12615" marT="0" marB="0" anchor="ctr">
                    <a:noFill/>
                  </a:tcPr>
                </a:tc>
                <a:tc>
                  <a:txBody>
                    <a:bodyPr/>
                    <a:lstStyle/>
                    <a:p>
                      <a:pPr algn="r">
                        <a:lnSpc>
                          <a:spcPct val="107000"/>
                        </a:lnSpc>
                        <a:spcAft>
                          <a:spcPts val="800"/>
                        </a:spcAft>
                        <a:buNone/>
                      </a:pPr>
                      <a:r>
                        <a:rPr lang="lt-LT" sz="2000" b="1" dirty="0">
                          <a:solidFill>
                            <a:schemeClr val="tx1"/>
                          </a:solidFill>
                          <a:effectLst/>
                          <a:latin typeface="+mj-lt"/>
                        </a:rPr>
                        <a:t>  BF lėšos</a:t>
                      </a:r>
                      <a:endParaRPr lang="lt-LT" sz="2000" b="1" dirty="0">
                        <a:solidFill>
                          <a:schemeClr val="tx1"/>
                        </a:solidFill>
                        <a:effectLst/>
                        <a:latin typeface="+mj-lt"/>
                        <a:ea typeface="Calibri" panose="020F0502020204030204" pitchFamily="34" charset="0"/>
                        <a:cs typeface="Times New Roman" panose="02020603050405020304" pitchFamily="18" charset="0"/>
                      </a:endParaRPr>
                    </a:p>
                  </a:txBody>
                  <a:tcPr marL="12615" marR="12615" marT="0" marB="0" anchor="ctr">
                    <a:noFill/>
                  </a:tcPr>
                </a:tc>
                <a:tc>
                  <a:txBody>
                    <a:bodyPr/>
                    <a:lstStyle/>
                    <a:p>
                      <a:pPr algn="r"/>
                      <a:r>
                        <a:rPr lang="lt-LT" sz="2000" b="1" dirty="0">
                          <a:solidFill>
                            <a:schemeClr val="tx1"/>
                          </a:solidFill>
                          <a:effectLst/>
                          <a:latin typeface="+mj-lt"/>
                        </a:rPr>
                        <a:t>Iš viso</a:t>
                      </a:r>
                      <a:endParaRPr lang="lt-LT" sz="2000" b="1" dirty="0">
                        <a:solidFill>
                          <a:schemeClr val="tx1"/>
                        </a:solidFill>
                      </a:endParaRPr>
                    </a:p>
                  </a:txBody>
                  <a:tcPr marL="12615" marR="12615" marT="0" marB="0" anchor="ctr">
                    <a:noFill/>
                  </a:tcPr>
                </a:tc>
                <a:extLst>
                  <a:ext uri="{0D108BD9-81ED-4DB2-BD59-A6C34878D82A}">
                    <a16:rowId xmlns:a16="http://schemas.microsoft.com/office/drawing/2014/main" val="4209093399"/>
                  </a:ext>
                </a:extLst>
              </a:tr>
              <a:tr h="1395509">
                <a:tc>
                  <a:txBody>
                    <a:bodyPr/>
                    <a:lstStyle/>
                    <a:p>
                      <a:pPr algn="ctr">
                        <a:lnSpc>
                          <a:spcPct val="107000"/>
                        </a:lnSpc>
                        <a:spcAft>
                          <a:spcPts val="800"/>
                        </a:spcAft>
                        <a:buNone/>
                      </a:pPr>
                      <a:r>
                        <a:rPr lang="en-US" sz="2000" b="0" dirty="0">
                          <a:solidFill>
                            <a:schemeClr val="tx1"/>
                          </a:solidFill>
                          <a:effectLst/>
                          <a:latin typeface="+mj-lt"/>
                        </a:rPr>
                        <a:t>1</a:t>
                      </a:r>
                      <a:r>
                        <a:rPr lang="lt-LT" sz="2000" b="0" dirty="0">
                          <a:solidFill>
                            <a:schemeClr val="tx1"/>
                          </a:solidFill>
                          <a:effectLst/>
                          <a:latin typeface="+mj-lt"/>
                        </a:rPr>
                        <a:t>.</a:t>
                      </a:r>
                      <a:r>
                        <a:rPr lang="en-US" sz="2000" b="0" dirty="0">
                          <a:solidFill>
                            <a:schemeClr val="tx1"/>
                          </a:solidFill>
                          <a:effectLst/>
                          <a:latin typeface="+mj-lt"/>
                        </a:rPr>
                        <a:t>1</a:t>
                      </a:r>
                      <a:r>
                        <a:rPr lang="lt-LT" sz="2000" b="0" dirty="0">
                          <a:solidFill>
                            <a:schemeClr val="tx1"/>
                          </a:solidFill>
                          <a:effectLst/>
                          <a:latin typeface="+mj-lt"/>
                        </a:rPr>
                        <a:t>.</a:t>
                      </a:r>
                      <a:r>
                        <a:rPr lang="en-US" sz="2000" b="0" dirty="0">
                          <a:solidFill>
                            <a:schemeClr val="tx1"/>
                          </a:solidFill>
                          <a:effectLst/>
                          <a:latin typeface="+mj-lt"/>
                        </a:rPr>
                        <a:t>6</a:t>
                      </a:r>
                      <a:r>
                        <a:rPr lang="lt-LT" sz="2000" b="0" dirty="0">
                          <a:solidFill>
                            <a:schemeClr val="tx1"/>
                          </a:solidFill>
                          <a:effectLst/>
                          <a:latin typeface="+mj-lt"/>
                        </a:rPr>
                        <a:t>.</a:t>
                      </a:r>
                      <a:endParaRPr lang="lt-LT" sz="2000" b="0" dirty="0">
                        <a:solidFill>
                          <a:schemeClr val="tx1"/>
                        </a:solidFill>
                        <a:effectLst/>
                        <a:latin typeface="+mj-lt"/>
                        <a:ea typeface="Calibri" panose="020F0502020204030204" pitchFamily="34" charset="0"/>
                        <a:cs typeface="Times New Roman" panose="02020603050405020304" pitchFamily="18" charset="0"/>
                      </a:endParaRPr>
                    </a:p>
                  </a:txBody>
                  <a:tcPr marL="12615" marR="12615" marT="0" marB="0">
                    <a:noFill/>
                  </a:tcPr>
                </a:tc>
                <a:tc>
                  <a:txBody>
                    <a:bodyPr/>
                    <a:lstStyle/>
                    <a:p>
                      <a:pPr algn="l">
                        <a:lnSpc>
                          <a:spcPct val="107000"/>
                        </a:lnSpc>
                        <a:spcAft>
                          <a:spcPts val="800"/>
                        </a:spcAft>
                        <a:buNone/>
                        <a:tabLst>
                          <a:tab pos="355600" algn="l"/>
                        </a:tabLst>
                      </a:pPr>
                      <a:r>
                        <a:rPr lang="lt-LT" sz="2000" noProof="0" dirty="0">
                          <a:solidFill>
                            <a:schemeClr val="tx1"/>
                          </a:solidFill>
                          <a:effectLst/>
                          <a:latin typeface="+mj-lt"/>
                        </a:rPr>
                        <a:t>Integruotos baudžiamojo proceso informacinės sistemos (IBPS) suderinamumas su ES IS</a:t>
                      </a:r>
                      <a:endParaRPr lang="lt-LT" sz="2000" noProof="0" dirty="0">
                        <a:solidFill>
                          <a:schemeClr val="tx1"/>
                        </a:solidFill>
                        <a:effectLst/>
                        <a:latin typeface="+mj-lt"/>
                        <a:ea typeface="Calibri" panose="020F0502020204030204" pitchFamily="34" charset="0"/>
                        <a:cs typeface="Times New Roman" panose="02020603050405020304" pitchFamily="18" charset="0"/>
                      </a:endParaRPr>
                    </a:p>
                  </a:txBody>
                  <a:tcPr marL="12615" marR="12615" marT="0" marB="0">
                    <a:noFill/>
                  </a:tcPr>
                </a:tc>
                <a:tc>
                  <a:txBody>
                    <a:bodyPr/>
                    <a:lstStyle/>
                    <a:p>
                      <a:pPr algn="ctr">
                        <a:lnSpc>
                          <a:spcPct val="107000"/>
                        </a:lnSpc>
                        <a:spcAft>
                          <a:spcPts val="800"/>
                        </a:spcAft>
                        <a:buNone/>
                        <a:tabLst>
                          <a:tab pos="355600" algn="l"/>
                        </a:tabLst>
                      </a:pPr>
                      <a:r>
                        <a:rPr lang="lt-LT" sz="2000" b="1" dirty="0">
                          <a:solidFill>
                            <a:srgbClr val="FF0000"/>
                          </a:solidFill>
                          <a:effectLst/>
                          <a:latin typeface="+mj-lt"/>
                        </a:rPr>
                        <a:t>-6 709,35</a:t>
                      </a:r>
                      <a:endParaRPr lang="lt-LT" sz="2000" b="1" dirty="0">
                        <a:solidFill>
                          <a:srgbClr val="FF0000"/>
                        </a:solidFill>
                        <a:effectLst/>
                        <a:latin typeface="+mj-lt"/>
                        <a:ea typeface="Calibri" panose="020F0502020204030204" pitchFamily="34" charset="0"/>
                        <a:cs typeface="Times New Roman" panose="02020603050405020304" pitchFamily="18" charset="0"/>
                      </a:endParaRPr>
                    </a:p>
                  </a:txBody>
                  <a:tcPr marL="12615" marR="12615" marT="0" marB="0">
                    <a:noFill/>
                  </a:tcPr>
                </a:tc>
                <a:tc>
                  <a:txBody>
                    <a:bodyPr/>
                    <a:lstStyle/>
                    <a:p>
                      <a:pPr algn="r">
                        <a:lnSpc>
                          <a:spcPct val="107000"/>
                        </a:lnSpc>
                        <a:spcAft>
                          <a:spcPts val="800"/>
                        </a:spcAft>
                        <a:buNone/>
                        <a:tabLst>
                          <a:tab pos="355600" algn="l"/>
                        </a:tabLst>
                      </a:pPr>
                      <a:r>
                        <a:rPr lang="lt-LT" sz="1800" strike="sngStrike" dirty="0">
                          <a:solidFill>
                            <a:schemeClr val="tx1"/>
                          </a:solidFill>
                          <a:effectLst/>
                          <a:latin typeface="+mj-lt"/>
                        </a:rPr>
                        <a:t>675 000,00</a:t>
                      </a:r>
                    </a:p>
                    <a:p>
                      <a:pPr algn="r">
                        <a:lnSpc>
                          <a:spcPct val="107000"/>
                        </a:lnSpc>
                        <a:spcAft>
                          <a:spcPts val="800"/>
                        </a:spcAft>
                        <a:buNone/>
                        <a:tabLst>
                          <a:tab pos="355600" algn="l"/>
                        </a:tabLst>
                      </a:pPr>
                      <a:r>
                        <a:rPr lang="lt-LT" sz="2000" b="1" strike="noStrike" dirty="0">
                          <a:solidFill>
                            <a:schemeClr val="tx1"/>
                          </a:solidFill>
                          <a:effectLst/>
                          <a:latin typeface="+mj-lt"/>
                        </a:rPr>
                        <a:t> 668 290,65</a:t>
                      </a:r>
                    </a:p>
                  </a:txBody>
                  <a:tcPr marL="12615" marR="12615" marT="0" marB="0">
                    <a:noFill/>
                  </a:tcPr>
                </a:tc>
                <a:tc>
                  <a:txBody>
                    <a:bodyPr/>
                    <a:lstStyle/>
                    <a:p>
                      <a:pPr algn="r">
                        <a:lnSpc>
                          <a:spcPct val="107000"/>
                        </a:lnSpc>
                        <a:spcAft>
                          <a:spcPts val="800"/>
                        </a:spcAft>
                        <a:buNone/>
                        <a:tabLst>
                          <a:tab pos="355600" algn="l"/>
                        </a:tabLst>
                      </a:pPr>
                      <a:r>
                        <a:rPr lang="lt-LT" sz="1800" strike="sngStrike" dirty="0">
                          <a:solidFill>
                            <a:schemeClr val="tx1"/>
                          </a:solidFill>
                          <a:effectLst/>
                          <a:latin typeface="+mj-lt"/>
                        </a:rPr>
                        <a:t>225 000,00</a:t>
                      </a:r>
                    </a:p>
                    <a:p>
                      <a:pPr algn="r">
                        <a:lnSpc>
                          <a:spcPct val="107000"/>
                        </a:lnSpc>
                        <a:spcAft>
                          <a:spcPts val="800"/>
                        </a:spcAft>
                        <a:buNone/>
                        <a:tabLst>
                          <a:tab pos="355600" algn="l"/>
                        </a:tabLst>
                      </a:pPr>
                      <a:r>
                        <a:rPr lang="lt-LT" sz="2000" b="1" strike="noStrike" dirty="0">
                          <a:solidFill>
                            <a:schemeClr val="tx1"/>
                          </a:solidFill>
                          <a:effectLst/>
                          <a:latin typeface="+mj-lt"/>
                        </a:rPr>
                        <a:t>222 763,55</a:t>
                      </a:r>
                    </a:p>
                  </a:txBody>
                  <a:tcPr marL="12615" marR="12615" marT="0" marB="0">
                    <a:noFill/>
                  </a:tcPr>
                </a:tc>
                <a:tc>
                  <a:txBody>
                    <a:bodyPr/>
                    <a:lstStyle/>
                    <a:p>
                      <a:pPr algn="r">
                        <a:lnSpc>
                          <a:spcPct val="107000"/>
                        </a:lnSpc>
                        <a:spcAft>
                          <a:spcPts val="800"/>
                        </a:spcAft>
                        <a:buNone/>
                        <a:tabLst>
                          <a:tab pos="355600" algn="l"/>
                        </a:tabLst>
                      </a:pPr>
                      <a:r>
                        <a:rPr lang="lt-LT" sz="1800" strike="sngStrike" dirty="0">
                          <a:solidFill>
                            <a:schemeClr val="tx1"/>
                          </a:solidFill>
                          <a:effectLst/>
                          <a:latin typeface="+mj-lt"/>
                        </a:rPr>
                        <a:t>900 000,00</a:t>
                      </a:r>
                    </a:p>
                    <a:p>
                      <a:pPr algn="r">
                        <a:lnSpc>
                          <a:spcPct val="107000"/>
                        </a:lnSpc>
                        <a:spcAft>
                          <a:spcPts val="800"/>
                        </a:spcAft>
                        <a:buNone/>
                        <a:tabLst>
                          <a:tab pos="355600" algn="l"/>
                        </a:tabLst>
                      </a:pPr>
                      <a:r>
                        <a:rPr lang="lt-LT" sz="2000" b="1" strike="noStrike" dirty="0">
                          <a:solidFill>
                            <a:schemeClr val="tx1"/>
                          </a:solidFill>
                          <a:effectLst/>
                          <a:latin typeface="+mj-lt"/>
                        </a:rPr>
                        <a:t> 891 054,20 </a:t>
                      </a:r>
                    </a:p>
                    <a:p>
                      <a:pPr algn="r">
                        <a:lnSpc>
                          <a:spcPct val="107000"/>
                        </a:lnSpc>
                        <a:spcAft>
                          <a:spcPts val="800"/>
                        </a:spcAft>
                        <a:buNone/>
                        <a:tabLst>
                          <a:tab pos="355600" algn="l"/>
                        </a:tabLst>
                      </a:pPr>
                      <a:r>
                        <a:rPr lang="lt-LT" sz="2000" b="1" strike="noStrike" dirty="0">
                          <a:solidFill>
                            <a:schemeClr val="tx1"/>
                          </a:solidFill>
                          <a:effectLst/>
                          <a:latin typeface="+mj-lt"/>
                        </a:rPr>
                        <a:t> </a:t>
                      </a:r>
                    </a:p>
                  </a:txBody>
                  <a:tcPr marL="12615" marR="12615" marT="0" marB="0">
                    <a:noFill/>
                  </a:tcPr>
                </a:tc>
                <a:extLst>
                  <a:ext uri="{0D108BD9-81ED-4DB2-BD59-A6C34878D82A}">
                    <a16:rowId xmlns:a16="http://schemas.microsoft.com/office/drawing/2014/main" val="3773107806"/>
                  </a:ext>
                </a:extLst>
              </a:tr>
              <a:tr h="473871">
                <a:tc gridSpan="2">
                  <a:txBody>
                    <a:bodyPr/>
                    <a:lstStyle/>
                    <a:p>
                      <a:pPr>
                        <a:lnSpc>
                          <a:spcPct val="107000"/>
                        </a:lnSpc>
                        <a:spcAft>
                          <a:spcPts val="800"/>
                        </a:spcAft>
                        <a:buNone/>
                        <a:tabLst>
                          <a:tab pos="355600" algn="l"/>
                        </a:tabLst>
                      </a:pPr>
                      <a:r>
                        <a:rPr lang="en-US" sz="2000" dirty="0">
                          <a:solidFill>
                            <a:schemeClr val="tx1"/>
                          </a:solidFill>
                          <a:effectLst/>
                          <a:latin typeface="+mj-lt"/>
                        </a:rPr>
                        <a:t>NEPANAUDOTŲ LĖŠŲ LIKUTIS 1 KONKREČIAM TIKSLUI	</a:t>
                      </a:r>
                      <a:endParaRPr lang="lt-LT" sz="2000" dirty="0">
                        <a:solidFill>
                          <a:schemeClr val="tx1"/>
                        </a:solidFill>
                        <a:effectLst/>
                        <a:latin typeface="+mj-lt"/>
                        <a:ea typeface="Calibri" panose="020F0502020204030204" pitchFamily="34" charset="0"/>
                        <a:cs typeface="Times New Roman" panose="02020603050405020304" pitchFamily="18" charset="0"/>
                      </a:endParaRPr>
                    </a:p>
                  </a:txBody>
                  <a:tcPr marL="12615" marR="12615" marT="0" marB="0">
                    <a:noFill/>
                  </a:tcPr>
                </a:tc>
                <a:tc hMerge="1">
                  <a:txBody>
                    <a:bodyPr/>
                    <a:lstStyle/>
                    <a:p>
                      <a:endParaRPr lang="lt-LT"/>
                    </a:p>
                  </a:txBody>
                  <a:tcPr/>
                </a:tc>
                <a:tc>
                  <a:txBody>
                    <a:bodyPr/>
                    <a:lstStyle/>
                    <a:p>
                      <a:pPr algn="ctr">
                        <a:lnSpc>
                          <a:spcPct val="107000"/>
                        </a:lnSpc>
                        <a:spcAft>
                          <a:spcPts val="800"/>
                        </a:spcAft>
                        <a:buNone/>
                        <a:tabLst>
                          <a:tab pos="355600" algn="l"/>
                        </a:tabLst>
                      </a:pPr>
                      <a:r>
                        <a:rPr lang="lt-LT" sz="2000" b="1" dirty="0">
                          <a:solidFill>
                            <a:srgbClr val="00B050"/>
                          </a:solidFill>
                          <a:effectLst/>
                          <a:latin typeface="+mj-lt"/>
                        </a:rPr>
                        <a:t>+6 709,35</a:t>
                      </a:r>
                      <a:endParaRPr lang="lt-LT" sz="2000" b="1" dirty="0">
                        <a:solidFill>
                          <a:srgbClr val="00B050"/>
                        </a:solidFill>
                        <a:effectLst/>
                        <a:latin typeface="+mj-lt"/>
                        <a:ea typeface="Calibri" panose="020F0502020204030204" pitchFamily="34" charset="0"/>
                        <a:cs typeface="Times New Roman" panose="02020603050405020304" pitchFamily="18" charset="0"/>
                      </a:endParaRPr>
                    </a:p>
                  </a:txBody>
                  <a:tcPr marL="12615" marR="12615" marT="0" marB="0">
                    <a:noFill/>
                  </a:tcPr>
                </a:tc>
                <a:tc>
                  <a:txBody>
                    <a:bodyPr/>
                    <a:lstStyle/>
                    <a:p>
                      <a:pPr algn="r">
                        <a:lnSpc>
                          <a:spcPct val="107000"/>
                        </a:lnSpc>
                        <a:spcAft>
                          <a:spcPts val="800"/>
                        </a:spcAft>
                        <a:buNone/>
                        <a:tabLst>
                          <a:tab pos="355600" algn="l"/>
                        </a:tabLst>
                      </a:pPr>
                      <a:r>
                        <a:rPr lang="en-US" sz="2000" b="0" strike="sngStrike" dirty="0">
                          <a:solidFill>
                            <a:schemeClr val="tx1"/>
                          </a:solidFill>
                          <a:effectLst/>
                          <a:latin typeface="+mj-lt"/>
                        </a:rPr>
                        <a:t>0,00</a:t>
                      </a:r>
                    </a:p>
                    <a:p>
                      <a:pPr algn="r">
                        <a:lnSpc>
                          <a:spcPct val="107000"/>
                        </a:lnSpc>
                        <a:spcAft>
                          <a:spcPts val="800"/>
                        </a:spcAft>
                        <a:buNone/>
                        <a:tabLst>
                          <a:tab pos="355600" algn="l"/>
                        </a:tabLst>
                      </a:pPr>
                      <a:r>
                        <a:rPr lang="lt-LT" sz="2000" b="1" dirty="0">
                          <a:solidFill>
                            <a:schemeClr val="tx1"/>
                          </a:solidFill>
                          <a:effectLst/>
                          <a:latin typeface="+mj-lt"/>
                        </a:rPr>
                        <a:t>6 709,35 </a:t>
                      </a:r>
                      <a:endParaRPr lang="lt-LT" sz="2000" b="1" dirty="0">
                        <a:solidFill>
                          <a:schemeClr val="tx1"/>
                        </a:solidFill>
                        <a:effectLst/>
                        <a:latin typeface="+mj-lt"/>
                        <a:ea typeface="Calibri" panose="020F0502020204030204" pitchFamily="34" charset="0"/>
                        <a:cs typeface="Times New Roman" panose="02020603050405020304" pitchFamily="18" charset="0"/>
                      </a:endParaRPr>
                    </a:p>
                  </a:txBody>
                  <a:tcPr marL="12615" marR="12615" marT="0" marB="0">
                    <a:noFill/>
                  </a:tcPr>
                </a:tc>
                <a:tc>
                  <a:txBody>
                    <a:bodyPr/>
                    <a:lstStyle/>
                    <a:p>
                      <a:pPr algn="r">
                        <a:lnSpc>
                          <a:spcPct val="107000"/>
                        </a:lnSpc>
                        <a:spcAft>
                          <a:spcPts val="800"/>
                        </a:spcAft>
                        <a:buNone/>
                        <a:tabLst>
                          <a:tab pos="355600" algn="l"/>
                        </a:tabLst>
                      </a:pPr>
                      <a:r>
                        <a:rPr lang="en-US" sz="2000" b="0" strike="sngStrike" dirty="0">
                          <a:solidFill>
                            <a:schemeClr val="tx1"/>
                          </a:solidFill>
                          <a:effectLst/>
                          <a:latin typeface="+mj-lt"/>
                        </a:rPr>
                        <a:t>0,00</a:t>
                      </a:r>
                    </a:p>
                    <a:p>
                      <a:pPr algn="r">
                        <a:lnSpc>
                          <a:spcPct val="107000"/>
                        </a:lnSpc>
                        <a:spcAft>
                          <a:spcPts val="800"/>
                        </a:spcAft>
                        <a:buNone/>
                        <a:tabLst>
                          <a:tab pos="355600" algn="l"/>
                        </a:tabLst>
                      </a:pPr>
                      <a:r>
                        <a:rPr lang="lt-LT" sz="2000" b="1" dirty="0">
                          <a:solidFill>
                            <a:schemeClr val="tx1"/>
                          </a:solidFill>
                          <a:effectLst/>
                          <a:latin typeface="+mj-lt"/>
                          <a:ea typeface="Calibri" panose="020F0502020204030204" pitchFamily="34" charset="0"/>
                          <a:cs typeface="Times New Roman" panose="02020603050405020304" pitchFamily="18" charset="0"/>
                        </a:rPr>
                        <a:t>2 236,45</a:t>
                      </a:r>
                    </a:p>
                  </a:txBody>
                  <a:tcPr marL="12615" marR="12615" marT="0" marB="0">
                    <a:noFill/>
                  </a:tcPr>
                </a:tc>
                <a:tc>
                  <a:txBody>
                    <a:bodyPr/>
                    <a:lstStyle/>
                    <a:p>
                      <a:pPr algn="r">
                        <a:lnSpc>
                          <a:spcPct val="107000"/>
                        </a:lnSpc>
                        <a:spcAft>
                          <a:spcPts val="800"/>
                        </a:spcAft>
                      </a:pPr>
                      <a:r>
                        <a:rPr lang="en-US" sz="2000" b="0" strike="sngStrike" dirty="0">
                          <a:solidFill>
                            <a:schemeClr val="tx1"/>
                          </a:solidFill>
                          <a:effectLst/>
                          <a:latin typeface="+mj-lt"/>
                        </a:rPr>
                        <a:t>0,00</a:t>
                      </a:r>
                    </a:p>
                    <a:p>
                      <a:pPr algn="r">
                        <a:lnSpc>
                          <a:spcPct val="107000"/>
                        </a:lnSpc>
                        <a:spcAft>
                          <a:spcPts val="800"/>
                        </a:spcAft>
                      </a:pPr>
                      <a:r>
                        <a:rPr lang="lt-LT" sz="2000" b="1" dirty="0">
                          <a:solidFill>
                            <a:schemeClr val="tx1"/>
                          </a:solidFill>
                          <a:effectLst/>
                          <a:latin typeface="+mj-lt"/>
                        </a:rPr>
                        <a:t>8 945,80</a:t>
                      </a:r>
                      <a:endParaRPr lang="lt-LT" sz="2000" b="1" dirty="0">
                        <a:solidFill>
                          <a:schemeClr val="tx1"/>
                        </a:solidFill>
                      </a:endParaRPr>
                    </a:p>
                  </a:txBody>
                  <a:tcPr marL="12615" marR="12615" marT="0" marB="0">
                    <a:noFill/>
                  </a:tcPr>
                </a:tc>
                <a:extLst>
                  <a:ext uri="{0D108BD9-81ED-4DB2-BD59-A6C34878D82A}">
                    <a16:rowId xmlns:a16="http://schemas.microsoft.com/office/drawing/2014/main" val="1141000647"/>
                  </a:ext>
                </a:extLst>
              </a:tr>
            </a:tbl>
          </a:graphicData>
        </a:graphic>
      </p:graphicFrame>
    </p:spTree>
    <p:extLst>
      <p:ext uri="{BB962C8B-B14F-4D97-AF65-F5344CB8AC3E}">
        <p14:creationId xmlns:p14="http://schemas.microsoft.com/office/powerpoint/2010/main" val="34360665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86A52D-F053-392B-096D-3A87F672F3F7}"/>
            </a:ext>
          </a:extLst>
        </p:cNvPr>
        <p:cNvGrpSpPr/>
        <p:nvPr/>
      </p:nvGrpSpPr>
      <p:grpSpPr>
        <a:xfrm>
          <a:off x="0" y="0"/>
          <a:ext cx="0" cy="0"/>
          <a:chOff x="0" y="0"/>
          <a:chExt cx="0" cy="0"/>
        </a:xfrm>
      </p:grpSpPr>
      <p:pic>
        <p:nvPicPr>
          <p:cNvPr id="2" name="Picture 1" descr="A blue and white background">
            <a:extLst>
              <a:ext uri="{FF2B5EF4-FFF2-40B4-BE49-F238E27FC236}">
                <a16:creationId xmlns:a16="http://schemas.microsoft.com/office/drawing/2014/main" id="{5C7E4D57-917C-D238-AB7F-FADA3FE00491}"/>
              </a:ext>
            </a:extLst>
          </p:cNvPr>
          <p:cNvPicPr>
            <a:picLocks noChangeAspect="1"/>
          </p:cNvPicPr>
          <p:nvPr/>
        </p:nvPicPr>
        <p:blipFill rotWithShape="1">
          <a:blip r:embed="rId3">
            <a:extLst>
              <a:ext uri="{28A0092B-C50C-407E-A947-70E740481C1C}">
                <a14:useLocalDpi xmlns:a14="http://schemas.microsoft.com/office/drawing/2010/main" val="0"/>
              </a:ext>
            </a:extLst>
          </a:blip>
          <a:srcRect b="88889"/>
          <a:stretch/>
        </p:blipFill>
        <p:spPr>
          <a:xfrm>
            <a:off x="0" y="-36575"/>
            <a:ext cx="12192000" cy="981720"/>
          </a:xfrm>
          <a:prstGeom prst="rect">
            <a:avLst/>
          </a:prstGeom>
        </p:spPr>
      </p:pic>
      <p:sp>
        <p:nvSpPr>
          <p:cNvPr id="62" name="TextBox 61">
            <a:extLst>
              <a:ext uri="{FF2B5EF4-FFF2-40B4-BE49-F238E27FC236}">
                <a16:creationId xmlns:a16="http://schemas.microsoft.com/office/drawing/2014/main" id="{6D9CBC32-02CB-AFC1-581E-B46AAF6E11A7}"/>
              </a:ext>
            </a:extLst>
          </p:cNvPr>
          <p:cNvSpPr txBox="1"/>
          <p:nvPr/>
        </p:nvSpPr>
        <p:spPr>
          <a:xfrm>
            <a:off x="265043" y="2205490"/>
            <a:ext cx="12338649" cy="1077218"/>
          </a:xfrm>
          <a:prstGeom prst="rect">
            <a:avLst/>
          </a:prstGeom>
          <a:noFill/>
        </p:spPr>
        <p:txBody>
          <a:bodyPr wrap="square" rtlCol="0">
            <a:spAutoFit/>
          </a:bodyPr>
          <a:lstStyle/>
          <a:p>
            <a:pPr algn="ctr"/>
            <a:r>
              <a:rPr lang="lt-LT" sz="3200" b="1" dirty="0">
                <a:solidFill>
                  <a:schemeClr val="bg1"/>
                </a:solidFill>
                <a:latin typeface="+mj-lt"/>
                <a:cs typeface="Calibri" panose="020F0502020204030204" pitchFamily="34" charset="0"/>
              </a:rPr>
              <a:t>VSF 2021–2027 m. programos veiksmų įgyvendinimo plano keitimo pristatymas</a:t>
            </a:r>
            <a:endParaRPr lang="lt-LT" sz="3200" b="1" dirty="0">
              <a:solidFill>
                <a:schemeClr val="bg1"/>
              </a:solidFill>
              <a:latin typeface="+mj-lt"/>
            </a:endParaRPr>
          </a:p>
        </p:txBody>
      </p:sp>
      <p:sp>
        <p:nvSpPr>
          <p:cNvPr id="7" name="Rectangle 1">
            <a:extLst>
              <a:ext uri="{FF2B5EF4-FFF2-40B4-BE49-F238E27FC236}">
                <a16:creationId xmlns:a16="http://schemas.microsoft.com/office/drawing/2014/main" id="{953381F9-13DA-F972-7D94-F65DDA1FC33D}"/>
              </a:ext>
            </a:extLst>
          </p:cNvPr>
          <p:cNvSpPr>
            <a:spLocks noChangeArrowheads="1"/>
          </p:cNvSpPr>
          <p:nvPr/>
        </p:nvSpPr>
        <p:spPr bwMode="auto">
          <a:xfrm>
            <a:off x="393174" y="1158783"/>
            <a:ext cx="11618844" cy="12603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539750" algn="l"/>
              </a:tabLst>
              <a:defRPr>
                <a:solidFill>
                  <a:schemeClr val="tx1"/>
                </a:solidFill>
                <a:latin typeface="Arial" panose="020B0604020202020204" pitchFamily="34" charset="0"/>
              </a:defRPr>
            </a:lvl1pPr>
            <a:lvl2pPr eaLnBrk="0" fontAlgn="base" hangingPunct="0">
              <a:spcBef>
                <a:spcPct val="0"/>
              </a:spcBef>
              <a:spcAft>
                <a:spcPct val="0"/>
              </a:spcAft>
              <a:tabLst>
                <a:tab pos="539750" algn="l"/>
              </a:tabLst>
              <a:defRPr>
                <a:solidFill>
                  <a:schemeClr val="tx1"/>
                </a:solidFill>
                <a:latin typeface="Arial" panose="020B0604020202020204" pitchFamily="34" charset="0"/>
              </a:defRPr>
            </a:lvl2pPr>
            <a:lvl3pPr eaLnBrk="0" fontAlgn="base" hangingPunct="0">
              <a:spcBef>
                <a:spcPct val="0"/>
              </a:spcBef>
              <a:spcAft>
                <a:spcPct val="0"/>
              </a:spcAft>
              <a:tabLst>
                <a:tab pos="539750" algn="l"/>
              </a:tabLst>
              <a:defRPr>
                <a:solidFill>
                  <a:schemeClr val="tx1"/>
                </a:solidFill>
                <a:latin typeface="Arial" panose="020B0604020202020204" pitchFamily="34" charset="0"/>
              </a:defRPr>
            </a:lvl3pPr>
            <a:lvl4pPr eaLnBrk="0" fontAlgn="base" hangingPunct="0">
              <a:spcBef>
                <a:spcPct val="0"/>
              </a:spcBef>
              <a:spcAft>
                <a:spcPct val="0"/>
              </a:spcAft>
              <a:tabLst>
                <a:tab pos="539750" algn="l"/>
              </a:tabLst>
              <a:defRPr>
                <a:solidFill>
                  <a:schemeClr val="tx1"/>
                </a:solidFill>
                <a:latin typeface="Arial" panose="020B0604020202020204" pitchFamily="34" charset="0"/>
              </a:defRPr>
            </a:lvl4pPr>
            <a:lvl5pPr eaLnBrk="0" fontAlgn="base" hangingPunct="0">
              <a:spcBef>
                <a:spcPct val="0"/>
              </a:spcBef>
              <a:spcAft>
                <a:spcPct val="0"/>
              </a:spcAft>
              <a:tabLst>
                <a:tab pos="539750" algn="l"/>
              </a:tabLst>
              <a:defRPr>
                <a:solidFill>
                  <a:schemeClr val="tx1"/>
                </a:solidFill>
                <a:latin typeface="Arial" panose="020B0604020202020204" pitchFamily="34" charset="0"/>
              </a:defRPr>
            </a:lvl5pPr>
            <a:lvl6pPr eaLnBrk="0" fontAlgn="base" hangingPunct="0">
              <a:spcBef>
                <a:spcPct val="0"/>
              </a:spcBef>
              <a:spcAft>
                <a:spcPct val="0"/>
              </a:spcAft>
              <a:tabLst>
                <a:tab pos="539750" algn="l"/>
              </a:tabLst>
              <a:defRPr>
                <a:solidFill>
                  <a:schemeClr val="tx1"/>
                </a:solidFill>
                <a:latin typeface="Arial" panose="020B0604020202020204" pitchFamily="34" charset="0"/>
              </a:defRPr>
            </a:lvl6pPr>
            <a:lvl7pPr eaLnBrk="0" fontAlgn="base" hangingPunct="0">
              <a:spcBef>
                <a:spcPct val="0"/>
              </a:spcBef>
              <a:spcAft>
                <a:spcPct val="0"/>
              </a:spcAft>
              <a:tabLst>
                <a:tab pos="539750" algn="l"/>
              </a:tabLst>
              <a:defRPr>
                <a:solidFill>
                  <a:schemeClr val="tx1"/>
                </a:solidFill>
                <a:latin typeface="Arial" panose="020B0604020202020204" pitchFamily="34" charset="0"/>
              </a:defRPr>
            </a:lvl7pPr>
            <a:lvl8pPr eaLnBrk="0" fontAlgn="base" hangingPunct="0">
              <a:spcBef>
                <a:spcPct val="0"/>
              </a:spcBef>
              <a:spcAft>
                <a:spcPct val="0"/>
              </a:spcAft>
              <a:tabLst>
                <a:tab pos="539750" algn="l"/>
              </a:tabLst>
              <a:defRPr>
                <a:solidFill>
                  <a:schemeClr val="tx1"/>
                </a:solidFill>
                <a:latin typeface="Arial" panose="020B0604020202020204" pitchFamily="34" charset="0"/>
              </a:defRPr>
            </a:lvl8pPr>
            <a:lvl9pPr eaLnBrk="0" fontAlgn="base" hangingPunct="0">
              <a:spcBef>
                <a:spcPct val="0"/>
              </a:spcBef>
              <a:spcAft>
                <a:spcPct val="0"/>
              </a:spcAft>
              <a:tabLst>
                <a:tab pos="539750" algn="l"/>
              </a:tabLst>
              <a:defRPr>
                <a:solidFill>
                  <a:schemeClr val="tx1"/>
                </a:solidFill>
                <a:latin typeface="Arial" panose="020B0604020202020204" pitchFamily="34" charset="0"/>
              </a:defRPr>
            </a:lvl9pPr>
          </a:lstStyle>
          <a:p>
            <a:pPr indent="540385" algn="just">
              <a:lnSpc>
                <a:spcPct val="107000"/>
              </a:lnSpc>
              <a:spcAft>
                <a:spcPts val="800"/>
              </a:spcAft>
            </a:pPr>
            <a:r>
              <a:rPr kumimoji="0" lang="lt-LT" altLang="lt-LT" sz="2400" b="1" i="0" u="none" strike="noStrike" cap="none" normalizeH="0" baseline="0" dirty="0">
                <a:ln>
                  <a:noFill/>
                </a:ln>
                <a:solidFill>
                  <a:schemeClr val="tx1"/>
                </a:solidFill>
                <a:effectLst/>
                <a:latin typeface="+mj-lt"/>
                <a:ea typeface="Calibri" panose="020F0502020204030204" pitchFamily="34" charset="0"/>
                <a:cs typeface="Calibri" panose="020F0502020204030204" pitchFamily="34" charset="0"/>
              </a:rPr>
              <a:t>NUTARTA. </a:t>
            </a:r>
            <a:r>
              <a:rPr lang="lt-LT" sz="2400" dirty="0">
                <a:effectLst/>
                <a:latin typeface="+mj-lt"/>
                <a:ea typeface="Calibri" panose="020F0502020204030204" pitchFamily="34" charset="0"/>
                <a:cs typeface="Calibri" panose="020F0502020204030204" pitchFamily="34" charset="0"/>
              </a:rPr>
              <a:t>Atsižvelgus į PD 2025 m. lapkričio 18 d. rašte Nr. 5-S-41783 nurodytas aplinkybes, rekomenduoti vadovaujančiajai institucijai taip pakeisti VSF 2021-2027 m. programos veiksmų įgyvendinimo planą:</a:t>
            </a:r>
            <a:endParaRPr lang="lt-LT" sz="2400" dirty="0">
              <a:effectLst/>
              <a:latin typeface="+mj-lt"/>
              <a:ea typeface="Calibri" panose="020F0502020204030204" pitchFamily="34" charset="0"/>
              <a:cs typeface="Times New Roman" panose="02020603050405020304" pitchFamily="18" charset="0"/>
            </a:endParaRPr>
          </a:p>
        </p:txBody>
      </p:sp>
      <p:graphicFrame>
        <p:nvGraphicFramePr>
          <p:cNvPr id="3" name="Table 2">
            <a:extLst>
              <a:ext uri="{FF2B5EF4-FFF2-40B4-BE49-F238E27FC236}">
                <a16:creationId xmlns:a16="http://schemas.microsoft.com/office/drawing/2014/main" id="{8CEA2B00-2948-DC45-9322-17ECC1DA09BE}"/>
              </a:ext>
            </a:extLst>
          </p:cNvPr>
          <p:cNvGraphicFramePr>
            <a:graphicFrameLocks noGrp="1"/>
          </p:cNvGraphicFramePr>
          <p:nvPr>
            <p:extLst>
              <p:ext uri="{D42A27DB-BD31-4B8C-83A1-F6EECF244321}">
                <p14:modId xmlns:p14="http://schemas.microsoft.com/office/powerpoint/2010/main" val="3042861850"/>
              </p:ext>
            </p:extLst>
          </p:nvPr>
        </p:nvGraphicFramePr>
        <p:xfrm>
          <a:off x="279429" y="3013709"/>
          <a:ext cx="11732589" cy="2516633"/>
        </p:xfrm>
        <a:graphic>
          <a:graphicData uri="http://schemas.openxmlformats.org/drawingml/2006/table">
            <a:tbl>
              <a:tblPr firstRow="1" firstCol="1" bandRow="1">
                <a:tableStyleId>{5C22544A-7EE6-4342-B048-85BDC9FD1C3A}</a:tableStyleId>
              </a:tblPr>
              <a:tblGrid>
                <a:gridCol w="1627445">
                  <a:extLst>
                    <a:ext uri="{9D8B030D-6E8A-4147-A177-3AD203B41FA5}">
                      <a16:colId xmlns:a16="http://schemas.microsoft.com/office/drawing/2014/main" val="3192758264"/>
                    </a:ext>
                  </a:extLst>
                </a:gridCol>
                <a:gridCol w="5458145">
                  <a:extLst>
                    <a:ext uri="{9D8B030D-6E8A-4147-A177-3AD203B41FA5}">
                      <a16:colId xmlns:a16="http://schemas.microsoft.com/office/drawing/2014/main" val="3274904048"/>
                    </a:ext>
                  </a:extLst>
                </a:gridCol>
                <a:gridCol w="4646999">
                  <a:extLst>
                    <a:ext uri="{9D8B030D-6E8A-4147-A177-3AD203B41FA5}">
                      <a16:colId xmlns:a16="http://schemas.microsoft.com/office/drawing/2014/main" val="1670891592"/>
                    </a:ext>
                  </a:extLst>
                </a:gridCol>
              </a:tblGrid>
              <a:tr h="0">
                <a:tc>
                  <a:txBody>
                    <a:bodyPr/>
                    <a:lstStyle/>
                    <a:p>
                      <a:pPr algn="ctr">
                        <a:lnSpc>
                          <a:spcPct val="107000"/>
                        </a:lnSpc>
                        <a:spcAft>
                          <a:spcPts val="800"/>
                        </a:spcAft>
                      </a:pPr>
                      <a:r>
                        <a:rPr lang="lt-LT" sz="2400" b="0" cap="none" spc="0" dirty="0">
                          <a:ln w="0"/>
                          <a:solidFill>
                            <a:schemeClr val="tx1"/>
                          </a:solidFill>
                          <a:effectLst>
                            <a:outerShdw blurRad="38100" dist="19050" dir="2700000" algn="tl" rotWithShape="0">
                              <a:schemeClr val="dk1">
                                <a:alpha val="40000"/>
                              </a:schemeClr>
                            </a:outerShdw>
                          </a:effectLst>
                          <a:latin typeface="+mj-lt"/>
                          <a:ea typeface="Calibri" panose="020F0502020204030204" pitchFamily="34" charset="0"/>
                          <a:cs typeface="Times New Roman" panose="02020603050405020304" pitchFamily="18" charset="0"/>
                        </a:rPr>
                        <a:t>Nr</a:t>
                      </a:r>
                      <a:r>
                        <a:rPr lang="lt-LT" sz="2400" dirty="0">
                          <a:solidFill>
                            <a:schemeClr val="tx1"/>
                          </a:solidFill>
                          <a:effectLst/>
                          <a:latin typeface="+mj-lt"/>
                          <a:ea typeface="Calibri" panose="020F0502020204030204" pitchFamily="34" charset="0"/>
                          <a:cs typeface="Times New Roman" panose="02020603050405020304" pitchFamily="18" charset="0"/>
                        </a:rPr>
                        <a:t>. </a:t>
                      </a:r>
                      <a:endParaRPr lang="en-US" sz="2400"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0" marB="0">
                    <a:noFill/>
                  </a:tcPr>
                </a:tc>
                <a:tc>
                  <a:txBody>
                    <a:bodyPr/>
                    <a:lstStyle/>
                    <a:p>
                      <a:pPr algn="ctr">
                        <a:lnSpc>
                          <a:spcPct val="107000"/>
                        </a:lnSpc>
                        <a:spcAft>
                          <a:spcPts val="800"/>
                        </a:spcAft>
                      </a:pPr>
                      <a:r>
                        <a:rPr lang="lt-LT" sz="2400" dirty="0">
                          <a:solidFill>
                            <a:schemeClr val="tx1"/>
                          </a:solidFill>
                          <a:effectLst/>
                          <a:latin typeface="+mj-lt"/>
                          <a:ea typeface="Calibri" panose="020F0502020204030204" pitchFamily="34" charset="0"/>
                          <a:cs typeface="Times New Roman" panose="02020603050405020304" pitchFamily="18" charset="0"/>
                        </a:rPr>
                        <a:t>Projekto pavadinimas</a:t>
                      </a:r>
                      <a:endParaRPr lang="en-US" sz="2400"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0" marB="0">
                    <a:noFill/>
                  </a:tcPr>
                </a:tc>
                <a:tc>
                  <a:txBody>
                    <a:bodyPr/>
                    <a:lstStyle/>
                    <a:p>
                      <a:pPr algn="ctr">
                        <a:lnSpc>
                          <a:spcPct val="107000"/>
                        </a:lnSpc>
                        <a:spcAft>
                          <a:spcPts val="800"/>
                        </a:spcAft>
                      </a:pPr>
                      <a:r>
                        <a:rPr lang="lt-LT" sz="2400" dirty="0">
                          <a:solidFill>
                            <a:schemeClr val="tx1"/>
                          </a:solidFill>
                          <a:effectLst/>
                          <a:latin typeface="+mj-lt"/>
                          <a:ea typeface="Calibri" panose="020F0502020204030204" pitchFamily="34" charset="0"/>
                          <a:cs typeface="Times New Roman" panose="02020603050405020304" pitchFamily="18" charset="0"/>
                        </a:rPr>
                        <a:t>Planuojamas kvietimo teikti projekto įgyvendinimo planą paskelbimo laikotarpis</a:t>
                      </a:r>
                      <a:endParaRPr lang="en-US" sz="2400" dirty="0">
                        <a:solidFill>
                          <a:schemeClr val="tx1"/>
                        </a:solidFill>
                        <a:effectLst/>
                        <a:latin typeface="+mj-lt"/>
                        <a:ea typeface="Calibri" panose="020F0502020204030204" pitchFamily="34" charset="0"/>
                        <a:cs typeface="Times New Roman" panose="02020603050405020304" pitchFamily="18" charset="0"/>
                      </a:endParaRPr>
                    </a:p>
                    <a:p>
                      <a:pPr algn="ctr">
                        <a:lnSpc>
                          <a:spcPct val="107000"/>
                        </a:lnSpc>
                        <a:spcAft>
                          <a:spcPts val="800"/>
                        </a:spcAft>
                      </a:pPr>
                      <a:endParaRPr lang="en-US" sz="2400"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0" marB="0" anchor="ctr">
                    <a:noFill/>
                  </a:tcPr>
                </a:tc>
                <a:extLst>
                  <a:ext uri="{0D108BD9-81ED-4DB2-BD59-A6C34878D82A}">
                    <a16:rowId xmlns:a16="http://schemas.microsoft.com/office/drawing/2014/main" val="2017702997"/>
                  </a:ext>
                </a:extLst>
              </a:tr>
              <a:tr h="0">
                <a:tc>
                  <a:txBody>
                    <a:bodyPr/>
                    <a:lstStyle/>
                    <a:p>
                      <a:pPr algn="ctr">
                        <a:lnSpc>
                          <a:spcPct val="107000"/>
                        </a:lnSpc>
                        <a:spcAft>
                          <a:spcPts val="800"/>
                        </a:spcAft>
                      </a:pPr>
                      <a:r>
                        <a:rPr lang="en-US" sz="2400" b="0" dirty="0">
                          <a:solidFill>
                            <a:schemeClr val="tx1"/>
                          </a:solidFill>
                          <a:effectLst/>
                          <a:latin typeface="+mj-lt"/>
                          <a:ea typeface="Calibri" panose="020F0502020204030204" pitchFamily="34" charset="0"/>
                          <a:cs typeface="Times New Roman" panose="02020603050405020304" pitchFamily="18" charset="0"/>
                        </a:rPr>
                        <a:t>3</a:t>
                      </a:r>
                      <a:r>
                        <a:rPr lang="lt-LT" sz="2400" b="0" dirty="0">
                          <a:solidFill>
                            <a:schemeClr val="tx1"/>
                          </a:solidFill>
                          <a:effectLst/>
                          <a:latin typeface="+mj-lt"/>
                          <a:ea typeface="Calibri" panose="020F0502020204030204" pitchFamily="34" charset="0"/>
                          <a:cs typeface="Times New Roman" panose="02020603050405020304" pitchFamily="18" charset="0"/>
                        </a:rPr>
                        <a:t>.</a:t>
                      </a:r>
                      <a:r>
                        <a:rPr lang="en-US" sz="2400" b="0" dirty="0">
                          <a:solidFill>
                            <a:schemeClr val="tx1"/>
                          </a:solidFill>
                          <a:effectLst/>
                          <a:latin typeface="+mj-lt"/>
                          <a:ea typeface="Calibri" panose="020F0502020204030204" pitchFamily="34" charset="0"/>
                          <a:cs typeface="Times New Roman" panose="02020603050405020304" pitchFamily="18" charset="0"/>
                        </a:rPr>
                        <a:t>2</a:t>
                      </a:r>
                      <a:r>
                        <a:rPr lang="lt-LT" sz="2400" b="0" dirty="0">
                          <a:solidFill>
                            <a:schemeClr val="tx1"/>
                          </a:solidFill>
                          <a:effectLst/>
                          <a:latin typeface="+mj-lt"/>
                          <a:ea typeface="Calibri" panose="020F0502020204030204" pitchFamily="34" charset="0"/>
                          <a:cs typeface="Times New Roman" panose="02020603050405020304" pitchFamily="18" charset="0"/>
                        </a:rPr>
                        <a:t>.3.</a:t>
                      </a:r>
                      <a:endParaRPr lang="en-US" sz="2400" b="0"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0" marB="0">
                    <a:noFill/>
                  </a:tcPr>
                </a:tc>
                <a:tc>
                  <a:txBody>
                    <a:bodyPr/>
                    <a:lstStyle/>
                    <a:p>
                      <a:pPr>
                        <a:lnSpc>
                          <a:spcPct val="107000"/>
                        </a:lnSpc>
                        <a:spcAft>
                          <a:spcPts val="800"/>
                        </a:spcAft>
                      </a:pPr>
                      <a:r>
                        <a:rPr lang="lt-LT" sz="2400" dirty="0">
                          <a:solidFill>
                            <a:schemeClr val="tx1"/>
                          </a:solidFill>
                          <a:effectLst/>
                          <a:latin typeface="+mj-lt"/>
                          <a:ea typeface="Calibri" panose="020F0502020204030204" pitchFamily="34" charset="0"/>
                          <a:cs typeface="Times New Roman" panose="02020603050405020304" pitchFamily="18" charset="0"/>
                        </a:rPr>
                        <a:t>LPAOR „Aras“ reagavimo į CBRN incidentus pajėgumų stiprinimas*</a:t>
                      </a:r>
                      <a:endParaRPr lang="en-US" sz="2400"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0" marB="0">
                    <a:noFill/>
                  </a:tcPr>
                </a:tc>
                <a:tc>
                  <a:txBody>
                    <a:bodyPr/>
                    <a:lstStyle/>
                    <a:p>
                      <a:pPr algn="ctr">
                        <a:lnSpc>
                          <a:spcPct val="107000"/>
                        </a:lnSpc>
                        <a:spcAft>
                          <a:spcPts val="800"/>
                        </a:spcAft>
                      </a:pPr>
                      <a:r>
                        <a:rPr lang="lt-LT" sz="2400" strike="sngStrike" dirty="0">
                          <a:solidFill>
                            <a:schemeClr val="tx1"/>
                          </a:solidFill>
                          <a:effectLst/>
                          <a:latin typeface="+mj-lt"/>
                          <a:ea typeface="Calibri" panose="020F0502020204030204" pitchFamily="34" charset="0"/>
                          <a:cs typeface="Times New Roman" panose="02020603050405020304" pitchFamily="18" charset="0"/>
                        </a:rPr>
                        <a:t>2025 m. I</a:t>
                      </a:r>
                      <a:r>
                        <a:rPr lang="en-US" sz="2400" strike="sngStrike" dirty="0">
                          <a:solidFill>
                            <a:schemeClr val="tx1"/>
                          </a:solidFill>
                          <a:effectLst/>
                          <a:latin typeface="+mj-lt"/>
                          <a:ea typeface="Calibri" panose="020F0502020204030204" pitchFamily="34" charset="0"/>
                          <a:cs typeface="Times New Roman" panose="02020603050405020304" pitchFamily="18" charset="0"/>
                        </a:rPr>
                        <a:t>II</a:t>
                      </a:r>
                      <a:r>
                        <a:rPr lang="lt-LT" sz="2400" strike="sngStrike" dirty="0">
                          <a:solidFill>
                            <a:schemeClr val="tx1"/>
                          </a:solidFill>
                          <a:effectLst/>
                          <a:latin typeface="+mj-lt"/>
                          <a:ea typeface="Calibri" panose="020F0502020204030204" pitchFamily="34" charset="0"/>
                          <a:cs typeface="Times New Roman" panose="02020603050405020304" pitchFamily="18" charset="0"/>
                        </a:rPr>
                        <a:t> </a:t>
                      </a:r>
                      <a:r>
                        <a:rPr lang="lt-LT" sz="2400" strike="sngStrike" dirty="0" err="1">
                          <a:solidFill>
                            <a:schemeClr val="tx1"/>
                          </a:solidFill>
                          <a:effectLst/>
                          <a:latin typeface="+mj-lt"/>
                          <a:ea typeface="Calibri" panose="020F0502020204030204" pitchFamily="34" charset="0"/>
                          <a:cs typeface="Times New Roman" panose="02020603050405020304" pitchFamily="18" charset="0"/>
                        </a:rPr>
                        <a:t>ketv</a:t>
                      </a:r>
                      <a:r>
                        <a:rPr lang="lt-LT" sz="2400" strike="sngStrike" dirty="0">
                          <a:solidFill>
                            <a:schemeClr val="tx1"/>
                          </a:solidFill>
                          <a:effectLst/>
                          <a:latin typeface="+mj-lt"/>
                          <a:ea typeface="Calibri" panose="020F0502020204030204" pitchFamily="34" charset="0"/>
                          <a:cs typeface="Times New Roman" panose="02020603050405020304" pitchFamily="18" charset="0"/>
                        </a:rPr>
                        <a:t>.</a:t>
                      </a:r>
                      <a:endParaRPr lang="en-US" sz="2400" dirty="0">
                        <a:solidFill>
                          <a:schemeClr val="tx1"/>
                        </a:solidFill>
                        <a:effectLst/>
                        <a:latin typeface="+mj-lt"/>
                        <a:ea typeface="Calibri" panose="020F0502020204030204" pitchFamily="34" charset="0"/>
                        <a:cs typeface="Times New Roman" panose="02020603050405020304" pitchFamily="18" charset="0"/>
                      </a:endParaRPr>
                    </a:p>
                    <a:p>
                      <a:pPr algn="ctr">
                        <a:lnSpc>
                          <a:spcPct val="107000"/>
                        </a:lnSpc>
                        <a:spcAft>
                          <a:spcPts val="800"/>
                        </a:spcAft>
                      </a:pPr>
                      <a:r>
                        <a:rPr lang="lt-LT" sz="2400" b="1" dirty="0">
                          <a:solidFill>
                            <a:schemeClr val="tx1"/>
                          </a:solidFill>
                          <a:effectLst/>
                          <a:latin typeface="+mj-lt"/>
                          <a:ea typeface="Calibri" panose="020F0502020204030204" pitchFamily="34" charset="0"/>
                          <a:cs typeface="Times New Roman" panose="02020603050405020304" pitchFamily="18" charset="0"/>
                        </a:rPr>
                        <a:t>2026 m. I</a:t>
                      </a:r>
                      <a:r>
                        <a:rPr lang="en-US" sz="2400" b="1" dirty="0">
                          <a:solidFill>
                            <a:schemeClr val="tx1"/>
                          </a:solidFill>
                          <a:effectLst/>
                          <a:latin typeface="+mj-lt"/>
                          <a:ea typeface="Calibri" panose="020F0502020204030204" pitchFamily="34" charset="0"/>
                          <a:cs typeface="Times New Roman" panose="02020603050405020304" pitchFamily="18" charset="0"/>
                        </a:rPr>
                        <a:t>I</a:t>
                      </a:r>
                      <a:r>
                        <a:rPr lang="lt-LT" sz="2400" b="1" dirty="0">
                          <a:solidFill>
                            <a:schemeClr val="tx1"/>
                          </a:solidFill>
                          <a:effectLst/>
                          <a:latin typeface="+mj-lt"/>
                          <a:ea typeface="Calibri" panose="020F0502020204030204" pitchFamily="34" charset="0"/>
                          <a:cs typeface="Times New Roman" panose="02020603050405020304" pitchFamily="18" charset="0"/>
                        </a:rPr>
                        <a:t> </a:t>
                      </a:r>
                      <a:r>
                        <a:rPr lang="lt-LT" sz="2400" b="1" dirty="0" err="1">
                          <a:solidFill>
                            <a:schemeClr val="tx1"/>
                          </a:solidFill>
                          <a:effectLst/>
                          <a:latin typeface="+mj-lt"/>
                          <a:ea typeface="Calibri" panose="020F0502020204030204" pitchFamily="34" charset="0"/>
                          <a:cs typeface="Times New Roman" panose="02020603050405020304" pitchFamily="18" charset="0"/>
                        </a:rPr>
                        <a:t>ketv</a:t>
                      </a:r>
                      <a:r>
                        <a:rPr lang="lt-LT" sz="2400" b="1" dirty="0">
                          <a:solidFill>
                            <a:schemeClr val="tx1"/>
                          </a:solidFill>
                          <a:effectLst/>
                          <a:latin typeface="+mj-lt"/>
                          <a:ea typeface="Calibri" panose="020F0502020204030204" pitchFamily="34" charset="0"/>
                          <a:cs typeface="Times New Roman" panose="02020603050405020304" pitchFamily="18" charset="0"/>
                        </a:rPr>
                        <a:t>.</a:t>
                      </a:r>
                      <a:endParaRPr lang="en-US" sz="2400" dirty="0">
                        <a:solidFill>
                          <a:schemeClr val="tx1"/>
                        </a:solidFill>
                        <a:effectLst/>
                        <a:latin typeface="+mj-lt"/>
                        <a:ea typeface="Calibri" panose="020F0502020204030204" pitchFamily="34" charset="0"/>
                        <a:cs typeface="Times New Roman" panose="02020603050405020304" pitchFamily="18" charset="0"/>
                      </a:endParaRPr>
                    </a:p>
                  </a:txBody>
                  <a:tcPr marL="68580" marR="68580" marT="0" marB="0">
                    <a:noFill/>
                  </a:tcPr>
                </a:tc>
                <a:extLst>
                  <a:ext uri="{0D108BD9-81ED-4DB2-BD59-A6C34878D82A}">
                    <a16:rowId xmlns:a16="http://schemas.microsoft.com/office/drawing/2014/main" val="1665622679"/>
                  </a:ext>
                </a:extLst>
              </a:tr>
            </a:tbl>
          </a:graphicData>
        </a:graphic>
      </p:graphicFrame>
      <p:sp>
        <p:nvSpPr>
          <p:cNvPr id="5" name="TextBox 4">
            <a:extLst>
              <a:ext uri="{FF2B5EF4-FFF2-40B4-BE49-F238E27FC236}">
                <a16:creationId xmlns:a16="http://schemas.microsoft.com/office/drawing/2014/main" id="{D8B4FCBA-D329-9425-B04D-A935F491757F}"/>
              </a:ext>
            </a:extLst>
          </p:cNvPr>
          <p:cNvSpPr txBox="1"/>
          <p:nvPr/>
        </p:nvSpPr>
        <p:spPr>
          <a:xfrm>
            <a:off x="-146649" y="-108396"/>
            <a:ext cx="12338649" cy="1569660"/>
          </a:xfrm>
          <a:prstGeom prst="rect">
            <a:avLst/>
          </a:prstGeom>
          <a:noFill/>
        </p:spPr>
        <p:txBody>
          <a:bodyPr wrap="square" rtlCol="0">
            <a:spAutoFit/>
          </a:bodyPr>
          <a:lstStyle/>
          <a:p>
            <a:pPr algn="ctr"/>
            <a:r>
              <a:rPr lang="lt-LT" sz="3200" b="1" dirty="0">
                <a:solidFill>
                  <a:schemeClr val="bg1"/>
                </a:solidFill>
                <a:latin typeface="+mj-lt"/>
                <a:cs typeface="Calibri" panose="020F0502020204030204" pitchFamily="34" charset="0"/>
              </a:rPr>
              <a:t>VSF 2021–2027 m. programos veiksmų įgyvendinimo plano keitimo</a:t>
            </a:r>
            <a:r>
              <a:rPr lang="en-US" sz="3200" b="1" dirty="0">
                <a:solidFill>
                  <a:schemeClr val="bg1"/>
                </a:solidFill>
                <a:latin typeface="+mj-lt"/>
                <a:cs typeface="Calibri" panose="020F0502020204030204" pitchFamily="34" charset="0"/>
              </a:rPr>
              <a:t> </a:t>
            </a:r>
            <a:r>
              <a:rPr lang="lt-LT" sz="3200" b="1" dirty="0">
                <a:solidFill>
                  <a:schemeClr val="bg1"/>
                </a:solidFill>
                <a:latin typeface="+mj-lt"/>
                <a:cs typeface="Calibri" panose="020F0502020204030204" pitchFamily="34" charset="0"/>
              </a:rPr>
              <a:t> pristatymas</a:t>
            </a:r>
            <a:r>
              <a:rPr lang="en-US" sz="3200" b="1" dirty="0">
                <a:solidFill>
                  <a:schemeClr val="bg1"/>
                </a:solidFill>
                <a:latin typeface="+mj-lt"/>
                <a:cs typeface="Calibri" panose="020F0502020204030204" pitchFamily="34" charset="0"/>
              </a:rPr>
              <a:t> (4)</a:t>
            </a:r>
          </a:p>
          <a:p>
            <a:pPr algn="ctr"/>
            <a:endParaRPr lang="lt-LT" sz="3200" b="1" dirty="0">
              <a:solidFill>
                <a:schemeClr val="bg1"/>
              </a:solidFill>
              <a:latin typeface="+mj-lt"/>
            </a:endParaRPr>
          </a:p>
        </p:txBody>
      </p:sp>
    </p:spTree>
    <p:extLst>
      <p:ext uri="{BB962C8B-B14F-4D97-AF65-F5344CB8AC3E}">
        <p14:creationId xmlns:p14="http://schemas.microsoft.com/office/powerpoint/2010/main" val="19983275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86AF48-4A26-5CD3-58D1-A306ACD4D064}"/>
            </a:ext>
          </a:extLst>
        </p:cNvPr>
        <p:cNvGrpSpPr/>
        <p:nvPr/>
      </p:nvGrpSpPr>
      <p:grpSpPr>
        <a:xfrm>
          <a:off x="0" y="0"/>
          <a:ext cx="0" cy="0"/>
          <a:chOff x="0" y="0"/>
          <a:chExt cx="0" cy="0"/>
        </a:xfrm>
      </p:grpSpPr>
      <p:pic>
        <p:nvPicPr>
          <p:cNvPr id="2" name="Picture 1" descr="A blue and white background">
            <a:extLst>
              <a:ext uri="{FF2B5EF4-FFF2-40B4-BE49-F238E27FC236}">
                <a16:creationId xmlns:a16="http://schemas.microsoft.com/office/drawing/2014/main" id="{F2F010BD-CAF4-770F-5A35-494DE0EC8A8B}"/>
              </a:ext>
            </a:extLst>
          </p:cNvPr>
          <p:cNvPicPr>
            <a:picLocks noChangeAspect="1"/>
          </p:cNvPicPr>
          <p:nvPr/>
        </p:nvPicPr>
        <p:blipFill rotWithShape="1">
          <a:blip r:embed="rId3">
            <a:extLst>
              <a:ext uri="{28A0092B-C50C-407E-A947-70E740481C1C}">
                <a14:useLocalDpi xmlns:a14="http://schemas.microsoft.com/office/drawing/2010/main" val="0"/>
              </a:ext>
            </a:extLst>
          </a:blip>
          <a:srcRect b="88889"/>
          <a:stretch/>
        </p:blipFill>
        <p:spPr>
          <a:xfrm>
            <a:off x="0" y="-36576"/>
            <a:ext cx="12192000" cy="1099729"/>
          </a:xfrm>
          <a:prstGeom prst="rect">
            <a:avLst/>
          </a:prstGeom>
        </p:spPr>
      </p:pic>
      <p:sp>
        <p:nvSpPr>
          <p:cNvPr id="62" name="TextBox 61">
            <a:extLst>
              <a:ext uri="{FF2B5EF4-FFF2-40B4-BE49-F238E27FC236}">
                <a16:creationId xmlns:a16="http://schemas.microsoft.com/office/drawing/2014/main" id="{087AE3B1-70F3-C6EE-63E1-78B6B83BABA8}"/>
              </a:ext>
            </a:extLst>
          </p:cNvPr>
          <p:cNvSpPr txBox="1"/>
          <p:nvPr/>
        </p:nvSpPr>
        <p:spPr>
          <a:xfrm>
            <a:off x="309190" y="-18103"/>
            <a:ext cx="11821176" cy="2400657"/>
          </a:xfrm>
          <a:prstGeom prst="rect">
            <a:avLst/>
          </a:prstGeom>
          <a:noFill/>
        </p:spPr>
        <p:txBody>
          <a:bodyPr wrap="square" rtlCol="0">
            <a:spAutoFit/>
          </a:bodyPr>
          <a:lstStyle/>
          <a:p>
            <a:pPr algn="ctr"/>
            <a:r>
              <a:rPr lang="lt-LT" sz="3200" b="1" dirty="0">
                <a:solidFill>
                  <a:schemeClr val="bg1"/>
                </a:solidFill>
                <a:latin typeface="+mj-lt"/>
                <a:cs typeface="Calibri" panose="020F0502020204030204" pitchFamily="34" charset="0"/>
              </a:rPr>
              <a:t>VSF 2021–2027 m. programos veiksmų įgyvendinimo plano keitimo</a:t>
            </a:r>
            <a:r>
              <a:rPr lang="en-US" sz="3200" b="1" dirty="0">
                <a:solidFill>
                  <a:schemeClr val="bg1"/>
                </a:solidFill>
                <a:latin typeface="+mj-lt"/>
                <a:cs typeface="Calibri" panose="020F0502020204030204" pitchFamily="34" charset="0"/>
              </a:rPr>
              <a:t> </a:t>
            </a:r>
            <a:r>
              <a:rPr lang="lt-LT" sz="3200" b="1" dirty="0">
                <a:solidFill>
                  <a:schemeClr val="bg1"/>
                </a:solidFill>
                <a:latin typeface="+mj-lt"/>
                <a:cs typeface="Calibri" panose="020F0502020204030204" pitchFamily="34" charset="0"/>
              </a:rPr>
              <a:t> pristatymas</a:t>
            </a:r>
            <a:r>
              <a:rPr lang="en-US" sz="3200" b="1" dirty="0">
                <a:solidFill>
                  <a:schemeClr val="bg1"/>
                </a:solidFill>
                <a:latin typeface="+mj-lt"/>
                <a:cs typeface="Calibri" panose="020F0502020204030204" pitchFamily="34" charset="0"/>
              </a:rPr>
              <a:t> (</a:t>
            </a:r>
            <a:r>
              <a:rPr lang="lt-LT" sz="3200" b="1" dirty="0">
                <a:solidFill>
                  <a:schemeClr val="bg1"/>
                </a:solidFill>
                <a:latin typeface="+mj-lt"/>
                <a:cs typeface="Calibri" panose="020F0502020204030204" pitchFamily="34" charset="0"/>
              </a:rPr>
              <a:t>5</a:t>
            </a:r>
            <a:r>
              <a:rPr lang="en-US" sz="3200" b="1" dirty="0">
                <a:solidFill>
                  <a:schemeClr val="bg1"/>
                </a:solidFill>
                <a:latin typeface="+mj-lt"/>
                <a:cs typeface="Calibri" panose="020F0502020204030204" pitchFamily="34" charset="0"/>
              </a:rPr>
              <a:t>)</a:t>
            </a:r>
          </a:p>
          <a:p>
            <a:pPr algn="ctr"/>
            <a:endParaRPr lang="lt-LT" b="1" dirty="0"/>
          </a:p>
          <a:p>
            <a:r>
              <a:rPr lang="lt-LT" b="1" dirty="0"/>
              <a:t>NUTARTA</a:t>
            </a:r>
            <a:r>
              <a:rPr lang="lt-LT" dirty="0"/>
              <a:t>. </a:t>
            </a:r>
            <a:r>
              <a:rPr lang="lt-LT" dirty="0">
                <a:latin typeface="+mj-lt"/>
              </a:rPr>
              <a:t>Atsižvelgus į PD 2025 m. gruodžio 22 d. rašte Nr. 5-S-44897 nurodytas aplinkybes, rekomenduoti vadovaujančiajai institucijai taip pakeisti VSF 2021–2027 m. programos veiksmų įgyvendinimo planą:</a:t>
            </a:r>
          </a:p>
          <a:p>
            <a:pPr algn="ctr"/>
            <a:endParaRPr lang="lt-LT" sz="3200" b="1" dirty="0">
              <a:solidFill>
                <a:schemeClr val="bg1"/>
              </a:solidFill>
              <a:latin typeface="+mj-lt"/>
            </a:endParaRPr>
          </a:p>
        </p:txBody>
      </p:sp>
      <p:graphicFrame>
        <p:nvGraphicFramePr>
          <p:cNvPr id="5" name="Table 4">
            <a:extLst>
              <a:ext uri="{FF2B5EF4-FFF2-40B4-BE49-F238E27FC236}">
                <a16:creationId xmlns:a16="http://schemas.microsoft.com/office/drawing/2014/main" id="{7CAFEA9E-035B-2A97-E2B8-EA0FF9CBB2F2}"/>
              </a:ext>
            </a:extLst>
          </p:cNvPr>
          <p:cNvGraphicFramePr>
            <a:graphicFrameLocks noGrp="1"/>
          </p:cNvGraphicFramePr>
          <p:nvPr>
            <p:extLst>
              <p:ext uri="{D42A27DB-BD31-4B8C-83A1-F6EECF244321}">
                <p14:modId xmlns:p14="http://schemas.microsoft.com/office/powerpoint/2010/main" val="1900618120"/>
              </p:ext>
            </p:extLst>
          </p:nvPr>
        </p:nvGraphicFramePr>
        <p:xfrm>
          <a:off x="448732" y="2032000"/>
          <a:ext cx="11542091" cy="4701309"/>
        </p:xfrm>
        <a:graphic>
          <a:graphicData uri="http://schemas.openxmlformats.org/drawingml/2006/table">
            <a:tbl>
              <a:tblPr firstRow="1" firstCol="1" bandRow="1">
                <a:tableStyleId>{5C22544A-7EE6-4342-B048-85BDC9FD1C3A}</a:tableStyleId>
              </a:tblPr>
              <a:tblGrid>
                <a:gridCol w="780323">
                  <a:extLst>
                    <a:ext uri="{9D8B030D-6E8A-4147-A177-3AD203B41FA5}">
                      <a16:colId xmlns:a16="http://schemas.microsoft.com/office/drawing/2014/main" val="2911364027"/>
                    </a:ext>
                  </a:extLst>
                </a:gridCol>
                <a:gridCol w="3569389">
                  <a:extLst>
                    <a:ext uri="{9D8B030D-6E8A-4147-A177-3AD203B41FA5}">
                      <a16:colId xmlns:a16="http://schemas.microsoft.com/office/drawing/2014/main" val="958142506"/>
                    </a:ext>
                  </a:extLst>
                </a:gridCol>
                <a:gridCol w="1302026">
                  <a:extLst>
                    <a:ext uri="{9D8B030D-6E8A-4147-A177-3AD203B41FA5}">
                      <a16:colId xmlns:a16="http://schemas.microsoft.com/office/drawing/2014/main" val="163448980"/>
                    </a:ext>
                  </a:extLst>
                </a:gridCol>
                <a:gridCol w="1302026">
                  <a:extLst>
                    <a:ext uri="{9D8B030D-6E8A-4147-A177-3AD203B41FA5}">
                      <a16:colId xmlns:a16="http://schemas.microsoft.com/office/drawing/2014/main" val="242134908"/>
                    </a:ext>
                  </a:extLst>
                </a:gridCol>
                <a:gridCol w="1537412">
                  <a:extLst>
                    <a:ext uri="{9D8B030D-6E8A-4147-A177-3AD203B41FA5}">
                      <a16:colId xmlns:a16="http://schemas.microsoft.com/office/drawing/2014/main" val="2386962417"/>
                    </a:ext>
                  </a:extLst>
                </a:gridCol>
                <a:gridCol w="1440986">
                  <a:extLst>
                    <a:ext uri="{9D8B030D-6E8A-4147-A177-3AD203B41FA5}">
                      <a16:colId xmlns:a16="http://schemas.microsoft.com/office/drawing/2014/main" val="3653307315"/>
                    </a:ext>
                  </a:extLst>
                </a:gridCol>
                <a:gridCol w="1609929">
                  <a:extLst>
                    <a:ext uri="{9D8B030D-6E8A-4147-A177-3AD203B41FA5}">
                      <a16:colId xmlns:a16="http://schemas.microsoft.com/office/drawing/2014/main" val="4052592459"/>
                    </a:ext>
                  </a:extLst>
                </a:gridCol>
              </a:tblGrid>
              <a:tr h="403635">
                <a:tc rowSpan="2">
                  <a:txBody>
                    <a:bodyPr/>
                    <a:lstStyle/>
                    <a:p>
                      <a:pPr algn="ctr">
                        <a:lnSpc>
                          <a:spcPct val="107000"/>
                        </a:lnSpc>
                        <a:spcAft>
                          <a:spcPts val="800"/>
                        </a:spcAft>
                        <a:buNone/>
                      </a:pPr>
                      <a:r>
                        <a:rPr lang="lt-LT" sz="1800" dirty="0">
                          <a:solidFill>
                            <a:schemeClr val="tx1"/>
                          </a:solidFill>
                          <a:effectLst/>
                          <a:latin typeface="+mj-lt"/>
                        </a:rPr>
                        <a:t>Nr. </a:t>
                      </a:r>
                      <a:endParaRPr lang="lt-LT" sz="1800" dirty="0">
                        <a:solidFill>
                          <a:schemeClr val="tx1"/>
                        </a:solidFill>
                        <a:effectLst/>
                        <a:latin typeface="+mj-lt"/>
                        <a:ea typeface="Calibri" panose="020F0502020204030204" pitchFamily="34" charset="0"/>
                        <a:cs typeface="Times New Roman" panose="02020603050405020304" pitchFamily="18" charset="0"/>
                      </a:endParaRPr>
                    </a:p>
                  </a:txBody>
                  <a:tcPr marL="12615" marR="12615" marT="0" marB="0">
                    <a:noFill/>
                  </a:tcPr>
                </a:tc>
                <a:tc rowSpan="2">
                  <a:txBody>
                    <a:bodyPr/>
                    <a:lstStyle/>
                    <a:p>
                      <a:pPr algn="ctr">
                        <a:lnSpc>
                          <a:spcPct val="100000"/>
                        </a:lnSpc>
                        <a:spcAft>
                          <a:spcPts val="0"/>
                        </a:spcAft>
                        <a:buNone/>
                      </a:pPr>
                      <a:r>
                        <a:rPr lang="lt-LT" sz="1800" dirty="0">
                          <a:solidFill>
                            <a:schemeClr val="tx1"/>
                          </a:solidFill>
                          <a:effectLst/>
                          <a:latin typeface="+mj-lt"/>
                        </a:rPr>
                        <a:t>Konkretaus tikslo, veiksmo ir siūlomo projekto pavadinimas</a:t>
                      </a:r>
                      <a:endParaRPr lang="lt-LT" sz="1800" dirty="0">
                        <a:solidFill>
                          <a:schemeClr val="tx1"/>
                        </a:solidFill>
                        <a:effectLst/>
                        <a:latin typeface="+mj-lt"/>
                        <a:ea typeface="Calibri" panose="020F0502020204030204" pitchFamily="34" charset="0"/>
                        <a:cs typeface="Times New Roman" panose="02020603050405020304" pitchFamily="18" charset="0"/>
                      </a:endParaRPr>
                    </a:p>
                  </a:txBody>
                  <a:tcPr marL="12615" marR="12615" marT="0" marB="0">
                    <a:noFill/>
                  </a:tcPr>
                </a:tc>
                <a:tc rowSpan="2">
                  <a:txBody>
                    <a:bodyPr/>
                    <a:lstStyle/>
                    <a:p>
                      <a:pPr algn="ctr">
                        <a:lnSpc>
                          <a:spcPct val="100000"/>
                        </a:lnSpc>
                        <a:buNone/>
                        <a:tabLst>
                          <a:tab pos="3166110" algn="ctr"/>
                          <a:tab pos="6332220" algn="r"/>
                        </a:tabLst>
                      </a:pPr>
                      <a:r>
                        <a:rPr lang="lt-LT" sz="1600" dirty="0">
                          <a:solidFill>
                            <a:schemeClr val="tx1"/>
                          </a:solidFill>
                          <a:effectLst/>
                          <a:latin typeface="+mj-lt"/>
                          <a:ea typeface="Calibri" panose="020F0502020204030204" pitchFamily="34" charset="0"/>
                          <a:cs typeface="Times New Roman" panose="02020603050405020304" pitchFamily="18" charset="0"/>
                        </a:rPr>
                        <a:t>Planuojamas kvietimo teikti PĮP paskelbimo laikotarpis</a:t>
                      </a:r>
                    </a:p>
                    <a:p>
                      <a:pPr algn="ctr">
                        <a:lnSpc>
                          <a:spcPct val="100000"/>
                        </a:lnSpc>
                        <a:buNone/>
                        <a:tabLst>
                          <a:tab pos="3166110" algn="ctr"/>
                          <a:tab pos="6332220" algn="r"/>
                        </a:tabLst>
                      </a:pPr>
                      <a:endParaRPr lang="lt-LT" sz="800" dirty="0">
                        <a:solidFill>
                          <a:schemeClr val="tx1"/>
                        </a:solidFill>
                        <a:effectLst/>
                        <a:latin typeface="+mj-lt"/>
                        <a:ea typeface="Calibri" panose="020F0502020204030204" pitchFamily="34" charset="0"/>
                        <a:cs typeface="Times New Roman" panose="02020603050405020304" pitchFamily="18" charset="0"/>
                      </a:endParaRPr>
                    </a:p>
                  </a:txBody>
                  <a:tcPr marL="12615" marR="12615" marT="0" marB="0">
                    <a:noFill/>
                  </a:tcPr>
                </a:tc>
                <a:tc rowSpan="2">
                  <a:txBody>
                    <a:bodyPr/>
                    <a:lstStyle/>
                    <a:p>
                      <a:pPr algn="ctr">
                        <a:lnSpc>
                          <a:spcPct val="70000"/>
                        </a:lnSpc>
                        <a:buNone/>
                        <a:tabLst>
                          <a:tab pos="3166110" algn="ctr"/>
                          <a:tab pos="6332220" algn="r"/>
                        </a:tabLst>
                      </a:pPr>
                      <a:r>
                        <a:rPr lang="lt-LT" sz="1800" dirty="0">
                          <a:solidFill>
                            <a:schemeClr val="tx1"/>
                          </a:solidFill>
                          <a:effectLst/>
                          <a:latin typeface="+mj-lt"/>
                        </a:rPr>
                        <a:t>Mažinama / didinama </a:t>
                      </a:r>
                      <a:r>
                        <a:rPr lang="en-US" sz="1800" dirty="0">
                          <a:solidFill>
                            <a:schemeClr val="tx1"/>
                          </a:solidFill>
                          <a:effectLst/>
                          <a:latin typeface="+mj-lt"/>
                        </a:rPr>
                        <a:t>VSF</a:t>
                      </a:r>
                      <a:r>
                        <a:rPr lang="lt-LT" sz="1800" dirty="0">
                          <a:solidFill>
                            <a:schemeClr val="tx1"/>
                          </a:solidFill>
                          <a:effectLst/>
                          <a:latin typeface="+mj-lt"/>
                        </a:rPr>
                        <a:t> lėšų dalis</a:t>
                      </a:r>
                      <a:endParaRPr lang="lt-LT" sz="1800" dirty="0">
                        <a:solidFill>
                          <a:schemeClr val="tx1"/>
                        </a:solidFill>
                        <a:effectLst/>
                        <a:latin typeface="+mj-lt"/>
                        <a:ea typeface="Calibri" panose="020F0502020204030204" pitchFamily="34" charset="0"/>
                        <a:cs typeface="Times New Roman" panose="02020603050405020304" pitchFamily="18" charset="0"/>
                      </a:endParaRPr>
                    </a:p>
                  </a:txBody>
                  <a:tcPr marL="12615" marR="12615" marT="0" marB="0">
                    <a:noFill/>
                  </a:tcPr>
                </a:tc>
                <a:tc gridSpan="3">
                  <a:txBody>
                    <a:bodyPr/>
                    <a:lstStyle/>
                    <a:p>
                      <a:pPr algn="ctr">
                        <a:lnSpc>
                          <a:spcPct val="107000"/>
                        </a:lnSpc>
                        <a:spcAft>
                          <a:spcPts val="800"/>
                        </a:spcAft>
                        <a:buNone/>
                      </a:pPr>
                      <a:r>
                        <a:rPr lang="lt-LT" sz="1800" dirty="0">
                          <a:solidFill>
                            <a:schemeClr val="tx1"/>
                          </a:solidFill>
                          <a:effectLst/>
                          <a:latin typeface="+mj-lt"/>
                        </a:rPr>
                        <a:t>Skiriamas finansavimas, iki (Eur)</a:t>
                      </a:r>
                      <a:endParaRPr lang="lt-LT" sz="1800" dirty="0">
                        <a:solidFill>
                          <a:schemeClr val="tx1"/>
                        </a:solidFill>
                        <a:effectLst/>
                        <a:latin typeface="+mj-lt"/>
                        <a:ea typeface="Calibri" panose="020F0502020204030204" pitchFamily="34" charset="0"/>
                        <a:cs typeface="Times New Roman" panose="02020603050405020304" pitchFamily="18" charset="0"/>
                      </a:endParaRPr>
                    </a:p>
                  </a:txBody>
                  <a:tcPr marL="12615" marR="12615" marT="0" marB="0" anchor="ctr">
                    <a:noFill/>
                  </a:tcPr>
                </a:tc>
                <a:tc hMerge="1">
                  <a:txBody>
                    <a:bodyPr/>
                    <a:lstStyle/>
                    <a:p>
                      <a:endParaRPr lang="lt-LT"/>
                    </a:p>
                  </a:txBody>
                  <a:tcPr/>
                </a:tc>
                <a:tc hMerge="1">
                  <a:txBody>
                    <a:bodyPr/>
                    <a:lstStyle/>
                    <a:p>
                      <a:pPr algn="ctr">
                        <a:lnSpc>
                          <a:spcPct val="107000"/>
                        </a:lnSpc>
                        <a:spcAft>
                          <a:spcPts val="800"/>
                        </a:spcAft>
                        <a:buNone/>
                      </a:pPr>
                      <a:endParaRPr lang="lt-LT" sz="1600">
                        <a:solidFill>
                          <a:schemeClr val="tx1"/>
                        </a:solidFill>
                        <a:effectLst/>
                        <a:latin typeface="+mj-lt"/>
                        <a:ea typeface="Calibri" panose="020F0502020204030204" pitchFamily="34" charset="0"/>
                        <a:cs typeface="Times New Roman" panose="02020603050405020304" pitchFamily="18" charset="0"/>
                      </a:endParaRPr>
                    </a:p>
                  </a:txBody>
                  <a:tcPr marL="12615" marR="12615" marT="0" marB="0" anchor="ctr">
                    <a:noFill/>
                  </a:tcPr>
                </a:tc>
                <a:extLst>
                  <a:ext uri="{0D108BD9-81ED-4DB2-BD59-A6C34878D82A}">
                    <a16:rowId xmlns:a16="http://schemas.microsoft.com/office/drawing/2014/main" val="1196478075"/>
                  </a:ext>
                </a:extLst>
              </a:tr>
              <a:tr h="1017476">
                <a:tc vMerge="1">
                  <a:txBody>
                    <a:bodyPr/>
                    <a:lstStyle/>
                    <a:p>
                      <a:endParaRPr lang="lt-LT"/>
                    </a:p>
                  </a:txBody>
                  <a:tcPr/>
                </a:tc>
                <a:tc vMerge="1">
                  <a:txBody>
                    <a:bodyPr/>
                    <a:lstStyle/>
                    <a:p>
                      <a:endParaRPr lang="lt-LT"/>
                    </a:p>
                  </a:txBody>
                  <a:tcPr/>
                </a:tc>
                <a:tc vMerge="1">
                  <a:txBody>
                    <a:bodyPr/>
                    <a:lstStyle/>
                    <a:p>
                      <a:endParaRPr lang="lt-LT"/>
                    </a:p>
                  </a:txBody>
                  <a:tcPr/>
                </a:tc>
                <a:tc vMerge="1">
                  <a:txBody>
                    <a:bodyPr/>
                    <a:lstStyle/>
                    <a:p>
                      <a:endParaRPr lang="lt-LT"/>
                    </a:p>
                  </a:txBody>
                  <a:tcPr/>
                </a:tc>
                <a:tc>
                  <a:txBody>
                    <a:bodyPr/>
                    <a:lstStyle/>
                    <a:p>
                      <a:pPr algn="r">
                        <a:lnSpc>
                          <a:spcPct val="107000"/>
                        </a:lnSpc>
                        <a:spcAft>
                          <a:spcPts val="800"/>
                        </a:spcAft>
                        <a:buNone/>
                      </a:pPr>
                      <a:r>
                        <a:rPr lang="lt-LT" sz="1800" b="1" dirty="0">
                          <a:solidFill>
                            <a:schemeClr val="tx1"/>
                          </a:solidFill>
                          <a:effectLst/>
                          <a:latin typeface="+mj-lt"/>
                        </a:rPr>
                        <a:t>ES lėšos</a:t>
                      </a:r>
                      <a:endParaRPr lang="lt-LT" sz="1800" b="1" dirty="0">
                        <a:solidFill>
                          <a:schemeClr val="tx1"/>
                        </a:solidFill>
                        <a:effectLst/>
                        <a:latin typeface="+mj-lt"/>
                        <a:ea typeface="Calibri" panose="020F0502020204030204" pitchFamily="34" charset="0"/>
                        <a:cs typeface="Times New Roman" panose="02020603050405020304" pitchFamily="18" charset="0"/>
                      </a:endParaRPr>
                    </a:p>
                  </a:txBody>
                  <a:tcPr marL="12615" marR="12615" marT="0" marB="0" anchor="ctr">
                    <a:noFill/>
                  </a:tcPr>
                </a:tc>
                <a:tc>
                  <a:txBody>
                    <a:bodyPr/>
                    <a:lstStyle/>
                    <a:p>
                      <a:pPr algn="r">
                        <a:lnSpc>
                          <a:spcPct val="107000"/>
                        </a:lnSpc>
                        <a:spcAft>
                          <a:spcPts val="800"/>
                        </a:spcAft>
                        <a:buNone/>
                      </a:pPr>
                      <a:r>
                        <a:rPr lang="lt-LT" sz="1800" b="1" dirty="0">
                          <a:solidFill>
                            <a:schemeClr val="tx1"/>
                          </a:solidFill>
                          <a:effectLst/>
                          <a:latin typeface="+mj-lt"/>
                        </a:rPr>
                        <a:t>  BF lėšos</a:t>
                      </a:r>
                      <a:endParaRPr lang="lt-LT" sz="1800" b="1" dirty="0">
                        <a:solidFill>
                          <a:schemeClr val="tx1"/>
                        </a:solidFill>
                        <a:effectLst/>
                        <a:latin typeface="+mj-lt"/>
                        <a:ea typeface="Calibri" panose="020F0502020204030204" pitchFamily="34" charset="0"/>
                        <a:cs typeface="Times New Roman" panose="02020603050405020304" pitchFamily="18" charset="0"/>
                      </a:endParaRPr>
                    </a:p>
                  </a:txBody>
                  <a:tcPr marL="12615" marR="12615" marT="0" marB="0" anchor="ctr">
                    <a:noFill/>
                  </a:tcPr>
                </a:tc>
                <a:tc>
                  <a:txBody>
                    <a:bodyPr/>
                    <a:lstStyle/>
                    <a:p>
                      <a:pPr algn="r"/>
                      <a:r>
                        <a:rPr lang="lt-LT" sz="1800" b="1" dirty="0">
                          <a:solidFill>
                            <a:schemeClr val="tx1"/>
                          </a:solidFill>
                          <a:effectLst/>
                          <a:latin typeface="+mj-lt"/>
                        </a:rPr>
                        <a:t>Iš viso</a:t>
                      </a:r>
                      <a:endParaRPr lang="lt-LT" sz="1800" b="1" dirty="0">
                        <a:solidFill>
                          <a:schemeClr val="tx1"/>
                        </a:solidFill>
                      </a:endParaRPr>
                    </a:p>
                  </a:txBody>
                  <a:tcPr marL="12615" marR="12615" marT="0" marB="0" anchor="ctr">
                    <a:noFill/>
                  </a:tcPr>
                </a:tc>
                <a:extLst>
                  <a:ext uri="{0D108BD9-81ED-4DB2-BD59-A6C34878D82A}">
                    <a16:rowId xmlns:a16="http://schemas.microsoft.com/office/drawing/2014/main" val="4209093399"/>
                  </a:ext>
                </a:extLst>
              </a:tr>
              <a:tr h="403635">
                <a:tc>
                  <a:txBody>
                    <a:bodyPr/>
                    <a:lstStyle/>
                    <a:p>
                      <a:pPr algn="ctr">
                        <a:lnSpc>
                          <a:spcPct val="107000"/>
                        </a:lnSpc>
                        <a:spcAft>
                          <a:spcPts val="800"/>
                        </a:spcAft>
                        <a:buNone/>
                      </a:pPr>
                      <a:r>
                        <a:rPr lang="lt-LT" sz="2000" b="1" dirty="0">
                          <a:solidFill>
                            <a:schemeClr val="tx1"/>
                          </a:solidFill>
                          <a:effectLst/>
                          <a:latin typeface="+mj-lt"/>
                          <a:ea typeface="Calibri" panose="020F0502020204030204" pitchFamily="34" charset="0"/>
                          <a:cs typeface="Times New Roman" panose="02020603050405020304" pitchFamily="18" charset="0"/>
                        </a:rPr>
                        <a:t>1.</a:t>
                      </a:r>
                    </a:p>
                  </a:txBody>
                  <a:tcPr marL="12615" marR="12615" marT="0" marB="0">
                    <a:noFill/>
                  </a:tcPr>
                </a:tc>
                <a:tc gridSpan="3">
                  <a:txBody>
                    <a:bodyPr/>
                    <a:lstStyle/>
                    <a:p>
                      <a:pPr algn="l">
                        <a:lnSpc>
                          <a:spcPct val="107000"/>
                        </a:lnSpc>
                        <a:spcAft>
                          <a:spcPts val="800"/>
                        </a:spcAft>
                        <a:buNone/>
                        <a:tabLst>
                          <a:tab pos="355600" algn="l"/>
                        </a:tabLst>
                      </a:pPr>
                      <a:r>
                        <a:rPr lang="lt-LT" sz="2000" b="1" noProof="0" dirty="0">
                          <a:solidFill>
                            <a:schemeClr val="tx1"/>
                          </a:solidFill>
                          <a:effectLst/>
                          <a:latin typeface="+mj-lt"/>
                          <a:ea typeface="Calibri" panose="020F0502020204030204" pitchFamily="34" charset="0"/>
                          <a:cs typeface="Times New Roman" panose="02020603050405020304" pitchFamily="18" charset="0"/>
                        </a:rPr>
                        <a:t>KONKRETUS TIKSLAS: Geresnis keitimasis informacija</a:t>
                      </a:r>
                    </a:p>
                  </a:txBody>
                  <a:tcPr marL="12615" marR="12615" marT="0" marB="0">
                    <a:noFill/>
                  </a:tcPr>
                </a:tc>
                <a:tc hMerge="1">
                  <a:txBody>
                    <a:bodyPr/>
                    <a:lstStyle/>
                    <a:p>
                      <a:endParaRPr lang="lt-LT"/>
                    </a:p>
                  </a:txBody>
                  <a:tcPr/>
                </a:tc>
                <a:tc hMerge="1">
                  <a:txBody>
                    <a:bodyPr/>
                    <a:lstStyle/>
                    <a:p>
                      <a:pPr algn="ctr">
                        <a:lnSpc>
                          <a:spcPct val="107000"/>
                        </a:lnSpc>
                        <a:spcAft>
                          <a:spcPts val="800"/>
                        </a:spcAft>
                        <a:buNone/>
                        <a:tabLst>
                          <a:tab pos="355600" algn="l"/>
                        </a:tabLst>
                      </a:pPr>
                      <a:endParaRPr lang="lt-LT" sz="2000" b="1" dirty="0">
                        <a:solidFill>
                          <a:schemeClr val="tx1"/>
                        </a:solidFill>
                        <a:effectLst/>
                        <a:latin typeface="+mj-lt"/>
                        <a:ea typeface="Calibri" panose="020F0502020204030204" pitchFamily="34" charset="0"/>
                        <a:cs typeface="Times New Roman" panose="02020603050405020304" pitchFamily="18" charset="0"/>
                      </a:endParaRPr>
                    </a:p>
                  </a:txBody>
                  <a:tcPr marL="12615" marR="12615" marT="0" marB="0">
                    <a:noFill/>
                  </a:tcPr>
                </a:tc>
                <a:tc>
                  <a:txBody>
                    <a:bodyPr/>
                    <a:lstStyle/>
                    <a:p>
                      <a:pPr algn="r">
                        <a:lnSpc>
                          <a:spcPct val="107000"/>
                        </a:lnSpc>
                        <a:spcAft>
                          <a:spcPts val="800"/>
                        </a:spcAft>
                        <a:buNone/>
                        <a:tabLst>
                          <a:tab pos="355600" algn="l"/>
                        </a:tabLst>
                      </a:pPr>
                      <a:endParaRPr lang="lt-LT" sz="2000" b="1" strike="noStrike" dirty="0">
                        <a:solidFill>
                          <a:schemeClr val="tx1"/>
                        </a:solidFill>
                        <a:effectLst/>
                        <a:latin typeface="+mj-lt"/>
                      </a:endParaRPr>
                    </a:p>
                  </a:txBody>
                  <a:tcPr marL="12615" marR="12615" marT="0" marB="0">
                    <a:noFill/>
                  </a:tcPr>
                </a:tc>
                <a:tc>
                  <a:txBody>
                    <a:bodyPr/>
                    <a:lstStyle/>
                    <a:p>
                      <a:pPr algn="r">
                        <a:lnSpc>
                          <a:spcPct val="107000"/>
                        </a:lnSpc>
                        <a:spcAft>
                          <a:spcPts val="800"/>
                        </a:spcAft>
                        <a:buNone/>
                        <a:tabLst>
                          <a:tab pos="355600" algn="l"/>
                        </a:tabLst>
                      </a:pPr>
                      <a:endParaRPr lang="lt-LT" sz="2000" b="1" strike="noStrike" dirty="0">
                        <a:solidFill>
                          <a:schemeClr val="tx1"/>
                        </a:solidFill>
                        <a:effectLst/>
                        <a:latin typeface="+mj-lt"/>
                      </a:endParaRPr>
                    </a:p>
                  </a:txBody>
                  <a:tcPr marL="12615" marR="12615" marT="0" marB="0">
                    <a:noFill/>
                  </a:tcPr>
                </a:tc>
                <a:tc>
                  <a:txBody>
                    <a:bodyPr/>
                    <a:lstStyle/>
                    <a:p>
                      <a:pPr algn="r">
                        <a:lnSpc>
                          <a:spcPct val="107000"/>
                        </a:lnSpc>
                        <a:spcAft>
                          <a:spcPts val="800"/>
                        </a:spcAft>
                        <a:buNone/>
                        <a:tabLst>
                          <a:tab pos="355600" algn="l"/>
                        </a:tabLst>
                      </a:pPr>
                      <a:endParaRPr lang="lt-LT" sz="2000" b="1" strike="noStrike" dirty="0">
                        <a:solidFill>
                          <a:schemeClr val="tx1"/>
                        </a:solidFill>
                        <a:effectLst/>
                        <a:latin typeface="+mj-lt"/>
                      </a:endParaRPr>
                    </a:p>
                  </a:txBody>
                  <a:tcPr marL="12615" marR="12615" marT="0" marB="0">
                    <a:noFill/>
                  </a:tcPr>
                </a:tc>
                <a:extLst>
                  <a:ext uri="{0D108BD9-81ED-4DB2-BD59-A6C34878D82A}">
                    <a16:rowId xmlns:a16="http://schemas.microsoft.com/office/drawing/2014/main" val="1929081324"/>
                  </a:ext>
                </a:extLst>
              </a:tr>
              <a:tr h="407384">
                <a:tc>
                  <a:txBody>
                    <a:bodyPr/>
                    <a:lstStyle/>
                    <a:p>
                      <a:pPr algn="ctr">
                        <a:lnSpc>
                          <a:spcPct val="107000"/>
                        </a:lnSpc>
                        <a:spcAft>
                          <a:spcPts val="800"/>
                        </a:spcAft>
                        <a:buNone/>
                      </a:pPr>
                      <a:r>
                        <a:rPr lang="lt-LT" sz="2000" b="1" dirty="0">
                          <a:solidFill>
                            <a:schemeClr val="tx1"/>
                          </a:solidFill>
                          <a:effectLst/>
                          <a:latin typeface="+mj-lt"/>
                          <a:ea typeface="Calibri" panose="020F0502020204030204" pitchFamily="34" charset="0"/>
                          <a:cs typeface="Times New Roman" panose="02020603050405020304" pitchFamily="18" charset="0"/>
                        </a:rPr>
                        <a:t>1.1.</a:t>
                      </a:r>
                    </a:p>
                  </a:txBody>
                  <a:tcPr marL="12615" marR="12615" marT="0" marB="0">
                    <a:noFill/>
                  </a:tcPr>
                </a:tc>
                <a:tc>
                  <a:txBody>
                    <a:bodyPr/>
                    <a:lstStyle/>
                    <a:p>
                      <a:pPr algn="l">
                        <a:lnSpc>
                          <a:spcPct val="107000"/>
                        </a:lnSpc>
                        <a:spcAft>
                          <a:spcPts val="800"/>
                        </a:spcAft>
                        <a:buNone/>
                        <a:tabLst>
                          <a:tab pos="355600" algn="l"/>
                        </a:tabLst>
                      </a:pPr>
                      <a:r>
                        <a:rPr lang="pt-BR" sz="2000" b="1" noProof="0" dirty="0">
                          <a:solidFill>
                            <a:schemeClr val="tx1"/>
                          </a:solidFill>
                          <a:effectLst/>
                          <a:latin typeface="+mj-lt"/>
                          <a:ea typeface="Calibri" panose="020F0502020204030204" pitchFamily="34" charset="0"/>
                          <a:cs typeface="Times New Roman" panose="02020603050405020304" pitchFamily="18" charset="0"/>
                        </a:rPr>
                        <a:t>VEIKSMAS: IT sistemos ir tinklai</a:t>
                      </a:r>
                      <a:endParaRPr lang="lt-LT" sz="2000" b="1" noProof="0" dirty="0">
                        <a:solidFill>
                          <a:schemeClr val="tx1"/>
                        </a:solidFill>
                        <a:effectLst/>
                        <a:latin typeface="+mj-lt"/>
                        <a:ea typeface="Calibri" panose="020F0502020204030204" pitchFamily="34" charset="0"/>
                        <a:cs typeface="Times New Roman" panose="02020603050405020304" pitchFamily="18" charset="0"/>
                      </a:endParaRPr>
                    </a:p>
                  </a:txBody>
                  <a:tcPr marL="12615" marR="12615" marT="0" marB="0">
                    <a:noFill/>
                  </a:tcPr>
                </a:tc>
                <a:tc>
                  <a:txBody>
                    <a:bodyPr/>
                    <a:lstStyle/>
                    <a:p>
                      <a:pPr algn="ctr">
                        <a:lnSpc>
                          <a:spcPct val="107000"/>
                        </a:lnSpc>
                        <a:spcAft>
                          <a:spcPts val="800"/>
                        </a:spcAft>
                        <a:buNone/>
                        <a:tabLst>
                          <a:tab pos="355600" algn="l"/>
                        </a:tabLst>
                      </a:pPr>
                      <a:endParaRPr lang="lt-LT" sz="2000" b="1" dirty="0">
                        <a:solidFill>
                          <a:schemeClr val="tx1"/>
                        </a:solidFill>
                        <a:effectLst/>
                        <a:latin typeface="+mj-lt"/>
                        <a:ea typeface="Calibri" panose="020F0502020204030204" pitchFamily="34" charset="0"/>
                        <a:cs typeface="Times New Roman" panose="02020603050405020304" pitchFamily="18" charset="0"/>
                      </a:endParaRPr>
                    </a:p>
                  </a:txBody>
                  <a:tcPr marL="12615" marR="12615" marT="0" marB="0">
                    <a:noFill/>
                  </a:tcPr>
                </a:tc>
                <a:tc>
                  <a:txBody>
                    <a:bodyPr/>
                    <a:lstStyle/>
                    <a:p>
                      <a:pPr algn="ctr">
                        <a:lnSpc>
                          <a:spcPct val="107000"/>
                        </a:lnSpc>
                        <a:spcAft>
                          <a:spcPts val="800"/>
                        </a:spcAft>
                        <a:buNone/>
                        <a:tabLst>
                          <a:tab pos="355600" algn="l"/>
                        </a:tabLst>
                      </a:pPr>
                      <a:endParaRPr lang="lt-LT" sz="2000" b="1" dirty="0">
                        <a:solidFill>
                          <a:schemeClr val="tx1"/>
                        </a:solidFill>
                        <a:effectLst/>
                        <a:latin typeface="+mj-lt"/>
                        <a:ea typeface="Calibri" panose="020F0502020204030204" pitchFamily="34" charset="0"/>
                        <a:cs typeface="Times New Roman" panose="02020603050405020304" pitchFamily="18" charset="0"/>
                      </a:endParaRPr>
                    </a:p>
                  </a:txBody>
                  <a:tcPr marL="12615" marR="12615" marT="0" marB="0">
                    <a:noFill/>
                  </a:tcPr>
                </a:tc>
                <a:tc>
                  <a:txBody>
                    <a:bodyPr/>
                    <a:lstStyle/>
                    <a:p>
                      <a:pPr algn="r">
                        <a:lnSpc>
                          <a:spcPct val="107000"/>
                        </a:lnSpc>
                        <a:spcAft>
                          <a:spcPts val="800"/>
                        </a:spcAft>
                        <a:buNone/>
                        <a:tabLst>
                          <a:tab pos="355600" algn="l"/>
                        </a:tabLst>
                      </a:pPr>
                      <a:endParaRPr lang="lt-LT" sz="2000" b="1" strike="noStrike" dirty="0">
                        <a:solidFill>
                          <a:schemeClr val="tx1"/>
                        </a:solidFill>
                        <a:effectLst/>
                        <a:latin typeface="+mj-lt"/>
                      </a:endParaRPr>
                    </a:p>
                  </a:txBody>
                  <a:tcPr marL="12615" marR="12615" marT="0" marB="0">
                    <a:noFill/>
                  </a:tcPr>
                </a:tc>
                <a:tc>
                  <a:txBody>
                    <a:bodyPr/>
                    <a:lstStyle/>
                    <a:p>
                      <a:pPr algn="r">
                        <a:lnSpc>
                          <a:spcPct val="107000"/>
                        </a:lnSpc>
                        <a:spcAft>
                          <a:spcPts val="800"/>
                        </a:spcAft>
                        <a:buNone/>
                        <a:tabLst>
                          <a:tab pos="355600" algn="l"/>
                        </a:tabLst>
                      </a:pPr>
                      <a:endParaRPr lang="lt-LT" sz="2000" b="1" strike="noStrike" dirty="0">
                        <a:solidFill>
                          <a:schemeClr val="tx1"/>
                        </a:solidFill>
                        <a:effectLst/>
                        <a:latin typeface="+mj-lt"/>
                      </a:endParaRPr>
                    </a:p>
                  </a:txBody>
                  <a:tcPr marL="12615" marR="12615" marT="0" marB="0">
                    <a:noFill/>
                  </a:tcPr>
                </a:tc>
                <a:tc>
                  <a:txBody>
                    <a:bodyPr/>
                    <a:lstStyle/>
                    <a:p>
                      <a:pPr algn="r">
                        <a:lnSpc>
                          <a:spcPct val="107000"/>
                        </a:lnSpc>
                        <a:spcAft>
                          <a:spcPts val="800"/>
                        </a:spcAft>
                        <a:buNone/>
                        <a:tabLst>
                          <a:tab pos="355600" algn="l"/>
                        </a:tabLst>
                      </a:pPr>
                      <a:endParaRPr lang="lt-LT" sz="2000" b="1" strike="noStrike" dirty="0">
                        <a:solidFill>
                          <a:schemeClr val="tx1"/>
                        </a:solidFill>
                        <a:effectLst/>
                        <a:latin typeface="+mj-lt"/>
                      </a:endParaRPr>
                    </a:p>
                  </a:txBody>
                  <a:tcPr marL="12615" marR="12615" marT="0" marB="0">
                    <a:noFill/>
                  </a:tcPr>
                </a:tc>
                <a:extLst>
                  <a:ext uri="{0D108BD9-81ED-4DB2-BD59-A6C34878D82A}">
                    <a16:rowId xmlns:a16="http://schemas.microsoft.com/office/drawing/2014/main" val="2901035409"/>
                  </a:ext>
                </a:extLst>
              </a:tr>
              <a:tr h="1511575">
                <a:tc>
                  <a:txBody>
                    <a:bodyPr/>
                    <a:lstStyle/>
                    <a:p>
                      <a:pPr algn="ctr">
                        <a:lnSpc>
                          <a:spcPct val="107000"/>
                        </a:lnSpc>
                        <a:spcAft>
                          <a:spcPts val="800"/>
                        </a:spcAft>
                        <a:buNone/>
                      </a:pPr>
                      <a:r>
                        <a:rPr lang="lt-LT" sz="2000" b="0" dirty="0">
                          <a:solidFill>
                            <a:schemeClr val="tx1"/>
                          </a:solidFill>
                          <a:effectLst/>
                          <a:latin typeface="+mj-lt"/>
                          <a:ea typeface="Calibri" panose="020F0502020204030204" pitchFamily="34" charset="0"/>
                          <a:cs typeface="Times New Roman" panose="02020603050405020304" pitchFamily="18" charset="0"/>
                        </a:rPr>
                        <a:t>1.1.3</a:t>
                      </a:r>
                    </a:p>
                  </a:txBody>
                  <a:tcPr marL="12615" marR="12615" marT="0" marB="0">
                    <a:noFill/>
                  </a:tcPr>
                </a:tc>
                <a:tc>
                  <a:txBody>
                    <a:bodyPr/>
                    <a:lstStyle/>
                    <a:p>
                      <a:pPr algn="l">
                        <a:lnSpc>
                          <a:spcPct val="107000"/>
                        </a:lnSpc>
                        <a:spcAft>
                          <a:spcPts val="800"/>
                        </a:spcAft>
                        <a:buNone/>
                        <a:tabLst>
                          <a:tab pos="355600" algn="l"/>
                        </a:tabLst>
                      </a:pPr>
                      <a:r>
                        <a:rPr lang="lt-LT" sz="1400" noProof="0" dirty="0">
                          <a:solidFill>
                            <a:schemeClr val="tx1"/>
                          </a:solidFill>
                          <a:effectLst/>
                          <a:latin typeface="+mj-lt"/>
                          <a:ea typeface="Calibri" panose="020F0502020204030204" pitchFamily="34" charset="0"/>
                          <a:cs typeface="Times New Roman" panose="02020603050405020304" pitchFamily="18" charset="0"/>
                        </a:rPr>
                        <a:t>Policijos sistemų suderinamumas su ES informacinėmis sistemomis ir PNR bei keitimosi informacija automatizavimas, I etapas</a:t>
                      </a:r>
                    </a:p>
                    <a:p>
                      <a:pPr algn="l">
                        <a:lnSpc>
                          <a:spcPct val="107000"/>
                        </a:lnSpc>
                        <a:spcAft>
                          <a:spcPts val="800"/>
                        </a:spcAft>
                        <a:buNone/>
                        <a:tabLst>
                          <a:tab pos="355600" algn="l"/>
                        </a:tabLst>
                      </a:pPr>
                      <a:endParaRPr lang="lt-LT" sz="800" noProof="0" dirty="0">
                        <a:solidFill>
                          <a:schemeClr val="tx1"/>
                        </a:solidFill>
                        <a:effectLst/>
                        <a:latin typeface="+mj-lt"/>
                        <a:ea typeface="Calibri" panose="020F0502020204030204" pitchFamily="34" charset="0"/>
                        <a:cs typeface="Times New Roman" panose="02020603050405020304" pitchFamily="18" charset="0"/>
                      </a:endParaRPr>
                    </a:p>
                  </a:txBody>
                  <a:tcPr marL="12615" marR="12615" marT="0" marB="0">
                    <a:no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tab pos="355600" algn="l"/>
                        </a:tabLst>
                        <a:defRPr/>
                      </a:pPr>
                      <a:r>
                        <a:rPr lang="lt-LT" sz="2000" b="0" kern="1200" dirty="0">
                          <a:solidFill>
                            <a:schemeClr val="tx1"/>
                          </a:solidFill>
                          <a:effectLst/>
                          <a:latin typeface="+mn-lt"/>
                          <a:ea typeface="Calibri" panose="020F0502020204030204" pitchFamily="34" charset="0"/>
                          <a:cs typeface="Times New Roman" panose="02020603050405020304" pitchFamily="18" charset="0"/>
                        </a:rPr>
                        <a:t>2026 m. </a:t>
                      </a:r>
                    </a:p>
                    <a:p>
                      <a:pPr marL="0" marR="0" lvl="0" indent="0" algn="ctr" defTabSz="914400" rtl="0" eaLnBrk="1" fontAlgn="auto" latinLnBrk="0" hangingPunct="1">
                        <a:lnSpc>
                          <a:spcPct val="107000"/>
                        </a:lnSpc>
                        <a:spcBef>
                          <a:spcPts val="0"/>
                        </a:spcBef>
                        <a:spcAft>
                          <a:spcPts val="800"/>
                        </a:spcAft>
                        <a:buClrTx/>
                        <a:buSzTx/>
                        <a:buFontTx/>
                        <a:buNone/>
                        <a:tabLst>
                          <a:tab pos="355600" algn="l"/>
                        </a:tabLst>
                        <a:defRPr/>
                      </a:pPr>
                      <a:r>
                        <a:rPr lang="lt-LT" sz="2000" b="0" kern="1200" dirty="0">
                          <a:solidFill>
                            <a:schemeClr val="tx1"/>
                          </a:solidFill>
                          <a:effectLst/>
                          <a:latin typeface="+mn-lt"/>
                          <a:ea typeface="Calibri" panose="020F0502020204030204" pitchFamily="34" charset="0"/>
                          <a:cs typeface="Times New Roman" panose="02020603050405020304" pitchFamily="18" charset="0"/>
                        </a:rPr>
                        <a:t>I </a:t>
                      </a:r>
                      <a:r>
                        <a:rPr lang="lt-LT" sz="2000" b="0" kern="1200" dirty="0" err="1">
                          <a:solidFill>
                            <a:schemeClr val="tx1"/>
                          </a:solidFill>
                          <a:effectLst/>
                          <a:latin typeface="+mn-lt"/>
                          <a:ea typeface="Calibri" panose="020F0502020204030204" pitchFamily="34" charset="0"/>
                          <a:cs typeface="Times New Roman" panose="02020603050405020304" pitchFamily="18" charset="0"/>
                        </a:rPr>
                        <a:t>ketv</a:t>
                      </a:r>
                      <a:r>
                        <a:rPr lang="lt-LT" sz="2000" b="0" kern="1200" dirty="0">
                          <a:solidFill>
                            <a:schemeClr val="tx1"/>
                          </a:solidFill>
                          <a:effectLst/>
                          <a:latin typeface="+mn-lt"/>
                          <a:ea typeface="Calibri" panose="020F0502020204030204" pitchFamily="34" charset="0"/>
                          <a:cs typeface="Times New Roman" panose="02020603050405020304" pitchFamily="18" charset="0"/>
                        </a:rPr>
                        <a:t>.</a:t>
                      </a:r>
                    </a:p>
                    <a:p>
                      <a:pPr algn="ctr">
                        <a:lnSpc>
                          <a:spcPct val="107000"/>
                        </a:lnSpc>
                        <a:spcAft>
                          <a:spcPts val="800"/>
                        </a:spcAft>
                        <a:buNone/>
                        <a:tabLst>
                          <a:tab pos="355600" algn="l"/>
                        </a:tabLst>
                      </a:pPr>
                      <a:endParaRPr lang="lt-LT" sz="2000" b="0" dirty="0">
                        <a:solidFill>
                          <a:schemeClr val="tx1"/>
                        </a:solidFill>
                        <a:effectLst/>
                        <a:latin typeface="+mj-lt"/>
                        <a:ea typeface="Calibri" panose="020F0502020204030204" pitchFamily="34" charset="0"/>
                        <a:cs typeface="Times New Roman" panose="02020603050405020304" pitchFamily="18" charset="0"/>
                      </a:endParaRPr>
                    </a:p>
                  </a:txBody>
                  <a:tcPr marL="12615" marR="12615" marT="0" marB="0">
                    <a:noFill/>
                  </a:tcPr>
                </a:tc>
                <a:tc>
                  <a:txBody>
                    <a:bodyPr/>
                    <a:lstStyle/>
                    <a:p>
                      <a:pPr algn="ctr">
                        <a:lnSpc>
                          <a:spcPct val="107000"/>
                        </a:lnSpc>
                        <a:spcAft>
                          <a:spcPts val="800"/>
                        </a:spcAft>
                        <a:buNone/>
                        <a:tabLst>
                          <a:tab pos="355600" algn="l"/>
                        </a:tabLst>
                      </a:pPr>
                      <a:r>
                        <a:rPr lang="lt-LT" sz="2000" b="1" dirty="0">
                          <a:solidFill>
                            <a:srgbClr val="FF0000"/>
                          </a:solidFill>
                          <a:effectLst/>
                          <a:latin typeface="+mj-lt"/>
                          <a:ea typeface="Calibri" panose="020F0502020204030204" pitchFamily="34" charset="0"/>
                          <a:cs typeface="Times New Roman" panose="02020603050405020304" pitchFamily="18" charset="0"/>
                        </a:rPr>
                        <a:t>-750 000,00</a:t>
                      </a:r>
                    </a:p>
                  </a:txBody>
                  <a:tcPr marL="12615" marR="12615" marT="0" marB="0">
                    <a:noFill/>
                  </a:tcPr>
                </a:tc>
                <a:tc>
                  <a:txBody>
                    <a:bodyPr/>
                    <a:lstStyle/>
                    <a:p>
                      <a:pPr algn="r">
                        <a:lnSpc>
                          <a:spcPct val="107000"/>
                        </a:lnSpc>
                        <a:spcAft>
                          <a:spcPts val="800"/>
                        </a:spcAft>
                        <a:buNone/>
                        <a:tabLst>
                          <a:tab pos="355600" algn="l"/>
                        </a:tabLst>
                      </a:pPr>
                      <a:r>
                        <a:rPr lang="lt-LT" sz="1800" b="0" strike="sngStrike" dirty="0">
                          <a:solidFill>
                            <a:schemeClr val="tx1"/>
                          </a:solidFill>
                          <a:effectLst/>
                          <a:latin typeface="+mj-lt"/>
                        </a:rPr>
                        <a:t>1 500 000,00</a:t>
                      </a:r>
                    </a:p>
                    <a:p>
                      <a:pPr algn="r">
                        <a:lnSpc>
                          <a:spcPct val="107000"/>
                        </a:lnSpc>
                        <a:spcAft>
                          <a:spcPts val="800"/>
                        </a:spcAft>
                        <a:buNone/>
                        <a:tabLst>
                          <a:tab pos="355600" algn="l"/>
                        </a:tabLst>
                      </a:pPr>
                      <a:r>
                        <a:rPr lang="lt-LT" sz="2000" b="1" strike="noStrike" dirty="0">
                          <a:solidFill>
                            <a:schemeClr val="tx1"/>
                          </a:solidFill>
                          <a:effectLst/>
                          <a:latin typeface="+mj-lt"/>
                        </a:rPr>
                        <a:t>750 000,00</a:t>
                      </a:r>
                    </a:p>
                    <a:p>
                      <a:pPr algn="r">
                        <a:lnSpc>
                          <a:spcPct val="107000"/>
                        </a:lnSpc>
                        <a:spcAft>
                          <a:spcPts val="800"/>
                        </a:spcAft>
                        <a:buNone/>
                        <a:tabLst>
                          <a:tab pos="355600" algn="l"/>
                        </a:tabLst>
                      </a:pPr>
                      <a:endParaRPr lang="lt-LT" sz="2000" b="1" strike="noStrike" dirty="0">
                        <a:solidFill>
                          <a:schemeClr val="tx1"/>
                        </a:solidFill>
                        <a:effectLst/>
                        <a:latin typeface="+mj-lt"/>
                      </a:endParaRPr>
                    </a:p>
                  </a:txBody>
                  <a:tcPr marL="12615" marR="12615" marT="0" marB="0">
                    <a:noFill/>
                  </a:tcPr>
                </a:tc>
                <a:tc>
                  <a:txBody>
                    <a:bodyPr/>
                    <a:lstStyle/>
                    <a:p>
                      <a:pPr algn="r">
                        <a:lnSpc>
                          <a:spcPct val="107000"/>
                        </a:lnSpc>
                        <a:spcAft>
                          <a:spcPts val="800"/>
                        </a:spcAft>
                        <a:buNone/>
                        <a:tabLst>
                          <a:tab pos="355600" algn="l"/>
                        </a:tabLst>
                      </a:pPr>
                      <a:r>
                        <a:rPr lang="lt-LT" sz="1800" b="0" strike="sngStrike" dirty="0">
                          <a:solidFill>
                            <a:schemeClr val="tx1"/>
                          </a:solidFill>
                          <a:effectLst/>
                          <a:latin typeface="+mj-lt"/>
                        </a:rPr>
                        <a:t>500 000,00</a:t>
                      </a:r>
                    </a:p>
                    <a:p>
                      <a:pPr algn="r">
                        <a:lnSpc>
                          <a:spcPct val="107000"/>
                        </a:lnSpc>
                        <a:spcAft>
                          <a:spcPts val="800"/>
                        </a:spcAft>
                        <a:buNone/>
                        <a:tabLst>
                          <a:tab pos="355600" algn="l"/>
                        </a:tabLst>
                      </a:pPr>
                      <a:r>
                        <a:rPr lang="lt-LT" sz="2000" b="1" strike="noStrike" dirty="0">
                          <a:solidFill>
                            <a:schemeClr val="tx1"/>
                          </a:solidFill>
                          <a:effectLst/>
                          <a:latin typeface="+mj-lt"/>
                        </a:rPr>
                        <a:t>250 000,00</a:t>
                      </a:r>
                    </a:p>
                    <a:p>
                      <a:pPr algn="r">
                        <a:lnSpc>
                          <a:spcPct val="107000"/>
                        </a:lnSpc>
                        <a:spcAft>
                          <a:spcPts val="800"/>
                        </a:spcAft>
                        <a:buNone/>
                        <a:tabLst>
                          <a:tab pos="355600" algn="l"/>
                        </a:tabLst>
                      </a:pPr>
                      <a:endParaRPr lang="lt-LT" sz="2000" b="1" strike="noStrike" dirty="0">
                        <a:solidFill>
                          <a:schemeClr val="tx1"/>
                        </a:solidFill>
                        <a:effectLst/>
                        <a:latin typeface="+mj-lt"/>
                      </a:endParaRPr>
                    </a:p>
                  </a:txBody>
                  <a:tcPr marL="12615" marR="12615" marT="0" marB="0">
                    <a:noFill/>
                  </a:tcPr>
                </a:tc>
                <a:tc>
                  <a:txBody>
                    <a:bodyPr/>
                    <a:lstStyle/>
                    <a:p>
                      <a:pPr algn="r">
                        <a:lnSpc>
                          <a:spcPct val="107000"/>
                        </a:lnSpc>
                        <a:spcAft>
                          <a:spcPts val="800"/>
                        </a:spcAft>
                        <a:buNone/>
                        <a:tabLst>
                          <a:tab pos="355600" algn="l"/>
                        </a:tabLst>
                      </a:pPr>
                      <a:r>
                        <a:rPr lang="lt-LT" sz="1800" b="0" strike="sngStrike" dirty="0">
                          <a:solidFill>
                            <a:schemeClr val="tx1"/>
                          </a:solidFill>
                          <a:effectLst/>
                          <a:latin typeface="+mj-lt"/>
                        </a:rPr>
                        <a:t>2 000 000,00</a:t>
                      </a:r>
                    </a:p>
                    <a:p>
                      <a:pPr algn="r">
                        <a:lnSpc>
                          <a:spcPct val="107000"/>
                        </a:lnSpc>
                        <a:spcAft>
                          <a:spcPts val="800"/>
                        </a:spcAft>
                        <a:buNone/>
                        <a:tabLst>
                          <a:tab pos="355600" algn="l"/>
                        </a:tabLst>
                      </a:pPr>
                      <a:r>
                        <a:rPr lang="lt-LT" sz="2000" b="1" strike="noStrike" dirty="0">
                          <a:solidFill>
                            <a:schemeClr val="tx1"/>
                          </a:solidFill>
                          <a:effectLst/>
                          <a:latin typeface="+mj-lt"/>
                        </a:rPr>
                        <a:t>1 000 000,00</a:t>
                      </a:r>
                    </a:p>
                    <a:p>
                      <a:pPr algn="r">
                        <a:lnSpc>
                          <a:spcPct val="107000"/>
                        </a:lnSpc>
                        <a:spcAft>
                          <a:spcPts val="800"/>
                        </a:spcAft>
                        <a:buNone/>
                        <a:tabLst>
                          <a:tab pos="355600" algn="l"/>
                        </a:tabLst>
                      </a:pPr>
                      <a:endParaRPr lang="lt-LT" sz="2000" b="1" strike="noStrike" dirty="0">
                        <a:solidFill>
                          <a:schemeClr val="tx1"/>
                        </a:solidFill>
                        <a:effectLst/>
                        <a:latin typeface="+mj-lt"/>
                      </a:endParaRPr>
                    </a:p>
                  </a:txBody>
                  <a:tcPr marL="12615" marR="12615" marT="0" marB="0">
                    <a:noFill/>
                  </a:tcPr>
                </a:tc>
                <a:extLst>
                  <a:ext uri="{0D108BD9-81ED-4DB2-BD59-A6C34878D82A}">
                    <a16:rowId xmlns:a16="http://schemas.microsoft.com/office/drawing/2014/main" val="640703206"/>
                  </a:ext>
                </a:extLst>
              </a:tr>
              <a:tr h="957604">
                <a:tc>
                  <a:txBody>
                    <a:bodyPr/>
                    <a:lstStyle/>
                    <a:p>
                      <a:pPr algn="ctr">
                        <a:lnSpc>
                          <a:spcPct val="107000"/>
                        </a:lnSpc>
                        <a:spcAft>
                          <a:spcPts val="800"/>
                        </a:spcAft>
                        <a:buNone/>
                      </a:pPr>
                      <a:r>
                        <a:rPr lang="lt-LT" sz="2000" b="1" dirty="0">
                          <a:solidFill>
                            <a:schemeClr val="tx1"/>
                          </a:solidFill>
                          <a:effectLst/>
                          <a:latin typeface="+mj-lt"/>
                          <a:ea typeface="Calibri" panose="020F0502020204030204" pitchFamily="34" charset="0"/>
                          <a:cs typeface="Times New Roman" panose="02020603050405020304" pitchFamily="18" charset="0"/>
                        </a:rPr>
                        <a:t>1.1.16</a:t>
                      </a:r>
                    </a:p>
                  </a:txBody>
                  <a:tcPr marL="12615" marR="12615" marT="0" marB="0">
                    <a:noFill/>
                  </a:tcPr>
                </a:tc>
                <a:tc>
                  <a:txBody>
                    <a:bodyPr/>
                    <a:lstStyle/>
                    <a:p>
                      <a:pPr marL="0" marR="0" lvl="0" indent="0" algn="l" defTabSz="914400" rtl="0" eaLnBrk="1" fontAlgn="auto" latinLnBrk="0" hangingPunct="1">
                        <a:lnSpc>
                          <a:spcPct val="107000"/>
                        </a:lnSpc>
                        <a:spcBef>
                          <a:spcPts val="0"/>
                        </a:spcBef>
                        <a:spcAft>
                          <a:spcPts val="800"/>
                        </a:spcAft>
                        <a:buClrTx/>
                        <a:buSzTx/>
                        <a:buFontTx/>
                        <a:buNone/>
                        <a:tabLst>
                          <a:tab pos="355600" algn="l"/>
                        </a:tabLst>
                        <a:defRPr/>
                      </a:pPr>
                      <a:r>
                        <a:rPr lang="lt-LT" sz="1400" b="1" kern="1200" noProof="0" dirty="0">
                          <a:solidFill>
                            <a:schemeClr val="tx1"/>
                          </a:solidFill>
                          <a:effectLst/>
                          <a:latin typeface="+mn-lt"/>
                          <a:ea typeface="Calibri" panose="020F0502020204030204" pitchFamily="34" charset="0"/>
                          <a:cs typeface="Times New Roman" panose="02020603050405020304" pitchFamily="18" charset="0"/>
                        </a:rPr>
                        <a:t>Policijos sistemų suderinamumas su ES informacinėmis sistemomis ir PNR bei keitimosi informacija automatizavimas, II etapas</a:t>
                      </a:r>
                      <a:endParaRPr lang="lt-LT" sz="2000" b="1" noProof="0" dirty="0">
                        <a:solidFill>
                          <a:schemeClr val="tx1"/>
                        </a:solidFill>
                        <a:effectLst/>
                        <a:latin typeface="+mj-lt"/>
                        <a:ea typeface="Calibri" panose="020F0502020204030204" pitchFamily="34" charset="0"/>
                        <a:cs typeface="Times New Roman" panose="02020603050405020304" pitchFamily="18" charset="0"/>
                      </a:endParaRPr>
                    </a:p>
                  </a:txBody>
                  <a:tcPr marL="12615" marR="12615" marT="0" marB="0">
                    <a:noFill/>
                  </a:tcPr>
                </a:tc>
                <a:tc>
                  <a:txBody>
                    <a:bodyPr/>
                    <a:lstStyle/>
                    <a:p>
                      <a:pPr algn="ctr">
                        <a:lnSpc>
                          <a:spcPct val="107000"/>
                        </a:lnSpc>
                        <a:spcAft>
                          <a:spcPts val="800"/>
                        </a:spcAft>
                        <a:buNone/>
                        <a:tabLst>
                          <a:tab pos="355600" algn="l"/>
                        </a:tabLst>
                      </a:pPr>
                      <a:r>
                        <a:rPr lang="lt-LT" sz="2000" b="1" dirty="0">
                          <a:solidFill>
                            <a:schemeClr val="tx1"/>
                          </a:solidFill>
                          <a:effectLst/>
                          <a:latin typeface="+mj-lt"/>
                          <a:ea typeface="Calibri" panose="020F0502020204030204" pitchFamily="34" charset="0"/>
                          <a:cs typeface="Times New Roman" panose="02020603050405020304" pitchFamily="18" charset="0"/>
                        </a:rPr>
                        <a:t>2028 m. </a:t>
                      </a:r>
                    </a:p>
                    <a:p>
                      <a:pPr algn="ctr">
                        <a:lnSpc>
                          <a:spcPct val="107000"/>
                        </a:lnSpc>
                        <a:spcAft>
                          <a:spcPts val="800"/>
                        </a:spcAft>
                        <a:buNone/>
                        <a:tabLst>
                          <a:tab pos="355600" algn="l"/>
                        </a:tabLst>
                      </a:pPr>
                      <a:r>
                        <a:rPr lang="lt-LT" sz="2000" b="1" dirty="0">
                          <a:solidFill>
                            <a:schemeClr val="tx1"/>
                          </a:solidFill>
                          <a:effectLst/>
                          <a:latin typeface="+mj-lt"/>
                          <a:ea typeface="Calibri" panose="020F0502020204030204" pitchFamily="34" charset="0"/>
                          <a:cs typeface="Times New Roman" panose="02020603050405020304" pitchFamily="18" charset="0"/>
                        </a:rPr>
                        <a:t>I </a:t>
                      </a:r>
                      <a:r>
                        <a:rPr lang="lt-LT" sz="2000" b="1" dirty="0" err="1">
                          <a:solidFill>
                            <a:schemeClr val="tx1"/>
                          </a:solidFill>
                          <a:effectLst/>
                          <a:latin typeface="+mj-lt"/>
                          <a:ea typeface="Calibri" panose="020F0502020204030204" pitchFamily="34" charset="0"/>
                          <a:cs typeface="Times New Roman" panose="02020603050405020304" pitchFamily="18" charset="0"/>
                        </a:rPr>
                        <a:t>ketv</a:t>
                      </a:r>
                      <a:r>
                        <a:rPr lang="lt-LT" sz="2000" b="1" dirty="0">
                          <a:solidFill>
                            <a:schemeClr val="tx1"/>
                          </a:solidFill>
                          <a:effectLst/>
                          <a:latin typeface="+mj-lt"/>
                          <a:ea typeface="Calibri" panose="020F0502020204030204" pitchFamily="34" charset="0"/>
                          <a:cs typeface="Times New Roman" panose="02020603050405020304" pitchFamily="18" charset="0"/>
                        </a:rPr>
                        <a:t>.</a:t>
                      </a:r>
                    </a:p>
                  </a:txBody>
                  <a:tcPr marL="12615" marR="12615" marT="0" marB="0">
                    <a:noFill/>
                  </a:tcPr>
                </a:tc>
                <a:tc>
                  <a:txBody>
                    <a:bodyPr/>
                    <a:lstStyle/>
                    <a:p>
                      <a:pPr algn="ctr">
                        <a:lnSpc>
                          <a:spcPct val="107000"/>
                        </a:lnSpc>
                        <a:spcAft>
                          <a:spcPts val="800"/>
                        </a:spcAft>
                        <a:buNone/>
                        <a:tabLst>
                          <a:tab pos="355600" algn="l"/>
                        </a:tabLst>
                      </a:pPr>
                      <a:r>
                        <a:rPr lang="lt-LT" sz="2000" b="1" dirty="0">
                          <a:solidFill>
                            <a:srgbClr val="00B050"/>
                          </a:solidFill>
                          <a:effectLst/>
                          <a:latin typeface="+mj-lt"/>
                          <a:ea typeface="Calibri" panose="020F0502020204030204" pitchFamily="34" charset="0"/>
                          <a:cs typeface="Times New Roman" panose="02020603050405020304" pitchFamily="18" charset="0"/>
                        </a:rPr>
                        <a:t>+750 000,00</a:t>
                      </a:r>
                    </a:p>
                  </a:txBody>
                  <a:tcPr marL="12615" marR="12615" marT="0" marB="0">
                    <a:noFill/>
                  </a:tcPr>
                </a:tc>
                <a:tc>
                  <a:txBody>
                    <a:bodyPr/>
                    <a:lstStyle/>
                    <a:p>
                      <a:pPr algn="r">
                        <a:lnSpc>
                          <a:spcPct val="107000"/>
                        </a:lnSpc>
                        <a:spcAft>
                          <a:spcPts val="800"/>
                        </a:spcAft>
                        <a:buNone/>
                        <a:tabLst>
                          <a:tab pos="355600" algn="l"/>
                        </a:tabLst>
                      </a:pPr>
                      <a:r>
                        <a:rPr lang="lt-LT" sz="2000" b="1" strike="noStrike" dirty="0">
                          <a:solidFill>
                            <a:schemeClr val="tx1"/>
                          </a:solidFill>
                          <a:effectLst/>
                          <a:latin typeface="+mj-lt"/>
                        </a:rPr>
                        <a:t>750 000,00</a:t>
                      </a:r>
                    </a:p>
                  </a:txBody>
                  <a:tcPr marL="12615" marR="12615" marT="0" marB="0">
                    <a:noFill/>
                  </a:tcPr>
                </a:tc>
                <a:tc>
                  <a:txBody>
                    <a:bodyPr/>
                    <a:lstStyle/>
                    <a:p>
                      <a:pPr algn="r">
                        <a:lnSpc>
                          <a:spcPct val="107000"/>
                        </a:lnSpc>
                        <a:spcAft>
                          <a:spcPts val="800"/>
                        </a:spcAft>
                        <a:buNone/>
                        <a:tabLst>
                          <a:tab pos="355600" algn="l"/>
                        </a:tabLst>
                      </a:pPr>
                      <a:r>
                        <a:rPr lang="lt-LT" sz="2000" b="1" strike="noStrike" dirty="0">
                          <a:solidFill>
                            <a:schemeClr val="tx1"/>
                          </a:solidFill>
                          <a:effectLst/>
                          <a:latin typeface="+mj-lt"/>
                        </a:rPr>
                        <a:t>250 000,00</a:t>
                      </a:r>
                    </a:p>
                  </a:txBody>
                  <a:tcPr marL="12615" marR="12615" marT="0" marB="0">
                    <a:noFill/>
                  </a:tcPr>
                </a:tc>
                <a:tc>
                  <a:txBody>
                    <a:bodyPr/>
                    <a:lstStyle/>
                    <a:p>
                      <a:pPr algn="r">
                        <a:lnSpc>
                          <a:spcPct val="107000"/>
                        </a:lnSpc>
                        <a:spcAft>
                          <a:spcPts val="800"/>
                        </a:spcAft>
                        <a:buNone/>
                        <a:tabLst>
                          <a:tab pos="355600" algn="l"/>
                        </a:tabLst>
                      </a:pPr>
                      <a:r>
                        <a:rPr lang="lt-LT" sz="2000" b="1" strike="noStrike" dirty="0">
                          <a:solidFill>
                            <a:schemeClr val="tx1"/>
                          </a:solidFill>
                          <a:effectLst/>
                          <a:latin typeface="+mj-lt"/>
                        </a:rPr>
                        <a:t>1 000 000,00</a:t>
                      </a:r>
                    </a:p>
                  </a:txBody>
                  <a:tcPr marL="12615" marR="12615" marT="0" marB="0">
                    <a:noFill/>
                  </a:tcPr>
                </a:tc>
                <a:extLst>
                  <a:ext uri="{0D108BD9-81ED-4DB2-BD59-A6C34878D82A}">
                    <a16:rowId xmlns:a16="http://schemas.microsoft.com/office/drawing/2014/main" val="383615044"/>
                  </a:ext>
                </a:extLst>
              </a:tr>
            </a:tbl>
          </a:graphicData>
        </a:graphic>
      </p:graphicFrame>
    </p:spTree>
    <p:extLst>
      <p:ext uri="{BB962C8B-B14F-4D97-AF65-F5344CB8AC3E}">
        <p14:creationId xmlns:p14="http://schemas.microsoft.com/office/powerpoint/2010/main" val="35623730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5BC6B5-89FA-8DBD-C31C-B1D8ECD73E19}"/>
            </a:ext>
          </a:extLst>
        </p:cNvPr>
        <p:cNvGrpSpPr/>
        <p:nvPr/>
      </p:nvGrpSpPr>
      <p:grpSpPr>
        <a:xfrm>
          <a:off x="0" y="0"/>
          <a:ext cx="0" cy="0"/>
          <a:chOff x="0" y="0"/>
          <a:chExt cx="0" cy="0"/>
        </a:xfrm>
      </p:grpSpPr>
      <p:pic>
        <p:nvPicPr>
          <p:cNvPr id="2" name="Picture 1" descr="A blue and white background">
            <a:extLst>
              <a:ext uri="{FF2B5EF4-FFF2-40B4-BE49-F238E27FC236}">
                <a16:creationId xmlns:a16="http://schemas.microsoft.com/office/drawing/2014/main" id="{31EB527A-539C-3CA8-2046-27A89D760715}"/>
              </a:ext>
            </a:extLst>
          </p:cNvPr>
          <p:cNvPicPr>
            <a:picLocks noChangeAspect="1"/>
          </p:cNvPicPr>
          <p:nvPr/>
        </p:nvPicPr>
        <p:blipFill rotWithShape="1">
          <a:blip r:embed="rId3">
            <a:extLst>
              <a:ext uri="{28A0092B-C50C-407E-A947-70E740481C1C}">
                <a14:useLocalDpi xmlns:a14="http://schemas.microsoft.com/office/drawing/2010/main" val="0"/>
              </a:ext>
            </a:extLst>
          </a:blip>
          <a:srcRect b="88889"/>
          <a:stretch/>
        </p:blipFill>
        <p:spPr>
          <a:xfrm>
            <a:off x="0" y="1"/>
            <a:ext cx="12192000" cy="762000"/>
          </a:xfrm>
          <a:prstGeom prst="rect">
            <a:avLst/>
          </a:prstGeom>
        </p:spPr>
      </p:pic>
      <p:sp>
        <p:nvSpPr>
          <p:cNvPr id="12" name="TextBox 11">
            <a:extLst>
              <a:ext uri="{FF2B5EF4-FFF2-40B4-BE49-F238E27FC236}">
                <a16:creationId xmlns:a16="http://schemas.microsoft.com/office/drawing/2014/main" id="{479AB879-35DA-2346-A1BA-4C9AD3D01BAF}"/>
              </a:ext>
            </a:extLst>
          </p:cNvPr>
          <p:cNvSpPr txBox="1"/>
          <p:nvPr/>
        </p:nvSpPr>
        <p:spPr>
          <a:xfrm>
            <a:off x="-70336" y="-40509"/>
            <a:ext cx="12338649" cy="1369606"/>
          </a:xfrm>
          <a:prstGeom prst="rect">
            <a:avLst/>
          </a:prstGeom>
          <a:noFill/>
        </p:spPr>
        <p:txBody>
          <a:bodyPr wrap="square" rtlCol="0">
            <a:spAutoFit/>
          </a:bodyPr>
          <a:lstStyle/>
          <a:p>
            <a:pPr algn="ctr">
              <a:lnSpc>
                <a:spcPct val="150000"/>
              </a:lnSpc>
            </a:pPr>
            <a:r>
              <a:rPr lang="lt-LT" sz="3200" b="1" dirty="0">
                <a:solidFill>
                  <a:schemeClr val="bg1"/>
                </a:solidFill>
                <a:cs typeface="Calibri" panose="020F0502020204030204" pitchFamily="34" charset="0"/>
              </a:rPr>
              <a:t>SVVP  metinės veiklos rezultatų ataskaitos pristatymas (1)</a:t>
            </a:r>
            <a:endParaRPr lang="lt-LT" sz="3200" dirty="0">
              <a:solidFill>
                <a:schemeClr val="bg1"/>
              </a:solidFill>
            </a:endParaRPr>
          </a:p>
          <a:p>
            <a:endParaRPr lang="lt-LT" sz="3200" dirty="0">
              <a:solidFill>
                <a:schemeClr val="bg1"/>
              </a:solidFill>
            </a:endParaRPr>
          </a:p>
        </p:txBody>
      </p:sp>
      <p:pic>
        <p:nvPicPr>
          <p:cNvPr id="3" name="Picture 2">
            <a:extLst>
              <a:ext uri="{FF2B5EF4-FFF2-40B4-BE49-F238E27FC236}">
                <a16:creationId xmlns:a16="http://schemas.microsoft.com/office/drawing/2014/main" id="{6868FC32-778B-A72E-6E91-2911298E50E5}"/>
              </a:ext>
            </a:extLst>
          </p:cNvPr>
          <p:cNvPicPr>
            <a:picLocks noChangeAspect="1"/>
          </p:cNvPicPr>
          <p:nvPr/>
        </p:nvPicPr>
        <p:blipFill>
          <a:blip r:embed="rId4">
            <a:duotone>
              <a:schemeClr val="accent5">
                <a:shade val="45000"/>
                <a:satMod val="135000"/>
              </a:schemeClr>
              <a:prstClr val="white"/>
            </a:duotone>
          </a:blip>
          <a:stretch>
            <a:fillRect/>
          </a:stretch>
        </p:blipFill>
        <p:spPr>
          <a:xfrm>
            <a:off x="269453" y="2648973"/>
            <a:ext cx="1489723" cy="1794440"/>
          </a:xfrm>
          <a:prstGeom prst="rect">
            <a:avLst/>
          </a:prstGeom>
        </p:spPr>
      </p:pic>
      <p:sp>
        <p:nvSpPr>
          <p:cNvPr id="6" name="TextBox 5">
            <a:extLst>
              <a:ext uri="{FF2B5EF4-FFF2-40B4-BE49-F238E27FC236}">
                <a16:creationId xmlns:a16="http://schemas.microsoft.com/office/drawing/2014/main" id="{19E6A19E-9D53-EFEA-2575-6579735837E1}"/>
              </a:ext>
            </a:extLst>
          </p:cNvPr>
          <p:cNvSpPr txBox="1"/>
          <p:nvPr/>
        </p:nvSpPr>
        <p:spPr>
          <a:xfrm>
            <a:off x="1955800" y="806981"/>
            <a:ext cx="10236200" cy="5478423"/>
          </a:xfrm>
          <a:prstGeom prst="rect">
            <a:avLst/>
          </a:prstGeom>
          <a:noFill/>
        </p:spPr>
        <p:txBody>
          <a:bodyPr wrap="square" rtlCol="0">
            <a:spAutoFit/>
          </a:bodyPr>
          <a:lstStyle/>
          <a:p>
            <a:pPr marL="342900" indent="-342900">
              <a:buFont typeface="Arial" panose="020B0604020202020204" pitchFamily="34" charset="0"/>
              <a:buChar char="•"/>
            </a:pPr>
            <a:r>
              <a:rPr lang="lt-LT" sz="2400" dirty="0">
                <a:latin typeface="+mj-lt"/>
              </a:rPr>
              <a:t>KT1 „Europos integruotas sienų valdymas“ – 13 projektų (iš jų 1 veiklos parama)</a:t>
            </a:r>
          </a:p>
          <a:p>
            <a:pPr marL="342900" indent="-342900">
              <a:buFont typeface="Arial" panose="020B0604020202020204" pitchFamily="34" charset="0"/>
              <a:buChar char="•"/>
            </a:pPr>
            <a:endParaRPr lang="lt-LT" sz="2400" dirty="0">
              <a:latin typeface="+mj-lt"/>
            </a:endParaRPr>
          </a:p>
          <a:p>
            <a:pPr marL="342900" indent="-342900">
              <a:buFont typeface="Arial" panose="020B0604020202020204" pitchFamily="34" charset="0"/>
              <a:buChar char="•"/>
            </a:pPr>
            <a:r>
              <a:rPr lang="lt-LT" sz="2400" dirty="0">
                <a:latin typeface="+mj-lt"/>
              </a:rPr>
              <a:t>KT1 Konkrečių veiksmų – 8 projektų (iš 15)</a:t>
            </a:r>
          </a:p>
          <a:p>
            <a:pPr marL="342900" indent="-342900">
              <a:buFont typeface="Arial" panose="020B0604020202020204" pitchFamily="34" charset="0"/>
              <a:buChar char="•"/>
            </a:pPr>
            <a:endParaRPr lang="lt-LT" sz="2400" dirty="0">
              <a:latin typeface="+mj-lt"/>
            </a:endParaRPr>
          </a:p>
          <a:p>
            <a:pPr marL="342900" indent="-342900">
              <a:buFont typeface="Arial" panose="020B0604020202020204" pitchFamily="34" charset="0"/>
              <a:buChar char="•"/>
            </a:pPr>
            <a:r>
              <a:rPr lang="lt-LT" sz="2400" dirty="0">
                <a:latin typeface="+mj-lt"/>
              </a:rPr>
              <a:t>KT1 „Speciali tranzito schema“ – 8 investiciniai (iš 10) ir 6 veiklos paramos projektai </a:t>
            </a:r>
          </a:p>
          <a:p>
            <a:pPr marL="342900" indent="-342900">
              <a:buFont typeface="Arial" panose="020B0604020202020204" pitchFamily="34" charset="0"/>
              <a:buChar char="•"/>
            </a:pPr>
            <a:endParaRPr lang="lt-LT" sz="2400" dirty="0">
              <a:latin typeface="+mj-lt"/>
            </a:endParaRPr>
          </a:p>
          <a:p>
            <a:pPr marL="342900" indent="-342900">
              <a:buFont typeface="Arial" panose="020B0604020202020204" pitchFamily="34" charset="0"/>
              <a:buChar char="•"/>
            </a:pPr>
            <a:r>
              <a:rPr lang="lt-LT" sz="2400" dirty="0">
                <a:latin typeface="+mj-lt"/>
              </a:rPr>
              <a:t>KT2 „Bendroji vizų politika“ – 6 projektai (iš jų 3 veiklos parama)</a:t>
            </a:r>
          </a:p>
          <a:p>
            <a:pPr marL="342900" indent="-342900">
              <a:buFont typeface="Arial" panose="020B0604020202020204" pitchFamily="34" charset="0"/>
              <a:buChar char="•"/>
            </a:pPr>
            <a:endParaRPr lang="lt-LT" sz="2400" dirty="0">
              <a:latin typeface="+mj-lt"/>
            </a:endParaRPr>
          </a:p>
          <a:p>
            <a:pPr marL="342900" indent="-342900">
              <a:buFont typeface="Arial" panose="020B0604020202020204" pitchFamily="34" charset="0"/>
              <a:buChar char="•"/>
            </a:pPr>
            <a:r>
              <a:rPr lang="lt-LT" sz="2400" dirty="0">
                <a:latin typeface="+mj-lt"/>
              </a:rPr>
              <a:t>Viso sudaryta finansavimo sutarčių už 301 881 392,35 Eur </a:t>
            </a:r>
          </a:p>
          <a:p>
            <a:endParaRPr lang="lt-LT" sz="2400" dirty="0">
              <a:latin typeface="+mj-lt"/>
            </a:endParaRPr>
          </a:p>
          <a:p>
            <a:pPr marL="342900" indent="-342900">
              <a:buFont typeface="Arial" panose="020B0604020202020204" pitchFamily="34" charset="0"/>
              <a:buChar char="•"/>
            </a:pPr>
            <a:r>
              <a:rPr lang="lt-LT" sz="2400" dirty="0">
                <a:latin typeface="+mj-lt"/>
              </a:rPr>
              <a:t>Programos laikotarpiu deklaruota lėšų 209 252 197,42 Eur</a:t>
            </a:r>
          </a:p>
          <a:p>
            <a:pPr marL="342900" indent="-342900">
              <a:buFont typeface="Arial" panose="020B0604020202020204" pitchFamily="34" charset="0"/>
              <a:buChar char="•"/>
            </a:pPr>
            <a:endParaRPr lang="lt-LT" sz="2400" dirty="0">
              <a:latin typeface="+mj-lt"/>
            </a:endParaRPr>
          </a:p>
          <a:p>
            <a:pPr marL="342900" indent="-342900">
              <a:buFont typeface="Arial" panose="020B0604020202020204" pitchFamily="34" charset="0"/>
              <a:buChar char="•"/>
            </a:pPr>
            <a:r>
              <a:rPr lang="lt-LT" sz="2400" dirty="0">
                <a:latin typeface="+mj-lt"/>
              </a:rPr>
              <a:t>2025 m. kovo 31 d. buvo patvirtinta SVVP programos versija Nr. 4</a:t>
            </a:r>
            <a:endParaRPr lang="en-US" sz="2400" dirty="0">
              <a:latin typeface="+mj-lt"/>
            </a:endParaRPr>
          </a:p>
          <a:p>
            <a:endParaRPr lang="en-US" sz="1400" dirty="0">
              <a:latin typeface="+mj-lt"/>
            </a:endParaRPr>
          </a:p>
        </p:txBody>
      </p:sp>
    </p:spTree>
    <p:extLst>
      <p:ext uri="{BB962C8B-B14F-4D97-AF65-F5344CB8AC3E}">
        <p14:creationId xmlns:p14="http://schemas.microsoft.com/office/powerpoint/2010/main" val="23867908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C002AC-4716-210D-4339-BC511DFACF52}"/>
            </a:ext>
          </a:extLst>
        </p:cNvPr>
        <p:cNvGrpSpPr/>
        <p:nvPr/>
      </p:nvGrpSpPr>
      <p:grpSpPr>
        <a:xfrm>
          <a:off x="0" y="0"/>
          <a:ext cx="0" cy="0"/>
          <a:chOff x="0" y="0"/>
          <a:chExt cx="0" cy="0"/>
        </a:xfrm>
      </p:grpSpPr>
      <p:pic>
        <p:nvPicPr>
          <p:cNvPr id="2" name="Picture 1" descr="A blue and white background">
            <a:extLst>
              <a:ext uri="{FF2B5EF4-FFF2-40B4-BE49-F238E27FC236}">
                <a16:creationId xmlns:a16="http://schemas.microsoft.com/office/drawing/2014/main" id="{1F254E49-24B5-23EF-2129-9A28F7CEB139}"/>
              </a:ext>
            </a:extLst>
          </p:cNvPr>
          <p:cNvPicPr>
            <a:picLocks noChangeAspect="1"/>
          </p:cNvPicPr>
          <p:nvPr/>
        </p:nvPicPr>
        <p:blipFill rotWithShape="1">
          <a:blip r:embed="rId3">
            <a:extLst>
              <a:ext uri="{28A0092B-C50C-407E-A947-70E740481C1C}">
                <a14:useLocalDpi xmlns:a14="http://schemas.microsoft.com/office/drawing/2010/main" val="0"/>
              </a:ext>
            </a:extLst>
          </a:blip>
          <a:srcRect b="88889"/>
          <a:stretch/>
        </p:blipFill>
        <p:spPr>
          <a:xfrm>
            <a:off x="0" y="1"/>
            <a:ext cx="12192000" cy="762000"/>
          </a:xfrm>
          <a:prstGeom prst="rect">
            <a:avLst/>
          </a:prstGeom>
        </p:spPr>
      </p:pic>
      <p:sp>
        <p:nvSpPr>
          <p:cNvPr id="12" name="TextBox 11">
            <a:extLst>
              <a:ext uri="{FF2B5EF4-FFF2-40B4-BE49-F238E27FC236}">
                <a16:creationId xmlns:a16="http://schemas.microsoft.com/office/drawing/2014/main" id="{3B0A686D-3203-9C77-1902-317E3195A5F1}"/>
              </a:ext>
            </a:extLst>
          </p:cNvPr>
          <p:cNvSpPr txBox="1"/>
          <p:nvPr/>
        </p:nvSpPr>
        <p:spPr>
          <a:xfrm>
            <a:off x="-70336" y="-40509"/>
            <a:ext cx="12338649" cy="1369606"/>
          </a:xfrm>
          <a:prstGeom prst="rect">
            <a:avLst/>
          </a:prstGeom>
          <a:noFill/>
        </p:spPr>
        <p:txBody>
          <a:bodyPr wrap="square" rtlCol="0">
            <a:spAutoFit/>
          </a:bodyPr>
          <a:lstStyle/>
          <a:p>
            <a:pPr algn="ctr">
              <a:lnSpc>
                <a:spcPct val="150000"/>
              </a:lnSpc>
            </a:pPr>
            <a:r>
              <a:rPr lang="lt-LT" sz="3200" b="1" dirty="0">
                <a:solidFill>
                  <a:schemeClr val="bg1"/>
                </a:solidFill>
                <a:cs typeface="Calibri" panose="020F0502020204030204" pitchFamily="34" charset="0"/>
              </a:rPr>
              <a:t>SVVP  metinės veiklos rezultatų ataskaitos pristatymas (2)</a:t>
            </a:r>
            <a:endParaRPr lang="lt-LT" sz="3200" dirty="0">
              <a:solidFill>
                <a:schemeClr val="bg1"/>
              </a:solidFill>
            </a:endParaRPr>
          </a:p>
          <a:p>
            <a:endParaRPr lang="lt-LT" sz="3200" dirty="0">
              <a:solidFill>
                <a:schemeClr val="bg1"/>
              </a:solidFill>
            </a:endParaRPr>
          </a:p>
        </p:txBody>
      </p:sp>
      <p:pic>
        <p:nvPicPr>
          <p:cNvPr id="3" name="Picture 2">
            <a:extLst>
              <a:ext uri="{FF2B5EF4-FFF2-40B4-BE49-F238E27FC236}">
                <a16:creationId xmlns:a16="http://schemas.microsoft.com/office/drawing/2014/main" id="{4F245040-5592-B289-127A-364CA18E18BC}"/>
              </a:ext>
            </a:extLst>
          </p:cNvPr>
          <p:cNvPicPr>
            <a:picLocks noChangeAspect="1"/>
          </p:cNvPicPr>
          <p:nvPr/>
        </p:nvPicPr>
        <p:blipFill>
          <a:blip r:embed="rId4">
            <a:duotone>
              <a:schemeClr val="accent5">
                <a:shade val="45000"/>
                <a:satMod val="135000"/>
              </a:schemeClr>
              <a:prstClr val="white"/>
            </a:duotone>
          </a:blip>
          <a:stretch>
            <a:fillRect/>
          </a:stretch>
        </p:blipFill>
        <p:spPr>
          <a:xfrm>
            <a:off x="93439" y="2644590"/>
            <a:ext cx="1561196" cy="1880532"/>
          </a:xfrm>
          <a:prstGeom prst="rect">
            <a:avLst/>
          </a:prstGeom>
        </p:spPr>
      </p:pic>
      <p:sp>
        <p:nvSpPr>
          <p:cNvPr id="6" name="TextBox 5">
            <a:extLst>
              <a:ext uri="{FF2B5EF4-FFF2-40B4-BE49-F238E27FC236}">
                <a16:creationId xmlns:a16="http://schemas.microsoft.com/office/drawing/2014/main" id="{8D51C7C2-7BA8-BDE7-26CE-835C48DF6B73}"/>
              </a:ext>
            </a:extLst>
          </p:cNvPr>
          <p:cNvSpPr txBox="1"/>
          <p:nvPr/>
        </p:nvSpPr>
        <p:spPr>
          <a:xfrm>
            <a:off x="2095337" y="783939"/>
            <a:ext cx="3179781" cy="523220"/>
          </a:xfrm>
          <a:prstGeom prst="rect">
            <a:avLst/>
          </a:prstGeom>
          <a:noFill/>
        </p:spPr>
        <p:txBody>
          <a:bodyPr wrap="none" rtlCol="0">
            <a:spAutoFit/>
          </a:bodyPr>
          <a:lstStyle/>
          <a:p>
            <a:r>
              <a:rPr lang="lt-LT" sz="2800" b="1" dirty="0"/>
              <a:t>Konkretūs veiksmai</a:t>
            </a:r>
            <a:r>
              <a:rPr lang="lt-LT" sz="2800" dirty="0">
                <a:latin typeface="+mj-lt"/>
              </a:rPr>
              <a:t>:</a:t>
            </a:r>
            <a:endParaRPr lang="en-US" sz="2800" dirty="0">
              <a:latin typeface="+mj-lt"/>
            </a:endParaRPr>
          </a:p>
        </p:txBody>
      </p:sp>
      <p:sp>
        <p:nvSpPr>
          <p:cNvPr id="7" name="TextBox 6">
            <a:extLst>
              <a:ext uri="{FF2B5EF4-FFF2-40B4-BE49-F238E27FC236}">
                <a16:creationId xmlns:a16="http://schemas.microsoft.com/office/drawing/2014/main" id="{30AD2F9E-E7EF-A36D-937E-ECDD1EAAA227}"/>
              </a:ext>
            </a:extLst>
          </p:cNvPr>
          <p:cNvSpPr txBox="1"/>
          <p:nvPr/>
        </p:nvSpPr>
        <p:spPr>
          <a:xfrm>
            <a:off x="1654635" y="1254765"/>
            <a:ext cx="10537365" cy="5262979"/>
          </a:xfrm>
          <a:prstGeom prst="rect">
            <a:avLst/>
          </a:prstGeom>
          <a:noFill/>
        </p:spPr>
        <p:txBody>
          <a:bodyPr wrap="square" rtlCol="0">
            <a:spAutoFit/>
          </a:bodyPr>
          <a:lstStyle/>
          <a:p>
            <a:pPr marL="457200" indent="-457200">
              <a:buFont typeface="Arial" panose="020B0604020202020204" pitchFamily="34" charset="0"/>
              <a:buChar char="•"/>
            </a:pPr>
            <a:r>
              <a:rPr lang="lt-LT" sz="2400" dirty="0">
                <a:latin typeface="+mj-lt"/>
              </a:rPr>
              <a:t>Parama sienų valdymui (1.10 veiksmas)</a:t>
            </a:r>
          </a:p>
          <a:p>
            <a:pPr marL="457200" indent="-457200">
              <a:buFont typeface="Arial" panose="020B0604020202020204" pitchFamily="34" charset="0"/>
              <a:buChar char="•"/>
            </a:pPr>
            <a:endParaRPr lang="lt-LT" sz="2400" dirty="0">
              <a:latin typeface="+mj-lt"/>
            </a:endParaRPr>
          </a:p>
          <a:p>
            <a:pPr marL="457200" indent="-457200">
              <a:buFont typeface="Arial" panose="020B0604020202020204" pitchFamily="34" charset="0"/>
              <a:buChar char="•"/>
            </a:pPr>
            <a:r>
              <a:rPr lang="lt-LT" sz="2400" dirty="0">
                <a:latin typeface="+mj-lt"/>
              </a:rPr>
              <a:t>Elektroninė stebėjimo sistema prie išorinės sienos (e. stebėjimas) (1.13 veiksmas)</a:t>
            </a:r>
          </a:p>
          <a:p>
            <a:pPr marL="457200" indent="-457200">
              <a:buFont typeface="Arial" panose="020B0604020202020204" pitchFamily="34" charset="0"/>
              <a:buChar char="•"/>
            </a:pPr>
            <a:endParaRPr lang="lt-LT" sz="2400" dirty="0">
              <a:latin typeface="+mj-lt"/>
            </a:endParaRPr>
          </a:p>
          <a:p>
            <a:pPr marL="457200" indent="-457200">
              <a:buFont typeface="Arial" panose="020B0604020202020204" pitchFamily="34" charset="0"/>
              <a:buChar char="•"/>
            </a:pPr>
            <a:r>
              <a:rPr lang="lt-LT" sz="2400" dirty="0">
                <a:latin typeface="+mj-lt"/>
              </a:rPr>
              <a:t>Parama, kad būtų įgyvendintas teisinis informacinių  sistemų sąveikumo reguliavimas (1.11 veiksmas)</a:t>
            </a:r>
          </a:p>
          <a:p>
            <a:pPr marL="457200" indent="-457200">
              <a:buFont typeface="Arial" panose="020B0604020202020204" pitchFamily="34" charset="0"/>
              <a:buChar char="•"/>
            </a:pPr>
            <a:endParaRPr lang="lt-LT" sz="2400" dirty="0">
              <a:latin typeface="+mj-lt"/>
            </a:endParaRPr>
          </a:p>
          <a:p>
            <a:pPr marL="457200" indent="-457200">
              <a:buFont typeface="Arial" panose="020B0604020202020204" pitchFamily="34" charset="0"/>
              <a:buChar char="•"/>
            </a:pPr>
            <a:r>
              <a:rPr lang="lt-LT" sz="2400" dirty="0">
                <a:latin typeface="+mj-lt"/>
              </a:rPr>
              <a:t>Parama valstybėms narėms plėtojant pažangias sienas (1.14 veiksmas)</a:t>
            </a:r>
          </a:p>
          <a:p>
            <a:pPr marL="457200" indent="-457200">
              <a:buFont typeface="Arial" panose="020B0604020202020204" pitchFamily="34" charset="0"/>
              <a:buChar char="•"/>
            </a:pPr>
            <a:endParaRPr lang="lt-LT" sz="2400" dirty="0">
              <a:latin typeface="+mj-lt"/>
            </a:endParaRPr>
          </a:p>
          <a:p>
            <a:pPr marL="457200" indent="-457200">
              <a:buFont typeface="Arial" panose="020B0604020202020204" pitchFamily="34" charset="0"/>
              <a:buChar char="•"/>
            </a:pPr>
            <a:r>
              <a:rPr lang="lt-LT" sz="2400" dirty="0">
                <a:latin typeface="+mj-lt"/>
              </a:rPr>
              <a:t>Europos sienų ir pakrančių apsaugos agentūros nacionalinių komponentų įranga, įsigyta pagal SVVP ir perduota </a:t>
            </a:r>
            <a:r>
              <a:rPr lang="lt-LT" sz="2400" dirty="0" err="1">
                <a:latin typeface="+mj-lt"/>
              </a:rPr>
              <a:t>Frontex</a:t>
            </a:r>
            <a:r>
              <a:rPr lang="lt-LT" sz="2400" dirty="0">
                <a:latin typeface="+mj-lt"/>
              </a:rPr>
              <a:t> (1.12 veiksmas)</a:t>
            </a:r>
          </a:p>
          <a:p>
            <a:pPr marL="457200" indent="-457200">
              <a:buFont typeface="Arial" panose="020B0604020202020204" pitchFamily="34" charset="0"/>
              <a:buChar char="•"/>
            </a:pPr>
            <a:endParaRPr lang="lt-LT" sz="2400" dirty="0">
              <a:latin typeface="+mj-lt"/>
            </a:endParaRPr>
          </a:p>
          <a:p>
            <a:pPr marL="457200" indent="-457200">
              <a:buFont typeface="Arial" panose="020B0604020202020204" pitchFamily="34" charset="0"/>
              <a:buChar char="•"/>
            </a:pPr>
            <a:r>
              <a:rPr lang="it-IT" sz="2400" dirty="0">
                <a:latin typeface="+mj-lt"/>
              </a:rPr>
              <a:t>Parama Specialiai tranzito schemai pagal SVVP reglamento 17 straipsnio 5 dalį </a:t>
            </a:r>
            <a:r>
              <a:rPr lang="lt-LT" sz="2400" dirty="0">
                <a:latin typeface="+mj-lt"/>
              </a:rPr>
              <a:t>(3.7 veiksmas)</a:t>
            </a:r>
            <a:endParaRPr lang="en-US" sz="2400" dirty="0">
              <a:latin typeface="+mj-lt"/>
            </a:endParaRPr>
          </a:p>
        </p:txBody>
      </p:sp>
    </p:spTree>
    <p:extLst>
      <p:ext uri="{BB962C8B-B14F-4D97-AF65-F5344CB8AC3E}">
        <p14:creationId xmlns:p14="http://schemas.microsoft.com/office/powerpoint/2010/main" val="7657891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CF7084-DE00-7D34-0206-CD63FE2B69A8}"/>
            </a:ext>
          </a:extLst>
        </p:cNvPr>
        <p:cNvGrpSpPr/>
        <p:nvPr/>
      </p:nvGrpSpPr>
      <p:grpSpPr>
        <a:xfrm>
          <a:off x="0" y="0"/>
          <a:ext cx="0" cy="0"/>
          <a:chOff x="0" y="0"/>
          <a:chExt cx="0" cy="0"/>
        </a:xfrm>
      </p:grpSpPr>
      <p:pic>
        <p:nvPicPr>
          <p:cNvPr id="2" name="Picture 1" descr="A blue and white background">
            <a:extLst>
              <a:ext uri="{FF2B5EF4-FFF2-40B4-BE49-F238E27FC236}">
                <a16:creationId xmlns:a16="http://schemas.microsoft.com/office/drawing/2014/main" id="{390AB7A5-90E2-F2E6-867C-D18815253F3A}"/>
              </a:ext>
            </a:extLst>
          </p:cNvPr>
          <p:cNvPicPr>
            <a:picLocks noChangeAspect="1"/>
          </p:cNvPicPr>
          <p:nvPr/>
        </p:nvPicPr>
        <p:blipFill rotWithShape="1">
          <a:blip r:embed="rId3">
            <a:extLst>
              <a:ext uri="{28A0092B-C50C-407E-A947-70E740481C1C}">
                <a14:useLocalDpi xmlns:a14="http://schemas.microsoft.com/office/drawing/2010/main" val="0"/>
              </a:ext>
            </a:extLst>
          </a:blip>
          <a:srcRect b="88889"/>
          <a:stretch/>
        </p:blipFill>
        <p:spPr>
          <a:xfrm>
            <a:off x="0" y="1"/>
            <a:ext cx="12192000" cy="762000"/>
          </a:xfrm>
          <a:prstGeom prst="rect">
            <a:avLst/>
          </a:prstGeom>
        </p:spPr>
      </p:pic>
      <p:sp>
        <p:nvSpPr>
          <p:cNvPr id="12" name="TextBox 11">
            <a:extLst>
              <a:ext uri="{FF2B5EF4-FFF2-40B4-BE49-F238E27FC236}">
                <a16:creationId xmlns:a16="http://schemas.microsoft.com/office/drawing/2014/main" id="{1F86C9F2-AEF2-CFD7-3853-3B8D2DBA5E9B}"/>
              </a:ext>
            </a:extLst>
          </p:cNvPr>
          <p:cNvSpPr txBox="1"/>
          <p:nvPr/>
        </p:nvSpPr>
        <p:spPr>
          <a:xfrm>
            <a:off x="-70336" y="-40509"/>
            <a:ext cx="12338649" cy="1369606"/>
          </a:xfrm>
          <a:prstGeom prst="rect">
            <a:avLst/>
          </a:prstGeom>
          <a:noFill/>
        </p:spPr>
        <p:txBody>
          <a:bodyPr wrap="square" rtlCol="0">
            <a:spAutoFit/>
          </a:bodyPr>
          <a:lstStyle/>
          <a:p>
            <a:pPr algn="ctr">
              <a:lnSpc>
                <a:spcPct val="150000"/>
              </a:lnSpc>
            </a:pPr>
            <a:r>
              <a:rPr lang="lt-LT" sz="3200" b="1" dirty="0">
                <a:solidFill>
                  <a:schemeClr val="bg1"/>
                </a:solidFill>
                <a:cs typeface="Calibri" panose="020F0502020204030204" pitchFamily="34" charset="0"/>
              </a:rPr>
              <a:t>SVVP  metinės veiklos rezultatų ataskaitos pristatymas (3)</a:t>
            </a:r>
            <a:endParaRPr lang="lt-LT" sz="3200" dirty="0">
              <a:solidFill>
                <a:schemeClr val="bg1"/>
              </a:solidFill>
            </a:endParaRPr>
          </a:p>
          <a:p>
            <a:endParaRPr lang="lt-LT" sz="3200" dirty="0">
              <a:solidFill>
                <a:schemeClr val="bg1"/>
              </a:solidFill>
            </a:endParaRPr>
          </a:p>
        </p:txBody>
      </p:sp>
      <p:pic>
        <p:nvPicPr>
          <p:cNvPr id="3" name="Picture 2">
            <a:extLst>
              <a:ext uri="{FF2B5EF4-FFF2-40B4-BE49-F238E27FC236}">
                <a16:creationId xmlns:a16="http://schemas.microsoft.com/office/drawing/2014/main" id="{09F7777A-4DBA-ABD6-BD67-0E6F632207C8}"/>
              </a:ext>
            </a:extLst>
          </p:cNvPr>
          <p:cNvPicPr>
            <a:picLocks noChangeAspect="1"/>
          </p:cNvPicPr>
          <p:nvPr/>
        </p:nvPicPr>
        <p:blipFill>
          <a:blip r:embed="rId4">
            <a:duotone>
              <a:schemeClr val="accent5">
                <a:shade val="45000"/>
                <a:satMod val="135000"/>
              </a:schemeClr>
              <a:prstClr val="white"/>
            </a:duotone>
          </a:blip>
          <a:stretch>
            <a:fillRect/>
          </a:stretch>
        </p:blipFill>
        <p:spPr>
          <a:xfrm>
            <a:off x="502211" y="2510343"/>
            <a:ext cx="1525316" cy="1837314"/>
          </a:xfrm>
          <a:prstGeom prst="rect">
            <a:avLst/>
          </a:prstGeom>
        </p:spPr>
      </p:pic>
      <p:sp>
        <p:nvSpPr>
          <p:cNvPr id="7" name="TextBox 6">
            <a:extLst>
              <a:ext uri="{FF2B5EF4-FFF2-40B4-BE49-F238E27FC236}">
                <a16:creationId xmlns:a16="http://schemas.microsoft.com/office/drawing/2014/main" id="{96B58773-FD63-1068-2EB6-1AC26A0901EF}"/>
              </a:ext>
            </a:extLst>
          </p:cNvPr>
          <p:cNvSpPr txBox="1"/>
          <p:nvPr/>
        </p:nvSpPr>
        <p:spPr>
          <a:xfrm>
            <a:off x="2600074" y="986354"/>
            <a:ext cx="9489842" cy="5262979"/>
          </a:xfrm>
          <a:prstGeom prst="rect">
            <a:avLst/>
          </a:prstGeom>
          <a:noFill/>
        </p:spPr>
        <p:txBody>
          <a:bodyPr wrap="none" rtlCol="0">
            <a:spAutoFit/>
          </a:bodyPr>
          <a:lstStyle/>
          <a:p>
            <a:pPr algn="just"/>
            <a:r>
              <a:rPr lang="lt-LT" sz="2800" dirty="0">
                <a:latin typeface="+mj-lt"/>
              </a:rPr>
              <a:t>Jokia </a:t>
            </a:r>
            <a:r>
              <a:rPr lang="lt-LT" sz="2800" b="1" dirty="0">
                <a:latin typeface="+mj-lt"/>
              </a:rPr>
              <a:t>įranga ir IRT sistemos</a:t>
            </a:r>
            <a:r>
              <a:rPr lang="lt-LT" sz="2800" dirty="0">
                <a:latin typeface="+mj-lt"/>
              </a:rPr>
              <a:t>, įsigytos naudojant pagal SVVP </a:t>
            </a:r>
          </a:p>
          <a:p>
            <a:pPr algn="just"/>
            <a:r>
              <a:rPr lang="lt-LT" sz="2800" dirty="0">
                <a:latin typeface="+mj-lt"/>
              </a:rPr>
              <a:t>programą skirtas lėšas, nebuvo naudotos:</a:t>
            </a:r>
          </a:p>
          <a:p>
            <a:pPr marL="457200" indent="-457200" algn="just">
              <a:buFont typeface="Arial" panose="020B0604020202020204" pitchFamily="34" charset="0"/>
              <a:buChar char="•"/>
            </a:pPr>
            <a:r>
              <a:rPr lang="lt-LT" sz="2800" dirty="0">
                <a:latin typeface="+mj-lt"/>
              </a:rPr>
              <a:t>muitinės kontrolei; </a:t>
            </a:r>
          </a:p>
          <a:p>
            <a:pPr marL="457200" indent="-457200" algn="just">
              <a:buFont typeface="Arial" panose="020B0604020202020204" pitchFamily="34" charset="0"/>
              <a:buChar char="•"/>
            </a:pPr>
            <a:r>
              <a:rPr lang="lt-LT" sz="2800" dirty="0" err="1">
                <a:latin typeface="+mj-lt"/>
              </a:rPr>
              <a:t>daugiatikslėse</a:t>
            </a:r>
            <a:r>
              <a:rPr lang="lt-LT" sz="2800" dirty="0">
                <a:latin typeface="+mj-lt"/>
              </a:rPr>
              <a:t> jūros operacijose; </a:t>
            </a:r>
          </a:p>
          <a:p>
            <a:pPr marL="457200" indent="-457200" algn="just">
              <a:buFont typeface="Arial" panose="020B0604020202020204" pitchFamily="34" charset="0"/>
              <a:buChar char="•"/>
            </a:pPr>
            <a:r>
              <a:rPr lang="lt-LT" sz="2800" dirty="0">
                <a:latin typeface="+mj-lt"/>
              </a:rPr>
              <a:t>PMIF ir VSF tikslais. </a:t>
            </a:r>
          </a:p>
          <a:p>
            <a:endParaRPr lang="lt-LT" sz="2800" dirty="0">
              <a:latin typeface="+mj-lt"/>
            </a:endParaRPr>
          </a:p>
          <a:p>
            <a:r>
              <a:rPr lang="lt-LT" sz="2800" b="1" dirty="0">
                <a:latin typeface="+mj-lt"/>
              </a:rPr>
              <a:t>Sąjungos </a:t>
            </a:r>
            <a:r>
              <a:rPr lang="lt-LT" sz="2800" b="1" i="1" dirty="0" err="1">
                <a:latin typeface="+mj-lt"/>
              </a:rPr>
              <a:t>acquis</a:t>
            </a:r>
            <a:r>
              <a:rPr lang="lt-LT" sz="2800" b="1" dirty="0">
                <a:latin typeface="+mj-lt"/>
              </a:rPr>
              <a:t> įgyvendinimas</a:t>
            </a:r>
            <a:r>
              <a:rPr lang="lt-LT" sz="2800" dirty="0">
                <a:latin typeface="+mj-lt"/>
              </a:rPr>
              <a:t>. Integruoto sienų valdymo srityje, </a:t>
            </a:r>
          </a:p>
          <a:p>
            <a:pPr algn="just"/>
            <a:r>
              <a:rPr lang="lt-LT" sz="2800" dirty="0">
                <a:latin typeface="+mj-lt"/>
              </a:rPr>
              <a:t> programa padėjo užtikrinti suderinamumą tarp Integruoto sienų</a:t>
            </a:r>
          </a:p>
          <a:p>
            <a:r>
              <a:rPr lang="lt-LT" sz="2800" dirty="0">
                <a:latin typeface="+mj-lt"/>
              </a:rPr>
              <a:t> valdymo (ISV) nacionalinių programavimo dokumentų ir </a:t>
            </a:r>
          </a:p>
          <a:p>
            <a:r>
              <a:rPr lang="lt-LT" sz="2800" dirty="0">
                <a:latin typeface="+mj-lt"/>
              </a:rPr>
              <a:t>nacionalinės ISV strategijos (EBCG 2.0 8 straipsnis), taip pat </a:t>
            </a:r>
          </a:p>
          <a:p>
            <a:r>
              <a:rPr lang="lt-LT" sz="2800" dirty="0">
                <a:latin typeface="+mj-lt"/>
              </a:rPr>
              <a:t>nacionalinio pajėgumų vystymo plano. </a:t>
            </a:r>
          </a:p>
          <a:p>
            <a:r>
              <a:rPr lang="lt-LT" sz="2800" b="1" dirty="0">
                <a:latin typeface="+mj-lt"/>
              </a:rPr>
              <a:t>Be to, SVVP parama padėjo įgyvendinti </a:t>
            </a:r>
            <a:r>
              <a:rPr lang="en-US" sz="2800" b="1" dirty="0">
                <a:latin typeface="+mj-lt"/>
              </a:rPr>
              <a:t>STS </a:t>
            </a:r>
            <a:r>
              <a:rPr lang="lt-LT" sz="2800" b="1" dirty="0">
                <a:latin typeface="+mj-lt"/>
              </a:rPr>
              <a:t>projektus.</a:t>
            </a:r>
          </a:p>
        </p:txBody>
      </p:sp>
    </p:spTree>
    <p:extLst>
      <p:ext uri="{BB962C8B-B14F-4D97-AF65-F5344CB8AC3E}">
        <p14:creationId xmlns:p14="http://schemas.microsoft.com/office/powerpoint/2010/main" val="150354450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DC3D12-0261-9C28-AB78-8A6184F4D8E0}"/>
            </a:ext>
          </a:extLst>
        </p:cNvPr>
        <p:cNvGrpSpPr/>
        <p:nvPr/>
      </p:nvGrpSpPr>
      <p:grpSpPr>
        <a:xfrm>
          <a:off x="0" y="0"/>
          <a:ext cx="0" cy="0"/>
          <a:chOff x="0" y="0"/>
          <a:chExt cx="0" cy="0"/>
        </a:xfrm>
      </p:grpSpPr>
      <p:pic>
        <p:nvPicPr>
          <p:cNvPr id="2" name="Picture 1" descr="A blue and white background">
            <a:extLst>
              <a:ext uri="{FF2B5EF4-FFF2-40B4-BE49-F238E27FC236}">
                <a16:creationId xmlns:a16="http://schemas.microsoft.com/office/drawing/2014/main" id="{A5F2039F-BD12-DB90-7B18-825015A1970B}"/>
              </a:ext>
            </a:extLst>
          </p:cNvPr>
          <p:cNvPicPr>
            <a:picLocks noChangeAspect="1"/>
          </p:cNvPicPr>
          <p:nvPr/>
        </p:nvPicPr>
        <p:blipFill rotWithShape="1">
          <a:blip r:embed="rId3">
            <a:extLst>
              <a:ext uri="{28A0092B-C50C-407E-A947-70E740481C1C}">
                <a14:useLocalDpi xmlns:a14="http://schemas.microsoft.com/office/drawing/2010/main" val="0"/>
              </a:ext>
            </a:extLst>
          </a:blip>
          <a:srcRect b="88889"/>
          <a:stretch/>
        </p:blipFill>
        <p:spPr>
          <a:xfrm>
            <a:off x="0" y="1"/>
            <a:ext cx="12192000" cy="762000"/>
          </a:xfrm>
          <a:prstGeom prst="rect">
            <a:avLst/>
          </a:prstGeom>
        </p:spPr>
      </p:pic>
      <p:sp>
        <p:nvSpPr>
          <p:cNvPr id="12" name="TextBox 11">
            <a:extLst>
              <a:ext uri="{FF2B5EF4-FFF2-40B4-BE49-F238E27FC236}">
                <a16:creationId xmlns:a16="http://schemas.microsoft.com/office/drawing/2014/main" id="{4FC479B0-DFF1-AFDB-62EE-5AE4D36F7311}"/>
              </a:ext>
            </a:extLst>
          </p:cNvPr>
          <p:cNvSpPr txBox="1"/>
          <p:nvPr/>
        </p:nvSpPr>
        <p:spPr>
          <a:xfrm>
            <a:off x="-70336" y="-40509"/>
            <a:ext cx="12338649" cy="1369606"/>
          </a:xfrm>
          <a:prstGeom prst="rect">
            <a:avLst/>
          </a:prstGeom>
          <a:noFill/>
        </p:spPr>
        <p:txBody>
          <a:bodyPr wrap="square" rtlCol="0">
            <a:spAutoFit/>
          </a:bodyPr>
          <a:lstStyle/>
          <a:p>
            <a:pPr algn="ctr">
              <a:lnSpc>
                <a:spcPct val="150000"/>
              </a:lnSpc>
            </a:pPr>
            <a:r>
              <a:rPr lang="lt-LT" sz="3200" b="1" dirty="0">
                <a:solidFill>
                  <a:schemeClr val="bg1"/>
                </a:solidFill>
                <a:cs typeface="Calibri" panose="020F0502020204030204" pitchFamily="34" charset="0"/>
              </a:rPr>
              <a:t>SVVP  metinės veiklos rezultatų ataskaitos pristatymas (4)</a:t>
            </a:r>
            <a:endParaRPr lang="lt-LT" sz="3200" dirty="0">
              <a:solidFill>
                <a:schemeClr val="bg1"/>
              </a:solidFill>
            </a:endParaRPr>
          </a:p>
          <a:p>
            <a:endParaRPr lang="lt-LT" sz="3200" dirty="0">
              <a:solidFill>
                <a:schemeClr val="bg1"/>
              </a:solidFill>
            </a:endParaRPr>
          </a:p>
        </p:txBody>
      </p:sp>
      <p:pic>
        <p:nvPicPr>
          <p:cNvPr id="3" name="Picture 2">
            <a:extLst>
              <a:ext uri="{FF2B5EF4-FFF2-40B4-BE49-F238E27FC236}">
                <a16:creationId xmlns:a16="http://schemas.microsoft.com/office/drawing/2014/main" id="{F7E42BEC-1338-20E2-559B-A1CCF748A5D0}"/>
              </a:ext>
            </a:extLst>
          </p:cNvPr>
          <p:cNvPicPr>
            <a:picLocks noChangeAspect="1"/>
          </p:cNvPicPr>
          <p:nvPr/>
        </p:nvPicPr>
        <p:blipFill>
          <a:blip r:embed="rId4">
            <a:duotone>
              <a:schemeClr val="accent5">
                <a:shade val="45000"/>
                <a:satMod val="135000"/>
              </a:schemeClr>
              <a:prstClr val="white"/>
            </a:duotone>
          </a:blip>
          <a:stretch>
            <a:fillRect/>
          </a:stretch>
        </p:blipFill>
        <p:spPr>
          <a:xfrm>
            <a:off x="565841" y="2337955"/>
            <a:ext cx="1534177" cy="1847988"/>
          </a:xfrm>
          <a:prstGeom prst="rect">
            <a:avLst/>
          </a:prstGeom>
        </p:spPr>
      </p:pic>
      <p:sp>
        <p:nvSpPr>
          <p:cNvPr id="8" name="TextBox 7">
            <a:extLst>
              <a:ext uri="{FF2B5EF4-FFF2-40B4-BE49-F238E27FC236}">
                <a16:creationId xmlns:a16="http://schemas.microsoft.com/office/drawing/2014/main" id="{06D8CE81-42ED-173A-0AF9-8AC707E1ADAD}"/>
              </a:ext>
            </a:extLst>
          </p:cNvPr>
          <p:cNvSpPr txBox="1"/>
          <p:nvPr/>
        </p:nvSpPr>
        <p:spPr>
          <a:xfrm>
            <a:off x="2700465" y="1630002"/>
            <a:ext cx="9372502" cy="2677656"/>
          </a:xfrm>
          <a:prstGeom prst="rect">
            <a:avLst/>
          </a:prstGeom>
          <a:noFill/>
        </p:spPr>
        <p:txBody>
          <a:bodyPr wrap="none" rtlCol="0">
            <a:spAutoFit/>
          </a:bodyPr>
          <a:lstStyle/>
          <a:p>
            <a:r>
              <a:rPr lang="lt-LT" sz="2800" b="1" dirty="0"/>
              <a:t>Projektų įgyvendinimas trečiosiose valstybėse arba su </a:t>
            </a:r>
          </a:p>
          <a:p>
            <a:r>
              <a:rPr lang="lt-LT" sz="2800" b="1" dirty="0"/>
              <a:t>trečiosiomis valstybėmis susijusių projektų įgyvendinimas </a:t>
            </a:r>
          </a:p>
          <a:p>
            <a:endParaRPr lang="lt-LT" sz="2800" b="1" dirty="0"/>
          </a:p>
          <a:p>
            <a:r>
              <a:rPr lang="lt-LT" sz="2800" dirty="0">
                <a:latin typeface="+mj-lt"/>
              </a:rPr>
              <a:t>STS projektai yra susiję su trečiąja valstybe – Rusijos Federacija. </a:t>
            </a:r>
          </a:p>
          <a:p>
            <a:r>
              <a:rPr lang="lt-LT" sz="2800" dirty="0">
                <a:latin typeface="+mj-lt"/>
              </a:rPr>
              <a:t>Išlaidos, patiriamos įgyvendinant STS, apibrėžtos reglamentuose</a:t>
            </a:r>
          </a:p>
          <a:p>
            <a:r>
              <a:rPr lang="lt-LT" sz="2800" dirty="0">
                <a:latin typeface="+mj-lt"/>
              </a:rPr>
              <a:t>(EB) Nr. 693/2003 ir (EB) Nr. 694/2003</a:t>
            </a:r>
            <a:r>
              <a:rPr lang="en-US" sz="2800" dirty="0">
                <a:latin typeface="+mj-lt"/>
              </a:rPr>
              <a:t>.</a:t>
            </a:r>
            <a:endParaRPr lang="lt-LT" sz="2800" dirty="0">
              <a:latin typeface="+mj-lt"/>
            </a:endParaRPr>
          </a:p>
        </p:txBody>
      </p:sp>
    </p:spTree>
    <p:extLst>
      <p:ext uri="{BB962C8B-B14F-4D97-AF65-F5344CB8AC3E}">
        <p14:creationId xmlns:p14="http://schemas.microsoft.com/office/powerpoint/2010/main" val="95223536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B1B3DC-D8AE-47D1-0842-9DAB897D09A1}"/>
            </a:ext>
          </a:extLst>
        </p:cNvPr>
        <p:cNvGrpSpPr/>
        <p:nvPr/>
      </p:nvGrpSpPr>
      <p:grpSpPr>
        <a:xfrm>
          <a:off x="0" y="0"/>
          <a:ext cx="0" cy="0"/>
          <a:chOff x="0" y="0"/>
          <a:chExt cx="0" cy="0"/>
        </a:xfrm>
      </p:grpSpPr>
      <p:pic>
        <p:nvPicPr>
          <p:cNvPr id="2" name="Picture 1" descr="A blue and white background">
            <a:extLst>
              <a:ext uri="{FF2B5EF4-FFF2-40B4-BE49-F238E27FC236}">
                <a16:creationId xmlns:a16="http://schemas.microsoft.com/office/drawing/2014/main" id="{FE633F51-0CDF-857B-5B0A-AF649B84B935}"/>
              </a:ext>
            </a:extLst>
          </p:cNvPr>
          <p:cNvPicPr>
            <a:picLocks noChangeAspect="1"/>
          </p:cNvPicPr>
          <p:nvPr/>
        </p:nvPicPr>
        <p:blipFill rotWithShape="1">
          <a:blip r:embed="rId3">
            <a:extLst>
              <a:ext uri="{28A0092B-C50C-407E-A947-70E740481C1C}">
                <a14:useLocalDpi xmlns:a14="http://schemas.microsoft.com/office/drawing/2010/main" val="0"/>
              </a:ext>
            </a:extLst>
          </a:blip>
          <a:srcRect b="88889"/>
          <a:stretch/>
        </p:blipFill>
        <p:spPr>
          <a:xfrm>
            <a:off x="0" y="1"/>
            <a:ext cx="12192000" cy="762000"/>
          </a:xfrm>
          <a:prstGeom prst="rect">
            <a:avLst/>
          </a:prstGeom>
        </p:spPr>
      </p:pic>
      <p:sp>
        <p:nvSpPr>
          <p:cNvPr id="12" name="TextBox 11">
            <a:extLst>
              <a:ext uri="{FF2B5EF4-FFF2-40B4-BE49-F238E27FC236}">
                <a16:creationId xmlns:a16="http://schemas.microsoft.com/office/drawing/2014/main" id="{9F112403-36F5-EF40-A606-DA9A319E1A75}"/>
              </a:ext>
            </a:extLst>
          </p:cNvPr>
          <p:cNvSpPr txBox="1"/>
          <p:nvPr/>
        </p:nvSpPr>
        <p:spPr>
          <a:xfrm>
            <a:off x="-80384" y="-40509"/>
            <a:ext cx="12338649" cy="1246495"/>
          </a:xfrm>
          <a:prstGeom prst="rect">
            <a:avLst/>
          </a:prstGeom>
          <a:noFill/>
        </p:spPr>
        <p:txBody>
          <a:bodyPr wrap="square" rtlCol="0">
            <a:spAutoFit/>
          </a:bodyPr>
          <a:lstStyle/>
          <a:p>
            <a:pPr algn="ctr">
              <a:lnSpc>
                <a:spcPct val="150000"/>
              </a:lnSpc>
            </a:pPr>
            <a:r>
              <a:rPr lang="lt-LT" sz="3000" b="1" dirty="0">
                <a:solidFill>
                  <a:schemeClr val="bg1"/>
                </a:solidFill>
                <a:cs typeface="Calibri" panose="020F0502020204030204" pitchFamily="34" charset="0"/>
              </a:rPr>
              <a:t>SVVP ir VSF metinių veiklos rezultatų ataskaitos pristatymas</a:t>
            </a:r>
            <a:endParaRPr lang="lt-LT" sz="3000" dirty="0">
              <a:solidFill>
                <a:schemeClr val="bg1"/>
              </a:solidFill>
            </a:endParaRPr>
          </a:p>
          <a:p>
            <a:endParaRPr lang="lt-LT" sz="3000" dirty="0">
              <a:solidFill>
                <a:schemeClr val="bg1"/>
              </a:solidFill>
            </a:endParaRPr>
          </a:p>
        </p:txBody>
      </p:sp>
      <p:sp>
        <p:nvSpPr>
          <p:cNvPr id="6" name="TextBox 5">
            <a:extLst>
              <a:ext uri="{FF2B5EF4-FFF2-40B4-BE49-F238E27FC236}">
                <a16:creationId xmlns:a16="http://schemas.microsoft.com/office/drawing/2014/main" id="{0616DFF7-70F4-D144-1609-90109ABD12D9}"/>
              </a:ext>
            </a:extLst>
          </p:cNvPr>
          <p:cNvSpPr txBox="1"/>
          <p:nvPr/>
        </p:nvSpPr>
        <p:spPr>
          <a:xfrm>
            <a:off x="196775" y="680576"/>
            <a:ext cx="12037671" cy="3970318"/>
          </a:xfrm>
          <a:prstGeom prst="rect">
            <a:avLst/>
          </a:prstGeom>
          <a:noFill/>
          <a:ln>
            <a:noFill/>
          </a:ln>
        </p:spPr>
        <p:txBody>
          <a:bodyPr wrap="square" rtlCol="0">
            <a:spAutoFit/>
          </a:bodyPr>
          <a:lstStyle/>
          <a:p>
            <a:endParaRPr lang="lt-LT" sz="2800" b="1" dirty="0">
              <a:latin typeface="+mj-lt"/>
            </a:endParaRPr>
          </a:p>
          <a:p>
            <a:pPr marL="342900" indent="-342900">
              <a:buFont typeface="Wingdings" panose="05000000000000000000" pitchFamily="2" charset="2"/>
              <a:buChar char="q"/>
            </a:pPr>
            <a:r>
              <a:rPr lang="lt-LT" sz="2800" dirty="0">
                <a:latin typeface="+mj-lt"/>
              </a:rPr>
              <a:t>  SVVP ir VSF Stebėsenos komiteto darbas</a:t>
            </a:r>
          </a:p>
          <a:p>
            <a:endParaRPr lang="lt-LT" sz="2800" dirty="0">
              <a:latin typeface="+mj-lt"/>
            </a:endParaRPr>
          </a:p>
          <a:p>
            <a:pPr marL="342900" indent="-342900">
              <a:buFont typeface="Wingdings" panose="05000000000000000000" pitchFamily="2" charset="2"/>
              <a:buChar char="q"/>
            </a:pPr>
            <a:r>
              <a:rPr lang="lt-LT" sz="2800" dirty="0">
                <a:latin typeface="+mj-lt"/>
              </a:rPr>
              <a:t>  Papildomumas kitų Sąjungos fondų atžvilgiu. Reglamento (ES) 2021/1149 </a:t>
            </a:r>
          </a:p>
          <a:p>
            <a:r>
              <a:rPr lang="lt-LT" sz="2800" dirty="0">
                <a:latin typeface="+mj-lt"/>
              </a:rPr>
              <a:t>      30 straipsnio 2 dalies c punktas</a:t>
            </a:r>
          </a:p>
          <a:p>
            <a:endParaRPr lang="lt-LT" sz="2800" dirty="0">
              <a:latin typeface="+mj-lt"/>
            </a:endParaRPr>
          </a:p>
          <a:p>
            <a:pPr marL="342900" indent="-342900">
              <a:buFont typeface="Wingdings" panose="05000000000000000000" pitchFamily="2" charset="2"/>
              <a:buChar char="q"/>
            </a:pPr>
            <a:r>
              <a:rPr lang="lt-LT" sz="2800" dirty="0">
                <a:latin typeface="+mj-lt"/>
              </a:rPr>
              <a:t>  Reikiamos sąlygos. Reglamento (ES) 2021/1149 30 straipsnio 2 dalies f punktas</a:t>
            </a:r>
          </a:p>
          <a:p>
            <a:endParaRPr lang="lt-LT" sz="2800" dirty="0">
              <a:latin typeface="+mj-lt"/>
            </a:endParaRPr>
          </a:p>
          <a:p>
            <a:endParaRPr lang="lt-LT" sz="2800" noProof="0" dirty="0">
              <a:latin typeface="+mj-lt"/>
            </a:endParaRPr>
          </a:p>
        </p:txBody>
      </p:sp>
    </p:spTree>
    <p:extLst>
      <p:ext uri="{BB962C8B-B14F-4D97-AF65-F5344CB8AC3E}">
        <p14:creationId xmlns:p14="http://schemas.microsoft.com/office/powerpoint/2010/main" val="167491836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5C76E1-E01B-DEB5-1282-90EEB4CCC97D}"/>
            </a:ext>
          </a:extLst>
        </p:cNvPr>
        <p:cNvGrpSpPr/>
        <p:nvPr/>
      </p:nvGrpSpPr>
      <p:grpSpPr>
        <a:xfrm>
          <a:off x="0" y="0"/>
          <a:ext cx="0" cy="0"/>
          <a:chOff x="0" y="0"/>
          <a:chExt cx="0" cy="0"/>
        </a:xfrm>
      </p:grpSpPr>
      <p:pic>
        <p:nvPicPr>
          <p:cNvPr id="2" name="Picture 1" descr="A blue and white background">
            <a:extLst>
              <a:ext uri="{FF2B5EF4-FFF2-40B4-BE49-F238E27FC236}">
                <a16:creationId xmlns:a16="http://schemas.microsoft.com/office/drawing/2014/main" id="{A1BA3E3D-64D3-8B7B-14A7-5DDF9424E156}"/>
              </a:ext>
            </a:extLst>
          </p:cNvPr>
          <p:cNvPicPr>
            <a:picLocks noChangeAspect="1"/>
          </p:cNvPicPr>
          <p:nvPr/>
        </p:nvPicPr>
        <p:blipFill rotWithShape="1">
          <a:blip r:embed="rId3">
            <a:extLst>
              <a:ext uri="{28A0092B-C50C-407E-A947-70E740481C1C}">
                <a14:useLocalDpi xmlns:a14="http://schemas.microsoft.com/office/drawing/2010/main" val="0"/>
              </a:ext>
            </a:extLst>
          </a:blip>
          <a:srcRect b="88889"/>
          <a:stretch/>
        </p:blipFill>
        <p:spPr>
          <a:xfrm>
            <a:off x="0" y="1"/>
            <a:ext cx="12192000" cy="762000"/>
          </a:xfrm>
          <a:prstGeom prst="rect">
            <a:avLst/>
          </a:prstGeom>
        </p:spPr>
      </p:pic>
      <p:sp>
        <p:nvSpPr>
          <p:cNvPr id="12" name="TextBox 11">
            <a:extLst>
              <a:ext uri="{FF2B5EF4-FFF2-40B4-BE49-F238E27FC236}">
                <a16:creationId xmlns:a16="http://schemas.microsoft.com/office/drawing/2014/main" id="{620E00A0-5E4A-F9EF-F45D-EE12CCEAFF59}"/>
              </a:ext>
            </a:extLst>
          </p:cNvPr>
          <p:cNvSpPr txBox="1"/>
          <p:nvPr/>
        </p:nvSpPr>
        <p:spPr>
          <a:xfrm>
            <a:off x="-80384" y="-40509"/>
            <a:ext cx="12338649" cy="713272"/>
          </a:xfrm>
          <a:prstGeom prst="rect">
            <a:avLst/>
          </a:prstGeom>
          <a:noFill/>
        </p:spPr>
        <p:txBody>
          <a:bodyPr wrap="square" rtlCol="0">
            <a:spAutoFit/>
          </a:bodyPr>
          <a:lstStyle/>
          <a:p>
            <a:pPr algn="ctr">
              <a:lnSpc>
                <a:spcPct val="150000"/>
              </a:lnSpc>
            </a:pPr>
            <a:r>
              <a:rPr lang="lt-LT" sz="3000" b="1" dirty="0">
                <a:solidFill>
                  <a:schemeClr val="bg1"/>
                </a:solidFill>
                <a:cs typeface="Calibri" panose="020F0502020204030204" pitchFamily="34" charset="0"/>
              </a:rPr>
              <a:t>SVVP ir VSF metinių veiklos rezultatų ataskaitos pristatymas</a:t>
            </a:r>
            <a:endParaRPr lang="lt-LT" sz="3000" dirty="0">
              <a:solidFill>
                <a:schemeClr val="bg1"/>
              </a:solidFill>
            </a:endParaRPr>
          </a:p>
        </p:txBody>
      </p:sp>
      <p:sp>
        <p:nvSpPr>
          <p:cNvPr id="6" name="TextBox 5">
            <a:extLst>
              <a:ext uri="{FF2B5EF4-FFF2-40B4-BE49-F238E27FC236}">
                <a16:creationId xmlns:a16="http://schemas.microsoft.com/office/drawing/2014/main" id="{DE0FB080-DA91-5651-2958-55880136053B}"/>
              </a:ext>
            </a:extLst>
          </p:cNvPr>
          <p:cNvSpPr txBox="1"/>
          <p:nvPr/>
        </p:nvSpPr>
        <p:spPr>
          <a:xfrm>
            <a:off x="170822" y="1012954"/>
            <a:ext cx="11867103" cy="3970318"/>
          </a:xfrm>
          <a:prstGeom prst="rect">
            <a:avLst/>
          </a:prstGeom>
          <a:noFill/>
          <a:ln>
            <a:noFill/>
          </a:ln>
        </p:spPr>
        <p:txBody>
          <a:bodyPr wrap="square" rtlCol="0">
            <a:spAutoFit/>
          </a:bodyPr>
          <a:lstStyle/>
          <a:p>
            <a:r>
              <a:rPr lang="lt-LT" sz="2800" b="1" dirty="0"/>
              <a:t>Horizontaliųjų principų laikymasis. Reglamento (ES) 2021/1060 9 straipsnis</a:t>
            </a:r>
          </a:p>
          <a:p>
            <a:endParaRPr lang="lt-LT" sz="2800" b="1" dirty="0">
              <a:latin typeface="+mj-lt"/>
            </a:endParaRPr>
          </a:p>
          <a:p>
            <a:pPr marL="457200" indent="-457200" algn="just">
              <a:buFont typeface="Wingdings" panose="05000000000000000000" pitchFamily="2" charset="2"/>
              <a:buChar char="q"/>
            </a:pPr>
            <a:r>
              <a:rPr lang="lt-LT" sz="2800" dirty="0">
                <a:latin typeface="+mj-lt"/>
              </a:rPr>
              <a:t>Renginys „</a:t>
            </a:r>
            <a:r>
              <a:rPr lang="lt-LT" sz="2800" i="1" dirty="0">
                <a:latin typeface="+mj-lt"/>
              </a:rPr>
              <a:t>Ką mums reiškia ES pagrindinių teisių chartija</a:t>
            </a:r>
            <a:r>
              <a:rPr lang="lt-LT" sz="2800" dirty="0">
                <a:latin typeface="+mj-lt"/>
              </a:rPr>
              <a:t>“ </a:t>
            </a:r>
          </a:p>
          <a:p>
            <a:pPr algn="just"/>
            <a:endParaRPr lang="lt-LT" sz="2800" dirty="0">
              <a:latin typeface="+mj-lt"/>
            </a:endParaRPr>
          </a:p>
          <a:p>
            <a:pPr marL="457200" indent="-457200" algn="just">
              <a:buFont typeface="Wingdings" panose="05000000000000000000" pitchFamily="2" charset="2"/>
              <a:buChar char="q"/>
            </a:pPr>
            <a:r>
              <a:rPr lang="lt-LT" sz="2800" dirty="0">
                <a:latin typeface="+mj-lt"/>
              </a:rPr>
              <a:t>Teisės aktų nuostatos</a:t>
            </a:r>
          </a:p>
          <a:p>
            <a:pPr algn="just"/>
            <a:endParaRPr lang="lt-LT" sz="2800" dirty="0">
              <a:latin typeface="+mj-lt"/>
            </a:endParaRPr>
          </a:p>
          <a:p>
            <a:pPr marL="457200" indent="-457200" algn="just">
              <a:buFont typeface="Wingdings" panose="05000000000000000000" pitchFamily="2" charset="2"/>
              <a:buChar char="q"/>
            </a:pPr>
            <a:r>
              <a:rPr lang="lt-LT" sz="2800" dirty="0">
                <a:latin typeface="+mj-lt"/>
              </a:rPr>
              <a:t>Ataskaitiniu laikotarpiu nebuvo gauta nusiskundimų dėl horizontaliųjų principų įgyvendinimo SVVP ir VSF 2021–2027 m. programose</a:t>
            </a:r>
          </a:p>
          <a:p>
            <a:endParaRPr lang="lt-LT" sz="2800" dirty="0">
              <a:latin typeface="+mj-lt"/>
            </a:endParaRPr>
          </a:p>
        </p:txBody>
      </p:sp>
    </p:spTree>
    <p:extLst>
      <p:ext uri="{BB962C8B-B14F-4D97-AF65-F5344CB8AC3E}">
        <p14:creationId xmlns:p14="http://schemas.microsoft.com/office/powerpoint/2010/main" val="239496069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blue and white background">
            <a:extLst>
              <a:ext uri="{FF2B5EF4-FFF2-40B4-BE49-F238E27FC236}">
                <a16:creationId xmlns:a16="http://schemas.microsoft.com/office/drawing/2014/main" id="{11FA429A-6ACC-4D58-3F38-700BCE2CB6CA}"/>
              </a:ext>
            </a:extLst>
          </p:cNvPr>
          <p:cNvPicPr>
            <a:picLocks noChangeAspect="1"/>
          </p:cNvPicPr>
          <p:nvPr/>
        </p:nvPicPr>
        <p:blipFill rotWithShape="1">
          <a:blip r:embed="rId3">
            <a:extLst>
              <a:ext uri="{28A0092B-C50C-407E-A947-70E740481C1C}">
                <a14:useLocalDpi xmlns:a14="http://schemas.microsoft.com/office/drawing/2010/main" val="0"/>
              </a:ext>
            </a:extLst>
          </a:blip>
          <a:srcRect b="88889"/>
          <a:stretch/>
        </p:blipFill>
        <p:spPr>
          <a:xfrm>
            <a:off x="0" y="1"/>
            <a:ext cx="12192000" cy="762000"/>
          </a:xfrm>
          <a:prstGeom prst="rect">
            <a:avLst/>
          </a:prstGeom>
        </p:spPr>
      </p:pic>
      <p:sp>
        <p:nvSpPr>
          <p:cNvPr id="12" name="TextBox 11"/>
          <p:cNvSpPr txBox="1"/>
          <p:nvPr/>
        </p:nvSpPr>
        <p:spPr>
          <a:xfrm>
            <a:off x="-80384" y="-40509"/>
            <a:ext cx="12338649" cy="1246495"/>
          </a:xfrm>
          <a:prstGeom prst="rect">
            <a:avLst/>
          </a:prstGeom>
          <a:noFill/>
        </p:spPr>
        <p:txBody>
          <a:bodyPr wrap="square" rtlCol="0">
            <a:spAutoFit/>
          </a:bodyPr>
          <a:lstStyle/>
          <a:p>
            <a:pPr algn="ctr">
              <a:lnSpc>
                <a:spcPct val="150000"/>
              </a:lnSpc>
            </a:pPr>
            <a:r>
              <a:rPr lang="lt-LT" sz="3000" b="1" dirty="0">
                <a:solidFill>
                  <a:schemeClr val="bg1"/>
                </a:solidFill>
                <a:cs typeface="Calibri" panose="020F0502020204030204" pitchFamily="34" charset="0"/>
              </a:rPr>
              <a:t>SVVP ir VSF metinių veiklos rezultatų ataskaitos pristatymas</a:t>
            </a:r>
            <a:endParaRPr lang="lt-LT" sz="3000" dirty="0">
              <a:solidFill>
                <a:schemeClr val="bg1"/>
              </a:solidFill>
            </a:endParaRPr>
          </a:p>
          <a:p>
            <a:endParaRPr lang="lt-LT" sz="3000" dirty="0">
              <a:solidFill>
                <a:schemeClr val="bg1"/>
              </a:solidFill>
            </a:endParaRPr>
          </a:p>
        </p:txBody>
      </p:sp>
      <p:sp>
        <p:nvSpPr>
          <p:cNvPr id="6" name="TextBox 5">
            <a:extLst>
              <a:ext uri="{FF2B5EF4-FFF2-40B4-BE49-F238E27FC236}">
                <a16:creationId xmlns:a16="http://schemas.microsoft.com/office/drawing/2014/main" id="{7691133C-7297-1D61-BD87-4ADDFBDB72C8}"/>
              </a:ext>
            </a:extLst>
          </p:cNvPr>
          <p:cNvSpPr txBox="1"/>
          <p:nvPr/>
        </p:nvSpPr>
        <p:spPr>
          <a:xfrm>
            <a:off x="77164" y="762001"/>
            <a:ext cx="12037671" cy="5262979"/>
          </a:xfrm>
          <a:prstGeom prst="rect">
            <a:avLst/>
          </a:prstGeom>
          <a:noFill/>
          <a:ln>
            <a:noFill/>
          </a:ln>
        </p:spPr>
        <p:txBody>
          <a:bodyPr wrap="square" rtlCol="0">
            <a:spAutoFit/>
          </a:bodyPr>
          <a:lstStyle/>
          <a:p>
            <a:pPr algn="ctr"/>
            <a:endParaRPr lang="lt-LT" sz="2800" b="1" dirty="0">
              <a:latin typeface="+mj-lt"/>
            </a:endParaRPr>
          </a:p>
          <a:p>
            <a:pPr marL="342900" indent="-342900">
              <a:buFont typeface="Wingdings" panose="05000000000000000000" pitchFamily="2" charset="2"/>
              <a:buChar char="q"/>
            </a:pPr>
            <a:r>
              <a:rPr lang="lt-LT" sz="2400" dirty="0">
                <a:latin typeface="+mj-lt"/>
              </a:rPr>
              <a:t> </a:t>
            </a:r>
            <a:r>
              <a:rPr lang="lt-LT" sz="2800" noProof="0" dirty="0">
                <a:latin typeface="+mj-lt"/>
              </a:rPr>
              <a:t>renginys, skirtas pagerinti VSF ir SVVP projektų įgyvendinimo planų kokybę bei matomumo reikalavimų laikymąsi</a:t>
            </a:r>
          </a:p>
          <a:p>
            <a:endParaRPr lang="lt-LT" sz="2800" noProof="0" dirty="0">
              <a:latin typeface="+mj-lt"/>
            </a:endParaRPr>
          </a:p>
          <a:p>
            <a:pPr marL="342900" indent="-342900">
              <a:buFont typeface="Wingdings" panose="05000000000000000000" pitchFamily="2" charset="2"/>
              <a:buChar char="q"/>
            </a:pPr>
            <a:r>
              <a:rPr lang="lt-LT" sz="2800" noProof="0" dirty="0">
                <a:latin typeface="+mj-lt"/>
              </a:rPr>
              <a:t> </a:t>
            </a:r>
            <a:r>
              <a:rPr lang="lt-LT" sz="2800" dirty="0">
                <a:latin typeface="+mj-lt"/>
              </a:rPr>
              <a:t> </a:t>
            </a:r>
            <a:r>
              <a:rPr lang="lt-LT" sz="2800" dirty="0">
                <a:latin typeface="+mj-lt"/>
                <a:hlinkClick r:id="rId4"/>
              </a:rPr>
              <a:t> https://www.vrm.lrv.lt</a:t>
            </a:r>
            <a:r>
              <a:rPr lang="lt-LT" sz="2800" dirty="0">
                <a:latin typeface="+mj-lt"/>
              </a:rPr>
              <a:t>  ir </a:t>
            </a:r>
            <a:r>
              <a:rPr lang="lt-LT" sz="2800" dirty="0">
                <a:latin typeface="+mj-lt"/>
                <a:hlinkClick r:id="rId5"/>
              </a:rPr>
              <a:t>https://www.vsfsvvp.lt</a:t>
            </a:r>
            <a:r>
              <a:rPr lang="lt-LT" sz="2800" dirty="0">
                <a:latin typeface="+mj-lt"/>
              </a:rPr>
              <a:t> </a:t>
            </a:r>
          </a:p>
          <a:p>
            <a:endParaRPr lang="lt-LT" sz="2800" dirty="0">
              <a:latin typeface="+mj-lt"/>
            </a:endParaRPr>
          </a:p>
          <a:p>
            <a:pPr marL="342900" indent="-342900">
              <a:buFont typeface="Wingdings" panose="05000000000000000000" pitchFamily="2" charset="2"/>
              <a:buChar char="q"/>
            </a:pPr>
            <a:r>
              <a:rPr lang="lt-LT" sz="2800" dirty="0">
                <a:latin typeface="+mj-lt"/>
              </a:rPr>
              <a:t> projektų vykdytojų organizuojami renginiai</a:t>
            </a:r>
          </a:p>
          <a:p>
            <a:endParaRPr lang="lt-LT" sz="2800" dirty="0">
              <a:latin typeface="+mj-lt"/>
            </a:endParaRPr>
          </a:p>
          <a:p>
            <a:pPr marL="342900" indent="-342900">
              <a:buFont typeface="Wingdings" panose="05000000000000000000" pitchFamily="2" charset="2"/>
              <a:buChar char="q"/>
            </a:pPr>
            <a:r>
              <a:rPr lang="lt-LT" sz="2800" dirty="0">
                <a:latin typeface="+mj-lt"/>
              </a:rPr>
              <a:t>deleguotų funkcijų priežiūra</a:t>
            </a:r>
          </a:p>
          <a:p>
            <a:endParaRPr lang="lt-LT" sz="2800" dirty="0">
              <a:latin typeface="+mj-lt"/>
            </a:endParaRPr>
          </a:p>
          <a:p>
            <a:pPr marL="342900" indent="-342900">
              <a:buFont typeface="Wingdings" panose="05000000000000000000" pitchFamily="2" charset="2"/>
              <a:buChar char="q"/>
            </a:pPr>
            <a:r>
              <a:rPr lang="lt-LT" sz="2800" noProof="0" dirty="0">
                <a:latin typeface="+mj-lt"/>
              </a:rPr>
              <a:t> dalyvavimas nacionalinio koordinatoriaus, trijų Baltijos šalių  ir EK organizuojamuose renginiuose</a:t>
            </a:r>
          </a:p>
        </p:txBody>
      </p:sp>
    </p:spTree>
    <p:extLst>
      <p:ext uri="{BB962C8B-B14F-4D97-AF65-F5344CB8AC3E}">
        <p14:creationId xmlns:p14="http://schemas.microsoft.com/office/powerpoint/2010/main" val="4172302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B26C8D-95DD-A7FA-1DB4-0E6CCF53D5BE}"/>
            </a:ext>
          </a:extLst>
        </p:cNvPr>
        <p:cNvGrpSpPr/>
        <p:nvPr/>
      </p:nvGrpSpPr>
      <p:grpSpPr>
        <a:xfrm>
          <a:off x="0" y="0"/>
          <a:ext cx="0" cy="0"/>
          <a:chOff x="0" y="0"/>
          <a:chExt cx="0" cy="0"/>
        </a:xfrm>
      </p:grpSpPr>
      <p:pic>
        <p:nvPicPr>
          <p:cNvPr id="2" name="Picture 1" descr="A blue and white background">
            <a:extLst>
              <a:ext uri="{FF2B5EF4-FFF2-40B4-BE49-F238E27FC236}">
                <a16:creationId xmlns:a16="http://schemas.microsoft.com/office/drawing/2014/main" id="{FEC66B3E-A05F-49F9-E899-13947897D1FF}"/>
              </a:ext>
            </a:extLst>
          </p:cNvPr>
          <p:cNvPicPr>
            <a:picLocks noChangeAspect="1"/>
          </p:cNvPicPr>
          <p:nvPr/>
        </p:nvPicPr>
        <p:blipFill rotWithShape="1">
          <a:blip r:embed="rId3">
            <a:extLst>
              <a:ext uri="{28A0092B-C50C-407E-A947-70E740481C1C}">
                <a14:useLocalDpi xmlns:a14="http://schemas.microsoft.com/office/drawing/2010/main" val="0"/>
              </a:ext>
            </a:extLst>
          </a:blip>
          <a:srcRect b="88889"/>
          <a:stretch/>
        </p:blipFill>
        <p:spPr>
          <a:xfrm>
            <a:off x="0" y="1"/>
            <a:ext cx="12192000" cy="762000"/>
          </a:xfrm>
          <a:prstGeom prst="rect">
            <a:avLst/>
          </a:prstGeom>
        </p:spPr>
      </p:pic>
      <p:sp>
        <p:nvSpPr>
          <p:cNvPr id="12" name="TextBox 11">
            <a:extLst>
              <a:ext uri="{FF2B5EF4-FFF2-40B4-BE49-F238E27FC236}">
                <a16:creationId xmlns:a16="http://schemas.microsoft.com/office/drawing/2014/main" id="{759A54CB-F8FE-4CB2-53D2-B68B74472FF2}"/>
              </a:ext>
            </a:extLst>
          </p:cNvPr>
          <p:cNvSpPr txBox="1"/>
          <p:nvPr/>
        </p:nvSpPr>
        <p:spPr>
          <a:xfrm>
            <a:off x="-70336" y="-40509"/>
            <a:ext cx="12338649" cy="1369606"/>
          </a:xfrm>
          <a:prstGeom prst="rect">
            <a:avLst/>
          </a:prstGeom>
          <a:noFill/>
        </p:spPr>
        <p:txBody>
          <a:bodyPr wrap="square" rtlCol="0">
            <a:spAutoFit/>
          </a:bodyPr>
          <a:lstStyle/>
          <a:p>
            <a:pPr algn="ctr">
              <a:lnSpc>
                <a:spcPct val="150000"/>
              </a:lnSpc>
            </a:pPr>
            <a:r>
              <a:rPr lang="lt-LT" sz="3200" b="1" dirty="0">
                <a:solidFill>
                  <a:schemeClr val="bg1"/>
                </a:solidFill>
                <a:cs typeface="Calibri" panose="020F0502020204030204" pitchFamily="34" charset="0"/>
              </a:rPr>
              <a:t>SVVP  metinės veiklos rezultatų ataskaitos tvirtinimas (5)</a:t>
            </a:r>
            <a:endParaRPr lang="lt-LT" sz="3200" dirty="0">
              <a:solidFill>
                <a:schemeClr val="bg1"/>
              </a:solidFill>
            </a:endParaRPr>
          </a:p>
          <a:p>
            <a:endParaRPr lang="lt-LT" sz="3200" dirty="0">
              <a:solidFill>
                <a:schemeClr val="bg1"/>
              </a:solidFill>
            </a:endParaRPr>
          </a:p>
        </p:txBody>
      </p:sp>
      <p:sp>
        <p:nvSpPr>
          <p:cNvPr id="8" name="TextBox 7">
            <a:extLst>
              <a:ext uri="{FF2B5EF4-FFF2-40B4-BE49-F238E27FC236}">
                <a16:creationId xmlns:a16="http://schemas.microsoft.com/office/drawing/2014/main" id="{EB8C5C75-BCDA-13B9-97A2-DC623013E36C}"/>
              </a:ext>
            </a:extLst>
          </p:cNvPr>
          <p:cNvSpPr txBox="1"/>
          <p:nvPr/>
        </p:nvSpPr>
        <p:spPr>
          <a:xfrm>
            <a:off x="341746" y="1535995"/>
            <a:ext cx="11212945" cy="1384995"/>
          </a:xfrm>
          <a:prstGeom prst="rect">
            <a:avLst/>
          </a:prstGeom>
          <a:noFill/>
        </p:spPr>
        <p:txBody>
          <a:bodyPr wrap="square" rtlCol="0">
            <a:spAutoFit/>
          </a:bodyPr>
          <a:lstStyle/>
          <a:p>
            <a:pPr algn="just"/>
            <a:r>
              <a:rPr lang="lt-LT" sz="2800" b="1" dirty="0"/>
              <a:t>NUTARTA. </a:t>
            </a:r>
            <a:r>
              <a:rPr lang="lt-LT" sz="2800" dirty="0">
                <a:latin typeface="+mj-lt"/>
              </a:rPr>
              <a:t>Patvirtinti ir rekomenduoti vadovaujančiai institucijai SVVP metinę veiklos rezultatų ataskaitą už laikotarpį nuo 2024-07-01 iki 2025-06-30 pateikti Europos Komisijai iki 2026 m. vasario 15 d.  </a:t>
            </a:r>
          </a:p>
        </p:txBody>
      </p:sp>
    </p:spTree>
    <p:extLst>
      <p:ext uri="{BB962C8B-B14F-4D97-AF65-F5344CB8AC3E}">
        <p14:creationId xmlns:p14="http://schemas.microsoft.com/office/powerpoint/2010/main" val="239879903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9BB72A-8FC8-4FE6-0335-6C8CF8E04E18}"/>
            </a:ext>
          </a:extLst>
        </p:cNvPr>
        <p:cNvGrpSpPr/>
        <p:nvPr/>
      </p:nvGrpSpPr>
      <p:grpSpPr>
        <a:xfrm>
          <a:off x="0" y="0"/>
          <a:ext cx="0" cy="0"/>
          <a:chOff x="0" y="0"/>
          <a:chExt cx="0" cy="0"/>
        </a:xfrm>
      </p:grpSpPr>
      <p:pic>
        <p:nvPicPr>
          <p:cNvPr id="2" name="Picture 1" descr="A blue and white background">
            <a:extLst>
              <a:ext uri="{FF2B5EF4-FFF2-40B4-BE49-F238E27FC236}">
                <a16:creationId xmlns:a16="http://schemas.microsoft.com/office/drawing/2014/main" id="{F2E08D91-C9A9-85B7-447E-81C3D80C235A}"/>
              </a:ext>
            </a:extLst>
          </p:cNvPr>
          <p:cNvPicPr>
            <a:picLocks noChangeAspect="1"/>
          </p:cNvPicPr>
          <p:nvPr/>
        </p:nvPicPr>
        <p:blipFill rotWithShape="1">
          <a:blip r:embed="rId3">
            <a:extLst>
              <a:ext uri="{28A0092B-C50C-407E-A947-70E740481C1C}">
                <a14:useLocalDpi xmlns:a14="http://schemas.microsoft.com/office/drawing/2010/main" val="0"/>
              </a:ext>
            </a:extLst>
          </a:blip>
          <a:srcRect b="88889"/>
          <a:stretch/>
        </p:blipFill>
        <p:spPr>
          <a:xfrm>
            <a:off x="0" y="1"/>
            <a:ext cx="12192000" cy="762000"/>
          </a:xfrm>
          <a:prstGeom prst="rect">
            <a:avLst/>
          </a:prstGeom>
        </p:spPr>
      </p:pic>
      <p:sp>
        <p:nvSpPr>
          <p:cNvPr id="12" name="TextBox 11">
            <a:extLst>
              <a:ext uri="{FF2B5EF4-FFF2-40B4-BE49-F238E27FC236}">
                <a16:creationId xmlns:a16="http://schemas.microsoft.com/office/drawing/2014/main" id="{CC29F6C0-C684-CCF3-4005-47F550B6B227}"/>
              </a:ext>
            </a:extLst>
          </p:cNvPr>
          <p:cNvSpPr txBox="1"/>
          <p:nvPr/>
        </p:nvSpPr>
        <p:spPr>
          <a:xfrm>
            <a:off x="-70336" y="-40509"/>
            <a:ext cx="12338649" cy="1369606"/>
          </a:xfrm>
          <a:prstGeom prst="rect">
            <a:avLst/>
          </a:prstGeom>
          <a:noFill/>
        </p:spPr>
        <p:txBody>
          <a:bodyPr wrap="square" rtlCol="0">
            <a:spAutoFit/>
          </a:bodyPr>
          <a:lstStyle/>
          <a:p>
            <a:pPr algn="ctr">
              <a:lnSpc>
                <a:spcPct val="150000"/>
              </a:lnSpc>
            </a:pPr>
            <a:r>
              <a:rPr lang="lt-LT" sz="3200" b="1" dirty="0">
                <a:solidFill>
                  <a:schemeClr val="bg1"/>
                </a:solidFill>
                <a:cs typeface="Calibri" panose="020F0502020204030204" pitchFamily="34" charset="0"/>
              </a:rPr>
              <a:t>VSF metinės veiklos rezultatų ataskaitos pristatymas (1)</a:t>
            </a:r>
            <a:endParaRPr lang="lt-LT" sz="3200" dirty="0">
              <a:solidFill>
                <a:schemeClr val="bg1"/>
              </a:solidFill>
            </a:endParaRPr>
          </a:p>
          <a:p>
            <a:endParaRPr lang="lt-LT" sz="3200" dirty="0">
              <a:solidFill>
                <a:schemeClr val="bg1"/>
              </a:solidFill>
            </a:endParaRPr>
          </a:p>
        </p:txBody>
      </p:sp>
      <p:pic>
        <p:nvPicPr>
          <p:cNvPr id="3" name="Picture 2">
            <a:extLst>
              <a:ext uri="{FF2B5EF4-FFF2-40B4-BE49-F238E27FC236}">
                <a16:creationId xmlns:a16="http://schemas.microsoft.com/office/drawing/2014/main" id="{3042F84A-E135-DC7A-6B4E-53A125B3CBE6}"/>
              </a:ext>
            </a:extLst>
          </p:cNvPr>
          <p:cNvPicPr>
            <a:picLocks noChangeAspect="1"/>
          </p:cNvPicPr>
          <p:nvPr/>
        </p:nvPicPr>
        <p:blipFill>
          <a:blip r:embed="rId4">
            <a:duotone>
              <a:schemeClr val="accent5">
                <a:shade val="45000"/>
                <a:satMod val="135000"/>
              </a:schemeClr>
              <a:prstClr val="white"/>
            </a:duotone>
          </a:blip>
          <a:stretch>
            <a:fillRect/>
          </a:stretch>
        </p:blipFill>
        <p:spPr>
          <a:xfrm>
            <a:off x="119033" y="1634559"/>
            <a:ext cx="2432278" cy="2929791"/>
          </a:xfrm>
          <a:prstGeom prst="rect">
            <a:avLst/>
          </a:prstGeom>
        </p:spPr>
      </p:pic>
      <p:sp>
        <p:nvSpPr>
          <p:cNvPr id="6" name="TextBox 5">
            <a:extLst>
              <a:ext uri="{FF2B5EF4-FFF2-40B4-BE49-F238E27FC236}">
                <a16:creationId xmlns:a16="http://schemas.microsoft.com/office/drawing/2014/main" id="{833E806E-BAD2-8A84-14E6-B5E618B89EF9}"/>
              </a:ext>
            </a:extLst>
          </p:cNvPr>
          <p:cNvSpPr txBox="1"/>
          <p:nvPr/>
        </p:nvSpPr>
        <p:spPr>
          <a:xfrm>
            <a:off x="2759491" y="1634559"/>
            <a:ext cx="9432509" cy="2646878"/>
          </a:xfrm>
          <a:prstGeom prst="rect">
            <a:avLst/>
          </a:prstGeom>
          <a:noFill/>
        </p:spPr>
        <p:txBody>
          <a:bodyPr wrap="square" rtlCol="0">
            <a:spAutoFit/>
          </a:bodyPr>
          <a:lstStyle/>
          <a:p>
            <a:r>
              <a:rPr lang="lt-LT" sz="2800" noProof="0" dirty="0">
                <a:latin typeface="+mj-lt"/>
              </a:rPr>
              <a:t>Paskelbti  </a:t>
            </a:r>
            <a:r>
              <a:rPr lang="lt-LT" sz="2800" b="1" noProof="0" dirty="0">
                <a:latin typeface="+mj-lt"/>
              </a:rPr>
              <a:t>11</a:t>
            </a:r>
            <a:r>
              <a:rPr lang="lt-LT" sz="2800" noProof="0" dirty="0">
                <a:latin typeface="+mj-lt"/>
              </a:rPr>
              <a:t> kvietimų teikti projektų įgyvendinimo planus; </a:t>
            </a:r>
          </a:p>
          <a:p>
            <a:endParaRPr lang="lt-LT" noProof="0" dirty="0">
              <a:latin typeface="+mj-lt"/>
            </a:endParaRPr>
          </a:p>
          <a:p>
            <a:r>
              <a:rPr lang="lt-LT" sz="2800" dirty="0">
                <a:latin typeface="+mj-lt"/>
              </a:rPr>
              <a:t>Pasirašyta</a:t>
            </a:r>
            <a:r>
              <a:rPr lang="lt-LT" sz="2800" noProof="0" dirty="0">
                <a:latin typeface="+mj-lt"/>
              </a:rPr>
              <a:t> </a:t>
            </a:r>
            <a:r>
              <a:rPr lang="lt-LT" sz="2800" b="1" noProof="0" dirty="0">
                <a:latin typeface="+mj-lt"/>
              </a:rPr>
              <a:t>31</a:t>
            </a:r>
            <a:r>
              <a:rPr lang="lt-LT" sz="2800" noProof="0" dirty="0">
                <a:latin typeface="+mj-lt"/>
              </a:rPr>
              <a:t> projekto sutartis iš planuojamų 39;</a:t>
            </a:r>
          </a:p>
          <a:p>
            <a:endParaRPr lang="lt-LT" noProof="0" dirty="0">
              <a:latin typeface="+mj-lt"/>
            </a:endParaRPr>
          </a:p>
          <a:p>
            <a:r>
              <a:rPr lang="lt-LT" sz="2800" dirty="0" err="1">
                <a:latin typeface="+mj-lt"/>
              </a:rPr>
              <a:t>Užkontraktuota</a:t>
            </a:r>
            <a:r>
              <a:rPr lang="lt-LT" sz="2800" noProof="0" dirty="0">
                <a:latin typeface="+mj-lt"/>
              </a:rPr>
              <a:t> </a:t>
            </a:r>
            <a:r>
              <a:rPr lang="lt-LT" sz="2800" b="1" noProof="0" dirty="0">
                <a:latin typeface="+mj-lt"/>
              </a:rPr>
              <a:t>23 295 933,06 </a:t>
            </a:r>
            <a:r>
              <a:rPr lang="lt-LT" sz="2800" dirty="0">
                <a:latin typeface="+mj-lt"/>
              </a:rPr>
              <a:t>Eur</a:t>
            </a:r>
            <a:r>
              <a:rPr lang="lt-LT" sz="2800" noProof="0" dirty="0">
                <a:latin typeface="+mj-lt"/>
              </a:rPr>
              <a:t> lėšų;</a:t>
            </a:r>
          </a:p>
          <a:p>
            <a:endParaRPr lang="lt-LT" noProof="0" dirty="0">
              <a:latin typeface="+mj-lt"/>
            </a:endParaRPr>
          </a:p>
          <a:p>
            <a:r>
              <a:rPr lang="lt-LT" sz="2800" dirty="0">
                <a:latin typeface="+mj-lt"/>
              </a:rPr>
              <a:t>Išmokėta</a:t>
            </a:r>
            <a:r>
              <a:rPr lang="lt-LT" sz="2800" noProof="0" dirty="0">
                <a:latin typeface="+mj-lt"/>
              </a:rPr>
              <a:t> iš viso projektų vykdytojams </a:t>
            </a:r>
            <a:r>
              <a:rPr lang="lt-LT" sz="2800" b="1" noProof="0" dirty="0">
                <a:latin typeface="+mj-lt"/>
              </a:rPr>
              <a:t>7 845 688,22 </a:t>
            </a:r>
            <a:r>
              <a:rPr lang="lt-LT" sz="2800" dirty="0">
                <a:latin typeface="+mj-lt"/>
              </a:rPr>
              <a:t>Eur</a:t>
            </a:r>
            <a:r>
              <a:rPr lang="lt-LT" sz="2800" noProof="0" dirty="0">
                <a:latin typeface="+mj-lt"/>
              </a:rPr>
              <a:t> lėšų</a:t>
            </a:r>
            <a:r>
              <a:rPr lang="lt-LT" sz="2800" dirty="0">
                <a:latin typeface="+mj-lt"/>
              </a:rPr>
              <a:t>.</a:t>
            </a:r>
            <a:endParaRPr lang="lt-LT" sz="2800" noProof="0" dirty="0">
              <a:latin typeface="+mj-lt"/>
            </a:endParaRPr>
          </a:p>
        </p:txBody>
      </p:sp>
    </p:spTree>
    <p:extLst>
      <p:ext uri="{BB962C8B-B14F-4D97-AF65-F5344CB8AC3E}">
        <p14:creationId xmlns:p14="http://schemas.microsoft.com/office/powerpoint/2010/main" val="408852986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B82411-0077-32B7-871F-FA182F6A620C}"/>
            </a:ext>
          </a:extLst>
        </p:cNvPr>
        <p:cNvGrpSpPr/>
        <p:nvPr/>
      </p:nvGrpSpPr>
      <p:grpSpPr>
        <a:xfrm>
          <a:off x="0" y="0"/>
          <a:ext cx="0" cy="0"/>
          <a:chOff x="0" y="0"/>
          <a:chExt cx="0" cy="0"/>
        </a:xfrm>
      </p:grpSpPr>
      <p:pic>
        <p:nvPicPr>
          <p:cNvPr id="2" name="Picture 1" descr="A blue and white background">
            <a:extLst>
              <a:ext uri="{FF2B5EF4-FFF2-40B4-BE49-F238E27FC236}">
                <a16:creationId xmlns:a16="http://schemas.microsoft.com/office/drawing/2014/main" id="{4D0F246E-88D8-38FC-7D31-2CEA8EE5314F}"/>
              </a:ext>
            </a:extLst>
          </p:cNvPr>
          <p:cNvPicPr>
            <a:picLocks noChangeAspect="1"/>
          </p:cNvPicPr>
          <p:nvPr/>
        </p:nvPicPr>
        <p:blipFill rotWithShape="1">
          <a:blip r:embed="rId3">
            <a:extLst>
              <a:ext uri="{28A0092B-C50C-407E-A947-70E740481C1C}">
                <a14:useLocalDpi xmlns:a14="http://schemas.microsoft.com/office/drawing/2010/main" val="0"/>
              </a:ext>
            </a:extLst>
          </a:blip>
          <a:srcRect b="88889"/>
          <a:stretch/>
        </p:blipFill>
        <p:spPr>
          <a:xfrm>
            <a:off x="0" y="1"/>
            <a:ext cx="12192000" cy="762000"/>
          </a:xfrm>
          <a:prstGeom prst="rect">
            <a:avLst/>
          </a:prstGeom>
        </p:spPr>
      </p:pic>
      <p:sp>
        <p:nvSpPr>
          <p:cNvPr id="12" name="TextBox 11">
            <a:extLst>
              <a:ext uri="{FF2B5EF4-FFF2-40B4-BE49-F238E27FC236}">
                <a16:creationId xmlns:a16="http://schemas.microsoft.com/office/drawing/2014/main" id="{78B2DDA3-BB6C-1E4A-C87B-383FB648DA0F}"/>
              </a:ext>
            </a:extLst>
          </p:cNvPr>
          <p:cNvSpPr txBox="1"/>
          <p:nvPr/>
        </p:nvSpPr>
        <p:spPr>
          <a:xfrm>
            <a:off x="-70336" y="-40509"/>
            <a:ext cx="12338649" cy="1369606"/>
          </a:xfrm>
          <a:prstGeom prst="rect">
            <a:avLst/>
          </a:prstGeom>
          <a:noFill/>
        </p:spPr>
        <p:txBody>
          <a:bodyPr wrap="square" rtlCol="0">
            <a:spAutoFit/>
          </a:bodyPr>
          <a:lstStyle/>
          <a:p>
            <a:pPr algn="ctr">
              <a:lnSpc>
                <a:spcPct val="150000"/>
              </a:lnSpc>
            </a:pPr>
            <a:r>
              <a:rPr lang="lt-LT" sz="3200" b="1" dirty="0">
                <a:solidFill>
                  <a:schemeClr val="bg1"/>
                </a:solidFill>
                <a:cs typeface="Calibri" panose="020F0502020204030204" pitchFamily="34" charset="0"/>
              </a:rPr>
              <a:t>VSF metinės veiklos rezultatų ataskaitos pristatymas (2)</a:t>
            </a:r>
            <a:endParaRPr lang="lt-LT" sz="3200" dirty="0">
              <a:solidFill>
                <a:schemeClr val="bg1"/>
              </a:solidFill>
            </a:endParaRPr>
          </a:p>
          <a:p>
            <a:endParaRPr lang="lt-LT" sz="3200" dirty="0">
              <a:solidFill>
                <a:schemeClr val="bg1"/>
              </a:solidFill>
            </a:endParaRPr>
          </a:p>
        </p:txBody>
      </p:sp>
      <p:pic>
        <p:nvPicPr>
          <p:cNvPr id="3" name="Picture 2">
            <a:extLst>
              <a:ext uri="{FF2B5EF4-FFF2-40B4-BE49-F238E27FC236}">
                <a16:creationId xmlns:a16="http://schemas.microsoft.com/office/drawing/2014/main" id="{9E1BC0EB-D305-ACA5-A7A6-C206DCAE1299}"/>
              </a:ext>
            </a:extLst>
          </p:cNvPr>
          <p:cNvPicPr>
            <a:picLocks noChangeAspect="1"/>
          </p:cNvPicPr>
          <p:nvPr/>
        </p:nvPicPr>
        <p:blipFill>
          <a:blip r:embed="rId4">
            <a:duotone>
              <a:schemeClr val="accent5">
                <a:shade val="45000"/>
                <a:satMod val="135000"/>
              </a:schemeClr>
              <a:prstClr val="white"/>
            </a:duotone>
          </a:blip>
          <a:stretch>
            <a:fillRect/>
          </a:stretch>
        </p:blipFill>
        <p:spPr>
          <a:xfrm>
            <a:off x="119033" y="1634559"/>
            <a:ext cx="2432278" cy="2929791"/>
          </a:xfrm>
          <a:prstGeom prst="rect">
            <a:avLst/>
          </a:prstGeom>
        </p:spPr>
      </p:pic>
      <p:sp>
        <p:nvSpPr>
          <p:cNvPr id="6" name="TextBox 5">
            <a:extLst>
              <a:ext uri="{FF2B5EF4-FFF2-40B4-BE49-F238E27FC236}">
                <a16:creationId xmlns:a16="http://schemas.microsoft.com/office/drawing/2014/main" id="{6430197D-5520-EA6F-6F9B-2E0DFEFC2A19}"/>
              </a:ext>
            </a:extLst>
          </p:cNvPr>
          <p:cNvSpPr txBox="1"/>
          <p:nvPr/>
        </p:nvSpPr>
        <p:spPr>
          <a:xfrm>
            <a:off x="2551311" y="1776015"/>
            <a:ext cx="9906792" cy="2554545"/>
          </a:xfrm>
          <a:prstGeom prst="rect">
            <a:avLst/>
          </a:prstGeom>
          <a:noFill/>
        </p:spPr>
        <p:txBody>
          <a:bodyPr wrap="square" rtlCol="0">
            <a:spAutoFit/>
          </a:bodyPr>
          <a:lstStyle/>
          <a:p>
            <a:pPr marL="457200" indent="-457200">
              <a:spcAft>
                <a:spcPts val="600"/>
              </a:spcAft>
              <a:buFont typeface="Wingdings" panose="05000000000000000000" pitchFamily="2" charset="2"/>
              <a:buChar char="ü"/>
            </a:pPr>
            <a:r>
              <a:rPr lang="lt-LT" sz="2800" dirty="0">
                <a:latin typeface="+mj-lt"/>
              </a:rPr>
              <a:t>Veiklos</a:t>
            </a:r>
            <a:r>
              <a:rPr lang="lt-LT" sz="2800" noProof="0" dirty="0">
                <a:latin typeface="+mj-lt"/>
              </a:rPr>
              <a:t> paramos projektų sutartys (0) </a:t>
            </a:r>
          </a:p>
          <a:p>
            <a:pPr marL="457200" indent="-457200">
              <a:spcAft>
                <a:spcPts val="600"/>
              </a:spcAft>
              <a:buFont typeface="Wingdings" panose="05000000000000000000" pitchFamily="2" charset="2"/>
              <a:buChar char="ü"/>
            </a:pPr>
            <a:r>
              <a:rPr lang="lt-LT" sz="2800" dirty="0">
                <a:latin typeface="+mj-lt"/>
              </a:rPr>
              <a:t>Projektai pagal VSF konkrečius veiksmus </a:t>
            </a:r>
            <a:r>
              <a:rPr lang="en-US" sz="2800" dirty="0">
                <a:latin typeface="+mj-lt"/>
              </a:rPr>
              <a:t>(</a:t>
            </a:r>
            <a:r>
              <a:rPr lang="lt-LT" sz="2800" dirty="0">
                <a:latin typeface="+mj-lt"/>
              </a:rPr>
              <a:t>2</a:t>
            </a:r>
            <a:r>
              <a:rPr lang="en-US" sz="2800" dirty="0">
                <a:latin typeface="+mj-lt"/>
              </a:rPr>
              <a:t>)</a:t>
            </a:r>
            <a:endParaRPr lang="lt-LT" sz="2800" dirty="0">
              <a:latin typeface="+mj-lt"/>
            </a:endParaRPr>
          </a:p>
          <a:p>
            <a:pPr marL="457200" indent="-457200">
              <a:spcAft>
                <a:spcPts val="600"/>
              </a:spcAft>
              <a:buFont typeface="Wingdings" panose="05000000000000000000" pitchFamily="2" charset="2"/>
              <a:buChar char="ü"/>
            </a:pPr>
            <a:r>
              <a:rPr lang="lt-LT" sz="2800" noProof="0" dirty="0">
                <a:latin typeface="+mj-lt"/>
              </a:rPr>
              <a:t>Iki 35 proc. įrangai, transportui, infrastruktūrai</a:t>
            </a:r>
          </a:p>
          <a:p>
            <a:pPr marL="457200" indent="-457200">
              <a:spcAft>
                <a:spcPts val="600"/>
              </a:spcAft>
              <a:buFont typeface="Wingdings" panose="05000000000000000000" pitchFamily="2" charset="2"/>
              <a:buChar char="ü"/>
            </a:pPr>
            <a:r>
              <a:rPr lang="lt-LT" sz="2800" noProof="0" dirty="0">
                <a:latin typeface="+mj-lt"/>
              </a:rPr>
              <a:t>Daugiafunkcinė įranga ir IRT sistemos </a:t>
            </a:r>
          </a:p>
          <a:p>
            <a:pPr marL="457200" indent="-457200">
              <a:buFont typeface="Wingdings" panose="05000000000000000000" pitchFamily="2" charset="2"/>
              <a:buChar char="ü"/>
            </a:pPr>
            <a:endParaRPr lang="lt-LT" sz="2800" dirty="0">
              <a:latin typeface="+mj-lt"/>
            </a:endParaRPr>
          </a:p>
        </p:txBody>
      </p:sp>
    </p:spTree>
    <p:extLst>
      <p:ext uri="{BB962C8B-B14F-4D97-AF65-F5344CB8AC3E}">
        <p14:creationId xmlns:p14="http://schemas.microsoft.com/office/powerpoint/2010/main" val="426593974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DF54F8-D9DD-6D3A-C3DB-C4AA7630EFBF}"/>
            </a:ext>
          </a:extLst>
        </p:cNvPr>
        <p:cNvGrpSpPr/>
        <p:nvPr/>
      </p:nvGrpSpPr>
      <p:grpSpPr>
        <a:xfrm>
          <a:off x="0" y="0"/>
          <a:ext cx="0" cy="0"/>
          <a:chOff x="0" y="0"/>
          <a:chExt cx="0" cy="0"/>
        </a:xfrm>
      </p:grpSpPr>
      <p:pic>
        <p:nvPicPr>
          <p:cNvPr id="2" name="Picture 1" descr="A blue and white background">
            <a:extLst>
              <a:ext uri="{FF2B5EF4-FFF2-40B4-BE49-F238E27FC236}">
                <a16:creationId xmlns:a16="http://schemas.microsoft.com/office/drawing/2014/main" id="{82FD0358-F38E-DCD7-75F3-4D8BA19434F4}"/>
              </a:ext>
            </a:extLst>
          </p:cNvPr>
          <p:cNvPicPr>
            <a:picLocks noChangeAspect="1"/>
          </p:cNvPicPr>
          <p:nvPr/>
        </p:nvPicPr>
        <p:blipFill rotWithShape="1">
          <a:blip r:embed="rId3">
            <a:extLst>
              <a:ext uri="{28A0092B-C50C-407E-A947-70E740481C1C}">
                <a14:useLocalDpi xmlns:a14="http://schemas.microsoft.com/office/drawing/2010/main" val="0"/>
              </a:ext>
            </a:extLst>
          </a:blip>
          <a:srcRect b="88889"/>
          <a:stretch/>
        </p:blipFill>
        <p:spPr>
          <a:xfrm>
            <a:off x="0" y="1"/>
            <a:ext cx="12192000" cy="762000"/>
          </a:xfrm>
          <a:prstGeom prst="rect">
            <a:avLst/>
          </a:prstGeom>
        </p:spPr>
      </p:pic>
      <p:sp>
        <p:nvSpPr>
          <p:cNvPr id="12" name="TextBox 11">
            <a:extLst>
              <a:ext uri="{FF2B5EF4-FFF2-40B4-BE49-F238E27FC236}">
                <a16:creationId xmlns:a16="http://schemas.microsoft.com/office/drawing/2014/main" id="{E73EC604-9B1B-BC35-1988-196CB9ABBE66}"/>
              </a:ext>
            </a:extLst>
          </p:cNvPr>
          <p:cNvSpPr txBox="1"/>
          <p:nvPr/>
        </p:nvSpPr>
        <p:spPr>
          <a:xfrm>
            <a:off x="-70336" y="-40509"/>
            <a:ext cx="12338649" cy="1369606"/>
          </a:xfrm>
          <a:prstGeom prst="rect">
            <a:avLst/>
          </a:prstGeom>
          <a:noFill/>
        </p:spPr>
        <p:txBody>
          <a:bodyPr wrap="square" rtlCol="0">
            <a:spAutoFit/>
          </a:bodyPr>
          <a:lstStyle/>
          <a:p>
            <a:pPr algn="ctr">
              <a:lnSpc>
                <a:spcPct val="150000"/>
              </a:lnSpc>
            </a:pPr>
            <a:r>
              <a:rPr lang="lt-LT" sz="3200" b="1" dirty="0">
                <a:solidFill>
                  <a:schemeClr val="bg1"/>
                </a:solidFill>
                <a:cs typeface="Calibri" panose="020F0502020204030204" pitchFamily="34" charset="0"/>
              </a:rPr>
              <a:t>VSF metinės veiklos rezultatų ataskaitos pristatymas (3)</a:t>
            </a:r>
            <a:endParaRPr lang="lt-LT" sz="3200" dirty="0">
              <a:solidFill>
                <a:schemeClr val="bg1"/>
              </a:solidFill>
            </a:endParaRPr>
          </a:p>
          <a:p>
            <a:endParaRPr lang="lt-LT" sz="3200" dirty="0">
              <a:solidFill>
                <a:schemeClr val="bg1"/>
              </a:solidFill>
            </a:endParaRPr>
          </a:p>
        </p:txBody>
      </p:sp>
      <p:pic>
        <p:nvPicPr>
          <p:cNvPr id="3" name="Picture 2">
            <a:extLst>
              <a:ext uri="{FF2B5EF4-FFF2-40B4-BE49-F238E27FC236}">
                <a16:creationId xmlns:a16="http://schemas.microsoft.com/office/drawing/2014/main" id="{17620F21-618D-06A2-C391-04474429DF60}"/>
              </a:ext>
            </a:extLst>
          </p:cNvPr>
          <p:cNvPicPr>
            <a:picLocks noChangeAspect="1"/>
          </p:cNvPicPr>
          <p:nvPr/>
        </p:nvPicPr>
        <p:blipFill>
          <a:blip r:embed="rId4">
            <a:duotone>
              <a:schemeClr val="accent5">
                <a:shade val="45000"/>
                <a:satMod val="135000"/>
              </a:schemeClr>
              <a:prstClr val="white"/>
            </a:duotone>
          </a:blip>
          <a:stretch>
            <a:fillRect/>
          </a:stretch>
        </p:blipFill>
        <p:spPr>
          <a:xfrm>
            <a:off x="61158" y="1634559"/>
            <a:ext cx="2432278" cy="2929791"/>
          </a:xfrm>
          <a:prstGeom prst="rect">
            <a:avLst/>
          </a:prstGeom>
        </p:spPr>
      </p:pic>
      <p:sp>
        <p:nvSpPr>
          <p:cNvPr id="6" name="TextBox 5">
            <a:extLst>
              <a:ext uri="{FF2B5EF4-FFF2-40B4-BE49-F238E27FC236}">
                <a16:creationId xmlns:a16="http://schemas.microsoft.com/office/drawing/2014/main" id="{150E667E-1ADD-BB1E-0271-724F5443F4F3}"/>
              </a:ext>
            </a:extLst>
          </p:cNvPr>
          <p:cNvSpPr txBox="1"/>
          <p:nvPr/>
        </p:nvSpPr>
        <p:spPr>
          <a:xfrm>
            <a:off x="2344613" y="1654074"/>
            <a:ext cx="10136353" cy="3493264"/>
          </a:xfrm>
          <a:prstGeom prst="rect">
            <a:avLst/>
          </a:prstGeom>
          <a:noFill/>
        </p:spPr>
        <p:txBody>
          <a:bodyPr wrap="square" rtlCol="0">
            <a:spAutoFit/>
          </a:bodyPr>
          <a:lstStyle/>
          <a:p>
            <a:pPr>
              <a:spcAft>
                <a:spcPts val="600"/>
              </a:spcAft>
            </a:pPr>
            <a:r>
              <a:rPr lang="en-US" sz="2800" b="1" dirty="0">
                <a:latin typeface="+mj-lt"/>
              </a:rPr>
              <a:t>1.</a:t>
            </a:r>
            <a:r>
              <a:rPr lang="en-US" sz="2800" dirty="0">
                <a:latin typeface="+mj-lt"/>
              </a:rPr>
              <a:t> </a:t>
            </a:r>
            <a:r>
              <a:rPr lang="lt-LT" sz="2800" noProof="0" dirty="0">
                <a:latin typeface="+mj-lt"/>
              </a:rPr>
              <a:t>STT naudojamų IS tobulinimas </a:t>
            </a:r>
            <a:r>
              <a:rPr lang="en-US" sz="2800" noProof="0" dirty="0">
                <a:latin typeface="+mj-lt"/>
              </a:rPr>
              <a:t>(STT)</a:t>
            </a:r>
          </a:p>
          <a:p>
            <a:pPr>
              <a:spcAft>
                <a:spcPts val="600"/>
              </a:spcAft>
            </a:pPr>
            <a:r>
              <a:rPr lang="en-US" sz="2800" b="1" dirty="0">
                <a:latin typeface="+mj-lt"/>
              </a:rPr>
              <a:t>2.</a:t>
            </a:r>
            <a:r>
              <a:rPr lang="en-US" sz="2800" dirty="0">
                <a:latin typeface="+mj-lt"/>
              </a:rPr>
              <a:t> </a:t>
            </a:r>
            <a:r>
              <a:rPr lang="lt-LT" sz="2800" noProof="0" dirty="0">
                <a:latin typeface="+mj-lt"/>
              </a:rPr>
              <a:t>Muitinės kriminalinės žvalgybos informacinės sistemos įrangos įsigijimas ir diegimas</a:t>
            </a:r>
            <a:r>
              <a:rPr lang="en-US" sz="2800" noProof="0" dirty="0">
                <a:latin typeface="+mj-lt"/>
              </a:rPr>
              <a:t> (MD)</a:t>
            </a:r>
          </a:p>
          <a:p>
            <a:pPr>
              <a:spcAft>
                <a:spcPts val="600"/>
              </a:spcAft>
            </a:pPr>
            <a:r>
              <a:rPr lang="en-US" sz="2800" b="1" dirty="0">
                <a:latin typeface="+mj-lt"/>
              </a:rPr>
              <a:t>3.</a:t>
            </a:r>
            <a:r>
              <a:rPr lang="en-US" sz="2800" dirty="0">
                <a:latin typeface="+mj-lt"/>
              </a:rPr>
              <a:t> </a:t>
            </a:r>
            <a:r>
              <a:rPr lang="lt-LT" sz="2800" noProof="0" dirty="0">
                <a:latin typeface="+mj-lt"/>
              </a:rPr>
              <a:t>Europos tyrimų komanda </a:t>
            </a:r>
            <a:r>
              <a:rPr lang="en-US" sz="2800" dirty="0">
                <a:latin typeface="+mj-lt"/>
              </a:rPr>
              <a:t>(PD)</a:t>
            </a:r>
          </a:p>
          <a:p>
            <a:pPr>
              <a:spcAft>
                <a:spcPts val="600"/>
              </a:spcAft>
            </a:pPr>
            <a:r>
              <a:rPr lang="en-US" sz="2800" b="1" dirty="0">
                <a:latin typeface="+mj-lt"/>
              </a:rPr>
              <a:t>4.</a:t>
            </a:r>
            <a:r>
              <a:rPr lang="en-US" sz="2800" dirty="0">
                <a:latin typeface="+mj-lt"/>
              </a:rPr>
              <a:t> </a:t>
            </a:r>
            <a:r>
              <a:rPr lang="lt-LT" sz="2800" noProof="0" dirty="0">
                <a:latin typeface="+mj-lt"/>
              </a:rPr>
              <a:t>Specialiųjų užduočių padalinių pajėgumų stiprinimas, I etapas </a:t>
            </a:r>
            <a:r>
              <a:rPr lang="en-US" sz="2800" noProof="0" dirty="0">
                <a:latin typeface="+mj-lt"/>
              </a:rPr>
              <a:t>(PD)</a:t>
            </a:r>
            <a:endParaRPr lang="lt-LT" sz="2800" noProof="0" dirty="0">
              <a:latin typeface="+mj-lt"/>
            </a:endParaRPr>
          </a:p>
          <a:p>
            <a:pPr>
              <a:spcAft>
                <a:spcPts val="600"/>
              </a:spcAft>
            </a:pPr>
            <a:endParaRPr lang="lt-LT" sz="2800" noProof="0" dirty="0">
              <a:latin typeface="+mj-lt"/>
            </a:endParaRPr>
          </a:p>
          <a:p>
            <a:endParaRPr lang="lt-LT" sz="2800" noProof="0" dirty="0">
              <a:latin typeface="+mj-lt"/>
            </a:endParaRPr>
          </a:p>
        </p:txBody>
      </p:sp>
      <p:sp>
        <p:nvSpPr>
          <p:cNvPr id="4" name="TextBox 3">
            <a:extLst>
              <a:ext uri="{FF2B5EF4-FFF2-40B4-BE49-F238E27FC236}">
                <a16:creationId xmlns:a16="http://schemas.microsoft.com/office/drawing/2014/main" id="{166E8C20-3EA2-9AC9-EC51-9991D76257E2}"/>
              </a:ext>
            </a:extLst>
          </p:cNvPr>
          <p:cNvSpPr txBox="1"/>
          <p:nvPr/>
        </p:nvSpPr>
        <p:spPr>
          <a:xfrm>
            <a:off x="2493436" y="1046482"/>
            <a:ext cx="6735305" cy="523220"/>
          </a:xfrm>
          <a:prstGeom prst="rect">
            <a:avLst/>
          </a:prstGeom>
          <a:noFill/>
        </p:spPr>
        <p:txBody>
          <a:bodyPr wrap="none" rtlCol="0">
            <a:spAutoFit/>
          </a:bodyPr>
          <a:lstStyle/>
          <a:p>
            <a:r>
              <a:rPr lang="lt-LT" sz="2800" b="1" dirty="0">
                <a:effectLst/>
                <a:ea typeface="Calibri" panose="020F0502020204030204" pitchFamily="34" charset="0"/>
              </a:rPr>
              <a:t>ES </a:t>
            </a:r>
            <a:r>
              <a:rPr lang="lt-LT" sz="2800" b="1" i="1" dirty="0" err="1">
                <a:effectLst/>
                <a:ea typeface="Calibri" panose="020F0502020204030204" pitchFamily="34" charset="0"/>
              </a:rPr>
              <a:t>acquis</a:t>
            </a:r>
            <a:r>
              <a:rPr lang="lt-LT" sz="2800" b="1" dirty="0">
                <a:effectLst/>
                <a:ea typeface="Calibri" panose="020F0502020204030204" pitchFamily="34" charset="0"/>
              </a:rPr>
              <a:t> ir ES veiksmų planų įgyvendinimas</a:t>
            </a:r>
            <a:endParaRPr lang="en-US" sz="2800" b="1" dirty="0"/>
          </a:p>
        </p:txBody>
      </p:sp>
    </p:spTree>
    <p:extLst>
      <p:ext uri="{BB962C8B-B14F-4D97-AF65-F5344CB8AC3E}">
        <p14:creationId xmlns:p14="http://schemas.microsoft.com/office/powerpoint/2010/main" val="17899899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87959E-EFE5-945B-D468-5BA336B54613}"/>
            </a:ext>
          </a:extLst>
        </p:cNvPr>
        <p:cNvGrpSpPr/>
        <p:nvPr/>
      </p:nvGrpSpPr>
      <p:grpSpPr>
        <a:xfrm>
          <a:off x="0" y="0"/>
          <a:ext cx="0" cy="0"/>
          <a:chOff x="0" y="0"/>
          <a:chExt cx="0" cy="0"/>
        </a:xfrm>
      </p:grpSpPr>
      <p:pic>
        <p:nvPicPr>
          <p:cNvPr id="2" name="Picture 1" descr="A blue and white background">
            <a:extLst>
              <a:ext uri="{FF2B5EF4-FFF2-40B4-BE49-F238E27FC236}">
                <a16:creationId xmlns:a16="http://schemas.microsoft.com/office/drawing/2014/main" id="{352F7EC1-3698-2BF7-7F3A-3E1A00597DAF}"/>
              </a:ext>
            </a:extLst>
          </p:cNvPr>
          <p:cNvPicPr>
            <a:picLocks noChangeAspect="1"/>
          </p:cNvPicPr>
          <p:nvPr/>
        </p:nvPicPr>
        <p:blipFill rotWithShape="1">
          <a:blip r:embed="rId3">
            <a:extLst>
              <a:ext uri="{28A0092B-C50C-407E-A947-70E740481C1C}">
                <a14:useLocalDpi xmlns:a14="http://schemas.microsoft.com/office/drawing/2010/main" val="0"/>
              </a:ext>
            </a:extLst>
          </a:blip>
          <a:srcRect b="88889"/>
          <a:stretch/>
        </p:blipFill>
        <p:spPr>
          <a:xfrm>
            <a:off x="0" y="1"/>
            <a:ext cx="12192000" cy="762000"/>
          </a:xfrm>
          <a:prstGeom prst="rect">
            <a:avLst/>
          </a:prstGeom>
        </p:spPr>
      </p:pic>
      <p:sp>
        <p:nvSpPr>
          <p:cNvPr id="12" name="TextBox 11">
            <a:extLst>
              <a:ext uri="{FF2B5EF4-FFF2-40B4-BE49-F238E27FC236}">
                <a16:creationId xmlns:a16="http://schemas.microsoft.com/office/drawing/2014/main" id="{0E085B26-CFF7-309F-0532-2AA7F9A04F9D}"/>
              </a:ext>
            </a:extLst>
          </p:cNvPr>
          <p:cNvSpPr txBox="1"/>
          <p:nvPr/>
        </p:nvSpPr>
        <p:spPr>
          <a:xfrm>
            <a:off x="-70336" y="-40509"/>
            <a:ext cx="12338649" cy="754694"/>
          </a:xfrm>
          <a:prstGeom prst="rect">
            <a:avLst/>
          </a:prstGeom>
          <a:noFill/>
        </p:spPr>
        <p:txBody>
          <a:bodyPr wrap="square" rtlCol="0">
            <a:spAutoFit/>
          </a:bodyPr>
          <a:lstStyle/>
          <a:p>
            <a:pPr algn="ctr">
              <a:lnSpc>
                <a:spcPct val="150000"/>
              </a:lnSpc>
            </a:pPr>
            <a:r>
              <a:rPr lang="lt-LT" sz="3200" b="1" dirty="0">
                <a:solidFill>
                  <a:schemeClr val="bg1"/>
                </a:solidFill>
                <a:cs typeface="Calibri" panose="020F0502020204030204" pitchFamily="34" charset="0"/>
              </a:rPr>
              <a:t>VSF  metinės veiklos rezultatų ataskaitos tvirtinimas</a:t>
            </a:r>
            <a:endParaRPr lang="lt-LT" sz="3200" dirty="0">
              <a:solidFill>
                <a:schemeClr val="bg1"/>
              </a:solidFill>
            </a:endParaRPr>
          </a:p>
        </p:txBody>
      </p:sp>
      <p:sp>
        <p:nvSpPr>
          <p:cNvPr id="8" name="TextBox 7">
            <a:extLst>
              <a:ext uri="{FF2B5EF4-FFF2-40B4-BE49-F238E27FC236}">
                <a16:creationId xmlns:a16="http://schemas.microsoft.com/office/drawing/2014/main" id="{8C3BCAD7-10A6-D800-2DA9-D4E8A8B47810}"/>
              </a:ext>
            </a:extLst>
          </p:cNvPr>
          <p:cNvSpPr txBox="1"/>
          <p:nvPr/>
        </p:nvSpPr>
        <p:spPr>
          <a:xfrm>
            <a:off x="341746" y="1535995"/>
            <a:ext cx="11212945" cy="1384995"/>
          </a:xfrm>
          <a:prstGeom prst="rect">
            <a:avLst/>
          </a:prstGeom>
          <a:noFill/>
        </p:spPr>
        <p:txBody>
          <a:bodyPr wrap="square" rtlCol="0">
            <a:spAutoFit/>
          </a:bodyPr>
          <a:lstStyle/>
          <a:p>
            <a:pPr algn="just"/>
            <a:r>
              <a:rPr lang="lt-LT" sz="2800" b="1" dirty="0"/>
              <a:t>NUTARTA. </a:t>
            </a:r>
            <a:r>
              <a:rPr lang="lt-LT" sz="2800" dirty="0">
                <a:latin typeface="+mj-lt"/>
              </a:rPr>
              <a:t>Patvirtinti ir rekomenduoti vadovaujančiai institucijai VSF metinę veiklos rezultatų ataskaitą už laikotarpį nuo 2024-07-01 iki 2025-06-30 pateikti Europos Komisijai iki 2026 m. vasario 15 d.  </a:t>
            </a:r>
          </a:p>
        </p:txBody>
      </p:sp>
    </p:spTree>
    <p:extLst>
      <p:ext uri="{BB962C8B-B14F-4D97-AF65-F5344CB8AC3E}">
        <p14:creationId xmlns:p14="http://schemas.microsoft.com/office/powerpoint/2010/main" val="235066009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5069</TotalTime>
  <Words>2848</Words>
  <Application>Microsoft Office PowerPoint</Application>
  <PresentationFormat>Widescreen</PresentationFormat>
  <Paragraphs>562</Paragraphs>
  <Slides>27</Slides>
  <Notes>26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27</vt:i4>
      </vt:variant>
    </vt:vector>
  </HeadingPairs>
  <TitlesOfParts>
    <vt:vector size="33" baseType="lpstr">
      <vt:lpstr>Arial</vt:lpstr>
      <vt:lpstr>Calibri</vt:lpstr>
      <vt:lpstr>Calibri Light</vt:lpstr>
      <vt:lpstr>Nurito</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Renata St</dc:creator>
  <cp:lastModifiedBy>Violeta Plotnikovienė</cp:lastModifiedBy>
  <cp:revision>241</cp:revision>
  <cp:lastPrinted>2026-02-06T06:12:29Z</cp:lastPrinted>
  <dcterms:created xsi:type="dcterms:W3CDTF">2023-08-21T19:27:35Z</dcterms:created>
  <dcterms:modified xsi:type="dcterms:W3CDTF">2026-02-12T06:42:27Z</dcterms:modified>
</cp:coreProperties>
</file>